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7" r:id="rId2"/>
    <p:sldId id="296" r:id="rId3"/>
    <p:sldId id="289" r:id="rId4"/>
    <p:sldId id="290" r:id="rId5"/>
    <p:sldId id="292" r:id="rId6"/>
    <p:sldId id="295" r:id="rId7"/>
    <p:sldId id="294" r:id="rId8"/>
    <p:sldId id="308" r:id="rId9"/>
    <p:sldId id="301" r:id="rId10"/>
    <p:sldId id="317" r:id="rId11"/>
    <p:sldId id="303" r:id="rId12"/>
    <p:sldId id="302" r:id="rId13"/>
    <p:sldId id="291" r:id="rId14"/>
    <p:sldId id="318" r:id="rId15"/>
    <p:sldId id="305" r:id="rId16"/>
    <p:sldId id="314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7129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EAE"/>
    <a:srgbClr val="FA719A"/>
    <a:srgbClr val="FFBEC6"/>
    <a:srgbClr val="FAAB2C"/>
    <a:srgbClr val="2A7E9A"/>
    <a:srgbClr val="BBD0EF"/>
    <a:srgbClr val="8FAADC"/>
    <a:srgbClr val="827DDC"/>
    <a:srgbClr val="B4C7E7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1" y="67"/>
      </p:cViewPr>
      <p:guideLst>
        <p:guide orient="horz" pos="1752"/>
        <p:guide pos="7129"/>
        <p:guide pos="3840"/>
        <p:guide pos="5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96001-66AB-4E14-A602-12401FD7753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7770C-03F7-48A3-A3E4-0A7959F6EA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5745325"/>
            <a:ext cx="775136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www.www.2ppt.com/xiazai/huibao/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/>
          <a:srcRect l="192" t="36130" r="-192" b="26239"/>
          <a:stretch>
            <a:fillRect/>
          </a:stretch>
        </p:blipFill>
        <p:spPr>
          <a:xfrm>
            <a:off x="-57152" y="-23446"/>
            <a:ext cx="12344400" cy="68814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09855" y="2505914"/>
            <a:ext cx="16066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39BEAE"/>
                </a:solidFill>
                <a:latin typeface="印品粗朗体" panose="02000000000000000000" pitchFamily="2" charset="-122"/>
                <a:ea typeface="印品粗朗体" panose="02000000000000000000" pitchFamily="2" charset="-122"/>
              </a:rPr>
              <a:t>台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79" y="1605526"/>
            <a:ext cx="2322777" cy="9815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78500" y="944511"/>
            <a:ext cx="281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送水公司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76939" y="3705314"/>
            <a:ext cx="2591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管理系统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57788" y="671494"/>
            <a:ext cx="3622763" cy="3000869"/>
            <a:chOff x="5157788" y="671494"/>
            <a:chExt cx="3622763" cy="3000869"/>
          </a:xfrm>
        </p:grpSpPr>
        <p:sp>
          <p:nvSpPr>
            <p:cNvPr id="2" name="任意多边形 1"/>
            <p:cNvSpPr/>
            <p:nvPr/>
          </p:nvSpPr>
          <p:spPr>
            <a:xfrm>
              <a:off x="5157788" y="671494"/>
              <a:ext cx="3414712" cy="2776406"/>
            </a:xfrm>
            <a:custGeom>
              <a:avLst/>
              <a:gdLst>
                <a:gd name="connsiteX0" fmla="*/ 0 w 3414712"/>
                <a:gd name="connsiteY0" fmla="*/ 542944 h 2776406"/>
                <a:gd name="connsiteX1" fmla="*/ 528637 w 3414712"/>
                <a:gd name="connsiteY1" fmla="*/ 19 h 2776406"/>
                <a:gd name="connsiteX2" fmla="*/ 2185987 w 3414712"/>
                <a:gd name="connsiteY2" fmla="*/ 528656 h 2776406"/>
                <a:gd name="connsiteX3" fmla="*/ 2257425 w 3414712"/>
                <a:gd name="connsiteY3" fmla="*/ 1857394 h 2776406"/>
                <a:gd name="connsiteX4" fmla="*/ 2871787 w 3414712"/>
                <a:gd name="connsiteY4" fmla="*/ 2657494 h 2776406"/>
                <a:gd name="connsiteX5" fmla="*/ 3414712 w 3414712"/>
                <a:gd name="connsiteY5" fmla="*/ 2757506 h 277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4712" h="2776406">
                  <a:moveTo>
                    <a:pt x="0" y="542944"/>
                  </a:moveTo>
                  <a:cubicBezTo>
                    <a:pt x="82153" y="272672"/>
                    <a:pt x="164306" y="2400"/>
                    <a:pt x="528637" y="19"/>
                  </a:cubicBezTo>
                  <a:cubicBezTo>
                    <a:pt x="892968" y="-2362"/>
                    <a:pt x="1897856" y="219094"/>
                    <a:pt x="2185987" y="528656"/>
                  </a:cubicBezTo>
                  <a:cubicBezTo>
                    <a:pt x="2474118" y="838218"/>
                    <a:pt x="2143125" y="1502588"/>
                    <a:pt x="2257425" y="1857394"/>
                  </a:cubicBezTo>
                  <a:cubicBezTo>
                    <a:pt x="2371725" y="2212200"/>
                    <a:pt x="2678906" y="2507475"/>
                    <a:pt x="2871787" y="2657494"/>
                  </a:cubicBezTo>
                  <a:cubicBezTo>
                    <a:pt x="3064668" y="2807513"/>
                    <a:pt x="3239690" y="2782509"/>
                    <a:pt x="3414712" y="275750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6231671">
              <a:off x="8434695" y="3326507"/>
              <a:ext cx="371475" cy="3202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88155" y="338376"/>
            <a:ext cx="1747711" cy="2585174"/>
            <a:chOff x="5039326" y="307418"/>
            <a:chExt cx="1747711" cy="2585174"/>
          </a:xfrm>
        </p:grpSpPr>
        <p:sp>
          <p:nvSpPr>
            <p:cNvPr id="8" name="文本框 7"/>
            <p:cNvSpPr txBox="1"/>
            <p:nvPr/>
          </p:nvSpPr>
          <p:spPr>
            <a:xfrm>
              <a:off x="5109855" y="1030544"/>
              <a:ext cx="1606652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500" dirty="0">
                  <a:solidFill>
                    <a:srgbClr val="2A7E9A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</a:rPr>
                <a:t>后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screen"/>
            <a:srcRect t="18347" b="38357"/>
            <a:stretch>
              <a:fillRect/>
            </a:stretch>
          </p:blipFill>
          <p:spPr>
            <a:xfrm rot="246220">
              <a:off x="5039326" y="307418"/>
              <a:ext cx="1747711" cy="11343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-4033"/>
          <a:stretch>
            <a:fillRect/>
          </a:stretch>
        </p:blipFill>
        <p:spPr>
          <a:xfrm>
            <a:off x="-176213" y="-556774"/>
            <a:ext cx="2786063" cy="3076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/>
          <a:srcRect l="-4033"/>
          <a:stretch>
            <a:fillRect/>
          </a:stretch>
        </p:blipFill>
        <p:spPr>
          <a:xfrm flipH="1">
            <a:off x="11097027" y="981294"/>
            <a:ext cx="1147366" cy="1266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1863" y="4186238"/>
            <a:ext cx="12205250" cy="267162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275610" y="1897830"/>
            <a:ext cx="5948056" cy="2805925"/>
            <a:chOff x="2786062" y="2078819"/>
            <a:chExt cx="5948056" cy="2805925"/>
          </a:xfrm>
        </p:grpSpPr>
        <p:sp>
          <p:nvSpPr>
            <p:cNvPr id="14" name="文本框 13"/>
            <p:cNvSpPr txBox="1"/>
            <p:nvPr/>
          </p:nvSpPr>
          <p:spPr>
            <a:xfrm>
              <a:off x="6050696" y="2079760"/>
              <a:ext cx="268342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rPr>
                <a:t>计算工资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613977" y="2408691"/>
              <a:ext cx="112443" cy="2250198"/>
            </a:xfrm>
            <a:prstGeom prst="rect">
              <a:avLst/>
            </a:prstGeom>
            <a:solidFill>
              <a:srgbClr val="2A7E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786062" y="2078819"/>
              <a:ext cx="2854112" cy="2805925"/>
              <a:chOff x="1670508" y="1975080"/>
              <a:chExt cx="2854112" cy="280592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670508" y="1975080"/>
                <a:ext cx="28541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PART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169815" y="2918957"/>
                <a:ext cx="1915910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115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04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24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50669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750531" y="3364043"/>
            <a:ext cx="3474289" cy="34796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-216695"/>
            <a:ext cx="2128838" cy="2990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35605" y="4401572"/>
            <a:ext cx="3176291" cy="279830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714535" y="5737440"/>
            <a:ext cx="485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CALCULATE SALARY</a:t>
            </a:r>
            <a:endParaRPr lang="zh-CN" altLang="en-US" sz="2800" dirty="0">
              <a:solidFill>
                <a:srgbClr val="2A7E9A"/>
              </a:solidFill>
              <a:latin typeface="百变马丁" panose="02010601030101010101" pitchFamily="2" charset="-122"/>
              <a:ea typeface="百变马丁" panose="02010601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092003" y="1431448"/>
            <a:ext cx="2018835" cy="746295"/>
            <a:chOff x="5069914" y="711030"/>
            <a:chExt cx="2018835" cy="746295"/>
          </a:xfrm>
        </p:grpSpPr>
        <p:sp>
          <p:nvSpPr>
            <p:cNvPr id="2" name="矩形 1"/>
            <p:cNvSpPr/>
            <p:nvPr/>
          </p:nvSpPr>
          <p:spPr>
            <a:xfrm>
              <a:off x="5164932" y="885825"/>
              <a:ext cx="1828800" cy="571500"/>
            </a:xfrm>
            <a:prstGeom prst="rect">
              <a:avLst/>
            </a:prstGeom>
            <a:solidFill>
              <a:srgbClr val="2A7E9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069914" y="711030"/>
              <a:ext cx="2018835" cy="746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查询</a:t>
              </a:r>
              <a:endParaRPr lang="en-US" altLang="zh-CN" sz="3200" dirty="0">
                <a:solidFill>
                  <a:schemeClr val="bg1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50964" y="2177743"/>
            <a:ext cx="7617361" cy="1720476"/>
            <a:chOff x="2428874" y="1816167"/>
            <a:chExt cx="7617361" cy="172047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28875" y="2300288"/>
              <a:ext cx="760095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2"/>
            </p:cNvCxnSpPr>
            <p:nvPr/>
          </p:nvCxnSpPr>
          <p:spPr>
            <a:xfrm>
              <a:off x="6079331" y="1816167"/>
              <a:ext cx="22090" cy="17204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2428874" y="2285724"/>
              <a:ext cx="1" cy="5019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0046234" y="2291532"/>
              <a:ext cx="1" cy="5019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492977" y="3043556"/>
            <a:ext cx="2128837" cy="1570891"/>
            <a:chOff x="4919895" y="796639"/>
            <a:chExt cx="2018835" cy="660686"/>
          </a:xfrm>
        </p:grpSpPr>
        <p:sp>
          <p:nvSpPr>
            <p:cNvPr id="22" name="矩形 21"/>
            <p:cNvSpPr/>
            <p:nvPr/>
          </p:nvSpPr>
          <p:spPr>
            <a:xfrm>
              <a:off x="5161854" y="885825"/>
              <a:ext cx="1531841" cy="571500"/>
            </a:xfrm>
            <a:prstGeom prst="rect">
              <a:avLst/>
            </a:prstGeom>
            <a:solidFill>
              <a:srgbClr val="FFBE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919895" y="796639"/>
              <a:ext cx="2018835" cy="477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sysClr val="windowText" lastClr="000000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ysClr val="windowText" lastClr="000000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查询所有</a:t>
              </a:r>
              <a:endParaRPr lang="en-US" altLang="zh-CN" sz="2400" dirty="0">
                <a:solidFill>
                  <a:sysClr val="windowText" lastClr="000000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92003" y="3043556"/>
            <a:ext cx="2421638" cy="1653947"/>
            <a:chOff x="4919895" y="796639"/>
            <a:chExt cx="2018835" cy="660686"/>
          </a:xfrm>
        </p:grpSpPr>
        <p:sp>
          <p:nvSpPr>
            <p:cNvPr id="28" name="矩形 27"/>
            <p:cNvSpPr/>
            <p:nvPr/>
          </p:nvSpPr>
          <p:spPr>
            <a:xfrm>
              <a:off x="5164932" y="885825"/>
              <a:ext cx="1528763" cy="571500"/>
            </a:xfrm>
            <a:prstGeom prst="rect">
              <a:avLst/>
            </a:prstGeom>
            <a:solidFill>
              <a:srgbClr val="FFBE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19895" y="796639"/>
              <a:ext cx="2018835" cy="453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sysClr val="windowText" lastClr="000000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ysClr val="windowText" lastClr="000000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查询从未送水</a:t>
              </a:r>
              <a:endParaRPr lang="en-US" altLang="zh-CN" sz="2400" dirty="0">
                <a:solidFill>
                  <a:sysClr val="windowText" lastClr="000000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965648" y="3080728"/>
            <a:ext cx="2421637" cy="1616769"/>
            <a:chOff x="4919895" y="796639"/>
            <a:chExt cx="2018835" cy="660686"/>
          </a:xfrm>
        </p:grpSpPr>
        <p:sp>
          <p:nvSpPr>
            <p:cNvPr id="32" name="矩形 31"/>
            <p:cNvSpPr/>
            <p:nvPr/>
          </p:nvSpPr>
          <p:spPr>
            <a:xfrm>
              <a:off x="5164932" y="885825"/>
              <a:ext cx="1528763" cy="571500"/>
            </a:xfrm>
            <a:prstGeom prst="rect">
              <a:avLst/>
            </a:prstGeom>
            <a:solidFill>
              <a:srgbClr val="FFBE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919895" y="796639"/>
              <a:ext cx="2018835" cy="463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sysClr val="windowText" lastClr="000000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ysClr val="windowText" lastClr="000000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查询阶段送水</a:t>
              </a:r>
              <a:endParaRPr lang="en-US" altLang="zh-CN" sz="2400" dirty="0">
                <a:solidFill>
                  <a:sysClr val="windowText" lastClr="000000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F2D015E-F1C5-1DE8-EF0D-C1A294F2F155}"/>
              </a:ext>
            </a:extLst>
          </p:cNvPr>
          <p:cNvSpPr txBox="1"/>
          <p:nvPr/>
        </p:nvSpPr>
        <p:spPr>
          <a:xfrm>
            <a:off x="8782309" y="5109146"/>
            <a:ext cx="214343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rPr>
              <a:t>回到首页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latin typeface="百变马丁" panose="02010601030101010101" pitchFamily="2" charset="-122"/>
              <a:ea typeface="百变马丁" panose="02010601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-4033"/>
          <a:stretch>
            <a:fillRect/>
          </a:stretch>
        </p:blipFill>
        <p:spPr>
          <a:xfrm>
            <a:off x="-176213" y="-556774"/>
            <a:ext cx="2786063" cy="3076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/>
          <a:srcRect l="-4033"/>
          <a:stretch>
            <a:fillRect/>
          </a:stretch>
        </p:blipFill>
        <p:spPr>
          <a:xfrm flipH="1">
            <a:off x="11097027" y="981294"/>
            <a:ext cx="1147366" cy="1266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1863" y="4186238"/>
            <a:ext cx="12205250" cy="267162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275610" y="1529030"/>
            <a:ext cx="5923300" cy="3785652"/>
            <a:chOff x="2786062" y="1710019"/>
            <a:chExt cx="5923300" cy="3785652"/>
          </a:xfrm>
        </p:grpSpPr>
        <p:sp>
          <p:nvSpPr>
            <p:cNvPr id="14" name="文本框 13"/>
            <p:cNvSpPr txBox="1"/>
            <p:nvPr/>
          </p:nvSpPr>
          <p:spPr>
            <a:xfrm>
              <a:off x="6025940" y="1710019"/>
              <a:ext cx="268342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rPr>
                <a:t>统计送水数量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613977" y="2408691"/>
              <a:ext cx="112443" cy="2250198"/>
            </a:xfrm>
            <a:prstGeom prst="rect">
              <a:avLst/>
            </a:prstGeom>
            <a:solidFill>
              <a:srgbClr val="2A7E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786062" y="2078819"/>
              <a:ext cx="2854112" cy="2805925"/>
              <a:chOff x="1670508" y="1975080"/>
              <a:chExt cx="2854112" cy="280592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670508" y="1975080"/>
                <a:ext cx="28541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PART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169815" y="2918957"/>
                <a:ext cx="1915910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115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05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750531" y="3364043"/>
            <a:ext cx="3474289" cy="34796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-216695"/>
            <a:ext cx="2128838" cy="2990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35605" y="4401572"/>
            <a:ext cx="3176291" cy="27983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screen"/>
          <a:srcRect t="51875"/>
          <a:stretch>
            <a:fillRect/>
          </a:stretch>
        </p:blipFill>
        <p:spPr>
          <a:xfrm>
            <a:off x="7175342" y="1605490"/>
            <a:ext cx="4572215" cy="3300412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2127840" y="1472920"/>
            <a:ext cx="3697163" cy="2561171"/>
            <a:chOff x="9462597" y="1753735"/>
            <a:chExt cx="3697163" cy="2561171"/>
          </a:xfrm>
        </p:grpSpPr>
        <p:sp>
          <p:nvSpPr>
            <p:cNvPr id="18" name="矩形 17"/>
            <p:cNvSpPr/>
            <p:nvPr/>
          </p:nvSpPr>
          <p:spPr>
            <a:xfrm>
              <a:off x="9462597" y="3179852"/>
              <a:ext cx="3697163" cy="1135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可以查询送水工的服务客户信息及送水数量</a:t>
              </a:r>
              <a:endPara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05893" y="1753735"/>
              <a:ext cx="2018835" cy="1314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6000" dirty="0">
                  <a:solidFill>
                    <a:srgbClr val="FA71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检索</a:t>
              </a:r>
              <a:endParaRPr lang="en-US" altLang="zh-CN" sz="6000" dirty="0">
                <a:solidFill>
                  <a:srgbClr val="FA719A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5812166" y="2356303"/>
            <a:ext cx="2363133" cy="815614"/>
            <a:chOff x="7429500" y="2396974"/>
            <a:chExt cx="2363133" cy="815614"/>
          </a:xfrm>
        </p:grpSpPr>
        <p:sp>
          <p:nvSpPr>
            <p:cNvPr id="22" name="任意多边形 21"/>
            <p:cNvSpPr/>
            <p:nvPr/>
          </p:nvSpPr>
          <p:spPr>
            <a:xfrm>
              <a:off x="7429500" y="2548429"/>
              <a:ext cx="2157413" cy="664159"/>
            </a:xfrm>
            <a:custGeom>
              <a:avLst/>
              <a:gdLst>
                <a:gd name="connsiteX0" fmla="*/ 0 w 2157413"/>
                <a:gd name="connsiteY0" fmla="*/ 509096 h 664159"/>
                <a:gd name="connsiteX1" fmla="*/ 928688 w 2157413"/>
                <a:gd name="connsiteY1" fmla="*/ 637684 h 664159"/>
                <a:gd name="connsiteX2" fmla="*/ 1428750 w 2157413"/>
                <a:gd name="connsiteY2" fmla="*/ 51896 h 664159"/>
                <a:gd name="connsiteX3" fmla="*/ 2157413 w 2157413"/>
                <a:gd name="connsiteY3" fmla="*/ 66184 h 66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413" h="664159">
                  <a:moveTo>
                    <a:pt x="0" y="509096"/>
                  </a:moveTo>
                  <a:cubicBezTo>
                    <a:pt x="345281" y="611490"/>
                    <a:pt x="690563" y="713884"/>
                    <a:pt x="928688" y="637684"/>
                  </a:cubicBezTo>
                  <a:cubicBezTo>
                    <a:pt x="1166813" y="561484"/>
                    <a:pt x="1223963" y="147146"/>
                    <a:pt x="1428750" y="51896"/>
                  </a:cubicBezTo>
                  <a:cubicBezTo>
                    <a:pt x="1633537" y="-43354"/>
                    <a:pt x="1895475" y="11415"/>
                    <a:pt x="2157413" y="66184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414014" y="2396974"/>
              <a:ext cx="378619" cy="378619"/>
            </a:xfrm>
            <a:prstGeom prst="ellipse">
              <a:avLst/>
            </a:prstGeom>
            <a:solidFill>
              <a:srgbClr val="2A7E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055126" y="5325858"/>
            <a:ext cx="740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STATISTICS OF WATER SUPPLY QUANTITY</a:t>
            </a:r>
            <a:endParaRPr lang="zh-CN" altLang="en-US" sz="2800" dirty="0">
              <a:solidFill>
                <a:srgbClr val="2A7E9A"/>
              </a:solidFill>
              <a:latin typeface="百变马丁" panose="02010601030101010101" pitchFamily="2" charset="-122"/>
              <a:ea typeface="百变马丁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BCA651-86DD-C81F-02CB-DADE4F2359CB}"/>
              </a:ext>
            </a:extLst>
          </p:cNvPr>
          <p:cNvSpPr txBox="1"/>
          <p:nvPr/>
        </p:nvSpPr>
        <p:spPr>
          <a:xfrm>
            <a:off x="9065210" y="4522820"/>
            <a:ext cx="214343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rPr>
              <a:t>回到首页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latin typeface="百变马丁" panose="02010601030101010101" pitchFamily="2" charset="-122"/>
              <a:ea typeface="百变马丁" panose="02010601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-4033"/>
          <a:stretch>
            <a:fillRect/>
          </a:stretch>
        </p:blipFill>
        <p:spPr>
          <a:xfrm>
            <a:off x="-176213" y="-556774"/>
            <a:ext cx="2786063" cy="3076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/>
          <a:srcRect l="-4033"/>
          <a:stretch>
            <a:fillRect/>
          </a:stretch>
        </p:blipFill>
        <p:spPr>
          <a:xfrm flipH="1">
            <a:off x="11097027" y="981294"/>
            <a:ext cx="1147366" cy="1266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1863" y="4186238"/>
            <a:ext cx="12205250" cy="267162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275610" y="1897830"/>
            <a:ext cx="5948056" cy="2805925"/>
            <a:chOff x="2786062" y="2078819"/>
            <a:chExt cx="5948056" cy="2805925"/>
          </a:xfrm>
        </p:grpSpPr>
        <p:sp>
          <p:nvSpPr>
            <p:cNvPr id="14" name="文本框 13"/>
            <p:cNvSpPr txBox="1"/>
            <p:nvPr/>
          </p:nvSpPr>
          <p:spPr>
            <a:xfrm>
              <a:off x="6050696" y="2079760"/>
              <a:ext cx="268342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rPr>
                <a:t>修改密码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613977" y="2408691"/>
              <a:ext cx="112443" cy="2250198"/>
            </a:xfrm>
            <a:prstGeom prst="rect">
              <a:avLst/>
            </a:prstGeom>
            <a:solidFill>
              <a:srgbClr val="2A7E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786062" y="2078819"/>
              <a:ext cx="2854112" cy="2805925"/>
              <a:chOff x="1670508" y="1975080"/>
              <a:chExt cx="2854112" cy="280592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670508" y="1975080"/>
                <a:ext cx="28541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PART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169815" y="2918957"/>
                <a:ext cx="1915910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115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06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358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2823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A719A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 t="52917" r="48333"/>
          <a:stretch>
            <a:fillRect/>
          </a:stretch>
        </p:blipFill>
        <p:spPr>
          <a:xfrm>
            <a:off x="-1" y="4029075"/>
            <a:ext cx="2362308" cy="3228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/>
          <a:srcRect t="9338"/>
          <a:stretch>
            <a:fillRect/>
          </a:stretch>
        </p:blipFill>
        <p:spPr>
          <a:xfrm flipH="1">
            <a:off x="9460755" y="175559"/>
            <a:ext cx="2731245" cy="668244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73083" y="5685321"/>
            <a:ext cx="4851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CHANGE PASSWORD</a:t>
            </a:r>
            <a:endParaRPr lang="zh-CN" altLang="en-US" sz="4400" dirty="0">
              <a:solidFill>
                <a:srgbClr val="2A7E9A"/>
              </a:solidFill>
              <a:latin typeface="百变马丁" panose="02010601030101010101" pitchFamily="2" charset="-122"/>
              <a:ea typeface="百变马丁" panose="02010601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823983" y="1832158"/>
            <a:ext cx="2515460" cy="2501818"/>
            <a:chOff x="4838270" y="1572137"/>
            <a:chExt cx="2515460" cy="2501818"/>
          </a:xfrm>
        </p:grpSpPr>
        <p:grpSp>
          <p:nvGrpSpPr>
            <p:cNvPr id="27" name="组合 26"/>
            <p:cNvGrpSpPr/>
            <p:nvPr/>
          </p:nvGrpSpPr>
          <p:grpSpPr>
            <a:xfrm>
              <a:off x="6096000" y="2816225"/>
              <a:ext cx="1257730" cy="1257730"/>
              <a:chOff x="4838270" y="1558495"/>
              <a:chExt cx="1257730" cy="1257730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4838270" y="1558495"/>
                <a:ext cx="1257730" cy="1257730"/>
              </a:xfrm>
              <a:custGeom>
                <a:avLst/>
                <a:gdLst>
                  <a:gd name="connsiteX0" fmla="*/ 0 w 1257730"/>
                  <a:gd name="connsiteY0" fmla="*/ 0 h 1257730"/>
                  <a:gd name="connsiteX1" fmla="*/ 1257730 w 1257730"/>
                  <a:gd name="connsiteY1" fmla="*/ 0 h 1257730"/>
                  <a:gd name="connsiteX2" fmla="*/ 1257730 w 1257730"/>
                  <a:gd name="connsiteY2" fmla="*/ 346961 h 1257730"/>
                  <a:gd name="connsiteX3" fmla="*/ 1194612 w 1257730"/>
                  <a:gd name="connsiteY3" fmla="*/ 343774 h 1257730"/>
                  <a:gd name="connsiteX4" fmla="*/ 301643 w 1257730"/>
                  <a:gd name="connsiteY4" fmla="*/ 1236743 h 1257730"/>
                  <a:gd name="connsiteX5" fmla="*/ 302703 w 1257730"/>
                  <a:gd name="connsiteY5" fmla="*/ 1257730 h 1257730"/>
                  <a:gd name="connsiteX6" fmla="*/ 0 w 1257730"/>
                  <a:gd name="connsiteY6" fmla="*/ 1257730 h 125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7730" h="1257730">
                    <a:moveTo>
                      <a:pt x="0" y="0"/>
                    </a:moveTo>
                    <a:lnTo>
                      <a:pt x="1257730" y="0"/>
                    </a:lnTo>
                    <a:lnTo>
                      <a:pt x="1257730" y="346961"/>
                    </a:lnTo>
                    <a:lnTo>
                      <a:pt x="1194612" y="343774"/>
                    </a:lnTo>
                    <a:cubicBezTo>
                      <a:pt x="701439" y="343774"/>
                      <a:pt x="301643" y="743570"/>
                      <a:pt x="301643" y="1236743"/>
                    </a:cubicBezTo>
                    <a:lnTo>
                      <a:pt x="302703" y="1257730"/>
                    </a:lnTo>
                    <a:lnTo>
                      <a:pt x="0" y="12577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162794" y="1883019"/>
                <a:ext cx="608684" cy="608684"/>
              </a:xfrm>
              <a:prstGeom prst="rect">
                <a:avLst/>
              </a:prstGeom>
              <a:solidFill>
                <a:srgbClr val="2A7E9A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838270" y="1572137"/>
              <a:ext cx="1257730" cy="1257730"/>
              <a:chOff x="6117613" y="2829867"/>
              <a:chExt cx="1257730" cy="1257730"/>
            </a:xfrm>
          </p:grpSpPr>
          <p:sp>
            <p:nvSpPr>
              <p:cNvPr id="25" name="任意多边形 24"/>
              <p:cNvSpPr/>
              <p:nvPr/>
            </p:nvSpPr>
            <p:spPr>
              <a:xfrm rot="10800000">
                <a:off x="6117613" y="2829867"/>
                <a:ext cx="1257730" cy="1257730"/>
              </a:xfrm>
              <a:custGeom>
                <a:avLst/>
                <a:gdLst>
                  <a:gd name="connsiteX0" fmla="*/ 0 w 1257730"/>
                  <a:gd name="connsiteY0" fmla="*/ 0 h 1257730"/>
                  <a:gd name="connsiteX1" fmla="*/ 1257730 w 1257730"/>
                  <a:gd name="connsiteY1" fmla="*/ 0 h 1257730"/>
                  <a:gd name="connsiteX2" fmla="*/ 1257730 w 1257730"/>
                  <a:gd name="connsiteY2" fmla="*/ 346961 h 1257730"/>
                  <a:gd name="connsiteX3" fmla="*/ 1194612 w 1257730"/>
                  <a:gd name="connsiteY3" fmla="*/ 343774 h 1257730"/>
                  <a:gd name="connsiteX4" fmla="*/ 301643 w 1257730"/>
                  <a:gd name="connsiteY4" fmla="*/ 1236743 h 1257730"/>
                  <a:gd name="connsiteX5" fmla="*/ 302703 w 1257730"/>
                  <a:gd name="connsiteY5" fmla="*/ 1257730 h 1257730"/>
                  <a:gd name="connsiteX6" fmla="*/ 0 w 1257730"/>
                  <a:gd name="connsiteY6" fmla="*/ 1257730 h 125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7730" h="1257730">
                    <a:moveTo>
                      <a:pt x="0" y="0"/>
                    </a:moveTo>
                    <a:lnTo>
                      <a:pt x="1257730" y="0"/>
                    </a:lnTo>
                    <a:lnTo>
                      <a:pt x="1257730" y="346961"/>
                    </a:lnTo>
                    <a:lnTo>
                      <a:pt x="1194612" y="343774"/>
                    </a:lnTo>
                    <a:cubicBezTo>
                      <a:pt x="701439" y="343774"/>
                      <a:pt x="301643" y="743570"/>
                      <a:pt x="301643" y="1236743"/>
                    </a:cubicBezTo>
                    <a:lnTo>
                      <a:pt x="302703" y="1257730"/>
                    </a:lnTo>
                    <a:lnTo>
                      <a:pt x="0" y="12577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42135" y="3154390"/>
                <a:ext cx="608684" cy="608684"/>
              </a:xfrm>
              <a:prstGeom prst="rect">
                <a:avLst/>
              </a:prstGeom>
              <a:solidFill>
                <a:srgbClr val="FFBEC6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1845034" y="3005753"/>
            <a:ext cx="3914775" cy="2628353"/>
            <a:chOff x="2018963" y="2745732"/>
            <a:chExt cx="3914775" cy="2628353"/>
          </a:xfrm>
        </p:grpSpPr>
        <p:sp>
          <p:nvSpPr>
            <p:cNvPr id="32" name="矩形 31"/>
            <p:cNvSpPr/>
            <p:nvPr/>
          </p:nvSpPr>
          <p:spPr>
            <a:xfrm>
              <a:off x="2018963" y="3478566"/>
              <a:ext cx="3914775" cy="1895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39BEAE"/>
                  </a:solidFill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输入旧密码 </a:t>
              </a:r>
              <a:endParaRPr lang="en-US" altLang="zh-CN" sz="1600" dirty="0">
                <a:solidFill>
                  <a:srgbClr val="39BEAE"/>
                </a:solidFill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      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  </a:t>
              </a:r>
              <a:r>
                <a:rPr lang="zh-CN" altLang="en-US" sz="1600" dirty="0">
                  <a:solidFill>
                    <a:srgbClr val="39BEAE"/>
                  </a:solidFill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输入新密码</a:t>
              </a:r>
              <a:endParaRPr lang="en-US" altLang="zh-CN" sz="1600" dirty="0">
                <a:solidFill>
                  <a:srgbClr val="39BEAE"/>
                </a:solidFill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39BEAE"/>
                  </a:solidFill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提交</a:t>
              </a:r>
              <a:endParaRPr lang="en-US" altLang="zh-CN" sz="1600" dirty="0">
                <a:solidFill>
                  <a:srgbClr val="39BEAE"/>
                </a:solidFill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064860" y="2745732"/>
              <a:ext cx="2018835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dirty="0"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已知密码</a:t>
              </a:r>
              <a:endParaRPr lang="en-US" altLang="zh-CN" sz="3200" dirty="0"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67479" y="1520000"/>
            <a:ext cx="3914775" cy="1245238"/>
            <a:chOff x="2018629" y="2953342"/>
            <a:chExt cx="3914775" cy="1245238"/>
          </a:xfrm>
        </p:grpSpPr>
        <p:sp>
          <p:nvSpPr>
            <p:cNvPr id="36" name="矩形 35"/>
            <p:cNvSpPr/>
            <p:nvPr/>
          </p:nvSpPr>
          <p:spPr>
            <a:xfrm>
              <a:off x="2018629" y="3739672"/>
              <a:ext cx="3914775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39BEAE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跳转加密解密</a:t>
              </a:r>
              <a:endParaRPr lang="en-US" altLang="zh-CN" dirty="0">
                <a:solidFill>
                  <a:srgbClr val="39BEAE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43220" y="2953342"/>
              <a:ext cx="2018835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dirty="0">
                  <a:solidFill>
                    <a:schemeClr val="bg2">
                      <a:lumMod val="10000"/>
                    </a:schemeClr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忘记密码</a:t>
              </a:r>
              <a:endParaRPr lang="en-US" altLang="zh-CN" sz="3200" dirty="0">
                <a:solidFill>
                  <a:schemeClr val="bg2">
                    <a:lumMod val="10000"/>
                  </a:schemeClr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5" cstate="screen"/>
          <a:srcRect t="18347" b="38357"/>
          <a:stretch>
            <a:fillRect/>
          </a:stretch>
        </p:blipFill>
        <p:spPr>
          <a:xfrm rot="1292468">
            <a:off x="2247563" y="1396768"/>
            <a:ext cx="2667780" cy="163558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5" cstate="screen"/>
          <a:srcRect t="18347" b="38357"/>
          <a:stretch>
            <a:fillRect/>
          </a:stretch>
        </p:blipFill>
        <p:spPr>
          <a:xfrm rot="1292468">
            <a:off x="7621607" y="2920793"/>
            <a:ext cx="2667780" cy="1635588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E78A0E29-10C7-656B-D919-E1B62EE2D8BE}"/>
              </a:ext>
            </a:extLst>
          </p:cNvPr>
          <p:cNvSpPr/>
          <p:nvPr/>
        </p:nvSpPr>
        <p:spPr>
          <a:xfrm>
            <a:off x="3626838" y="4868464"/>
            <a:ext cx="265794" cy="424575"/>
          </a:xfrm>
          <a:prstGeom prst="downArrow">
            <a:avLst/>
          </a:prstGeom>
          <a:solidFill>
            <a:srgbClr val="39BE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0578447-4AB0-6C80-F423-8F113B9A530D}"/>
              </a:ext>
            </a:extLst>
          </p:cNvPr>
          <p:cNvSpPr/>
          <p:nvPr/>
        </p:nvSpPr>
        <p:spPr>
          <a:xfrm>
            <a:off x="3638783" y="4149789"/>
            <a:ext cx="265794" cy="424575"/>
          </a:xfrm>
          <a:prstGeom prst="downArrow">
            <a:avLst/>
          </a:prstGeom>
          <a:solidFill>
            <a:srgbClr val="39BE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/>
          <a:srcRect l="192" t="36130" r="-192" b="26239"/>
          <a:stretch>
            <a:fillRect/>
          </a:stretch>
        </p:blipFill>
        <p:spPr>
          <a:xfrm>
            <a:off x="-57152" y="-23446"/>
            <a:ext cx="12344400" cy="68814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09854" y="2505914"/>
            <a:ext cx="37105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srgbClr val="2A7E9A"/>
                </a:solidFill>
                <a:effectLst/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cs typeface="+mn-cs"/>
              </a:rPr>
              <a:t>YOU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2A7E9A"/>
              </a:solidFill>
              <a:effectLst/>
              <a:uLnTx/>
              <a:uFillTx/>
              <a:latin typeface="印品粗朗体" panose="02000000000000000000" pitchFamily="2" charset="-122"/>
              <a:ea typeface="印品粗朗体" panose="02000000000000000000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79" y="1605526"/>
            <a:ext cx="2322777" cy="9815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37857" y="1137801"/>
            <a:ext cx="1606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prstClr val="white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再见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百变马丁" panose="02010601030101010101" pitchFamily="2" charset="-122"/>
              <a:ea typeface="百变马丁" panose="02010601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 rot="5400000">
            <a:off x="3137574" y="3368891"/>
            <a:ext cx="2806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百变马丁" panose="02010601030101010101" pitchFamily="2" charset="-122"/>
                <a:ea typeface="百变马丁" panose="02010601030101010101" pitchFamily="2" charset="-122"/>
                <a:cs typeface="+mn-cs"/>
              </a:rPr>
              <a:t>WATER DELIVERY COMPANY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百变马丁" panose="02010601030101010101" pitchFamily="2" charset="-122"/>
              <a:ea typeface="百变马丁" panose="02010601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57788" y="671494"/>
            <a:ext cx="4440425" cy="3500456"/>
            <a:chOff x="5157788" y="671494"/>
            <a:chExt cx="3622763" cy="3000869"/>
          </a:xfrm>
        </p:grpSpPr>
        <p:sp>
          <p:nvSpPr>
            <p:cNvPr id="2" name="任意多边形 1"/>
            <p:cNvSpPr/>
            <p:nvPr/>
          </p:nvSpPr>
          <p:spPr>
            <a:xfrm>
              <a:off x="5157788" y="671494"/>
              <a:ext cx="3414712" cy="2776406"/>
            </a:xfrm>
            <a:custGeom>
              <a:avLst/>
              <a:gdLst>
                <a:gd name="connsiteX0" fmla="*/ 0 w 3414712"/>
                <a:gd name="connsiteY0" fmla="*/ 542944 h 2776406"/>
                <a:gd name="connsiteX1" fmla="*/ 528637 w 3414712"/>
                <a:gd name="connsiteY1" fmla="*/ 19 h 2776406"/>
                <a:gd name="connsiteX2" fmla="*/ 2185987 w 3414712"/>
                <a:gd name="connsiteY2" fmla="*/ 528656 h 2776406"/>
                <a:gd name="connsiteX3" fmla="*/ 2257425 w 3414712"/>
                <a:gd name="connsiteY3" fmla="*/ 1857394 h 2776406"/>
                <a:gd name="connsiteX4" fmla="*/ 2871787 w 3414712"/>
                <a:gd name="connsiteY4" fmla="*/ 2657494 h 2776406"/>
                <a:gd name="connsiteX5" fmla="*/ 3414712 w 3414712"/>
                <a:gd name="connsiteY5" fmla="*/ 2757506 h 277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4712" h="2776406">
                  <a:moveTo>
                    <a:pt x="0" y="542944"/>
                  </a:moveTo>
                  <a:cubicBezTo>
                    <a:pt x="82153" y="272672"/>
                    <a:pt x="164306" y="2400"/>
                    <a:pt x="528637" y="19"/>
                  </a:cubicBezTo>
                  <a:cubicBezTo>
                    <a:pt x="892968" y="-2362"/>
                    <a:pt x="1897856" y="219094"/>
                    <a:pt x="2185987" y="528656"/>
                  </a:cubicBezTo>
                  <a:cubicBezTo>
                    <a:pt x="2474118" y="838218"/>
                    <a:pt x="2143125" y="1502588"/>
                    <a:pt x="2257425" y="1857394"/>
                  </a:cubicBezTo>
                  <a:cubicBezTo>
                    <a:pt x="2371725" y="2212200"/>
                    <a:pt x="2678906" y="2507475"/>
                    <a:pt x="2871787" y="2657494"/>
                  </a:cubicBezTo>
                  <a:cubicBezTo>
                    <a:pt x="3064668" y="2807513"/>
                    <a:pt x="3239690" y="2782509"/>
                    <a:pt x="3414712" y="275750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6231671">
              <a:off x="8434695" y="3326507"/>
              <a:ext cx="371475" cy="3202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86896" y="925984"/>
            <a:ext cx="7082145" cy="1862048"/>
            <a:chOff x="4986896" y="925984"/>
            <a:chExt cx="7082145" cy="1862048"/>
          </a:xfrm>
        </p:grpSpPr>
        <p:sp>
          <p:nvSpPr>
            <p:cNvPr id="8" name="文本框 7"/>
            <p:cNvSpPr txBox="1"/>
            <p:nvPr/>
          </p:nvSpPr>
          <p:spPr>
            <a:xfrm>
              <a:off x="4986896" y="925984"/>
              <a:ext cx="7082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500" dirty="0">
                  <a:solidFill>
                    <a:srgbClr val="2A7E9A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</a:rPr>
                <a:t>THANK</a:t>
              </a:r>
              <a:endPara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srgbClr val="2A7E9A"/>
                </a:solidFill>
                <a:effectLst/>
                <a:uLnTx/>
                <a:uFillTx/>
                <a:latin typeface="印品粗朗体" panose="02000000000000000000" pitchFamily="2" charset="-122"/>
                <a:ea typeface="印品粗朗体" panose="02000000000000000000" pitchFamily="2" charset="-122"/>
                <a:cs typeface="+mn-cs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screen"/>
            <a:srcRect t="18347" b="38357"/>
            <a:stretch>
              <a:fillRect/>
            </a:stretch>
          </p:blipFill>
          <p:spPr>
            <a:xfrm rot="381483">
              <a:off x="5607683" y="1289815"/>
              <a:ext cx="1850280" cy="11343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750531" y="3364043"/>
            <a:ext cx="3474289" cy="34796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-216695"/>
            <a:ext cx="2128838" cy="2990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35605" y="4401572"/>
            <a:ext cx="3176291" cy="27983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5B4C84-790B-9BE2-5DDE-77E23E0CA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47" y="1157754"/>
            <a:ext cx="5232433" cy="401870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D2D03DD-2DAA-F033-F359-CAC90765EE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66" y="1426177"/>
            <a:ext cx="3616434" cy="3337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2192001" cy="687658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0" y="1193942"/>
            <a:ext cx="12205250" cy="5700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77178" y="762160"/>
            <a:ext cx="1895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目录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33728" y="1662070"/>
            <a:ext cx="2819531" cy="1533145"/>
            <a:chOff x="2809172" y="1622249"/>
            <a:chExt cx="2268005" cy="153314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 cstate="screen"/>
            <a:srcRect t="18347" b="38357"/>
            <a:stretch>
              <a:fillRect/>
            </a:stretch>
          </p:blipFill>
          <p:spPr>
            <a:xfrm>
              <a:off x="3438306" y="1622249"/>
              <a:ext cx="1009737" cy="619059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809172" y="2129342"/>
              <a:ext cx="2268005" cy="1026052"/>
              <a:chOff x="2809172" y="2129342"/>
              <a:chExt cx="2268005" cy="102605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809172" y="2129342"/>
                <a:ext cx="22680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客户管理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876022" y="2786062"/>
                <a:ext cx="2134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dirty="0"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716049" y="1699317"/>
            <a:ext cx="2729828" cy="1490533"/>
            <a:chOff x="2742321" y="1622249"/>
            <a:chExt cx="2334856" cy="183053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4" cstate="screen"/>
            <a:srcRect t="18347" b="38357"/>
            <a:stretch>
              <a:fillRect/>
            </a:stretch>
          </p:blipFill>
          <p:spPr>
            <a:xfrm>
              <a:off x="3438306" y="1622249"/>
              <a:ext cx="1009737" cy="619059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2742321" y="2129342"/>
              <a:ext cx="2334856" cy="1323439"/>
              <a:chOff x="2742321" y="2129342"/>
              <a:chExt cx="2334856" cy="1323439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809172" y="2129342"/>
                <a:ext cx="226800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统计送水数量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742321" y="2785259"/>
                <a:ext cx="2134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dirty="0"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1760061" y="2950991"/>
            <a:ext cx="2528887" cy="1548485"/>
            <a:chOff x="2809172" y="1622249"/>
            <a:chExt cx="2268005" cy="183053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4" cstate="screen"/>
            <a:srcRect t="18347" b="38357"/>
            <a:stretch>
              <a:fillRect/>
            </a:stretch>
          </p:blipFill>
          <p:spPr>
            <a:xfrm>
              <a:off x="3438306" y="1622249"/>
              <a:ext cx="1009737" cy="619059"/>
            </a:xfrm>
            <a:prstGeom prst="rect">
              <a:avLst/>
            </a:prstGeom>
          </p:spPr>
        </p:pic>
        <p:grpSp>
          <p:nvGrpSpPr>
            <p:cNvPr id="36" name="组合 35"/>
            <p:cNvGrpSpPr/>
            <p:nvPr/>
          </p:nvGrpSpPr>
          <p:grpSpPr>
            <a:xfrm>
              <a:off x="2809172" y="2129342"/>
              <a:ext cx="2268005" cy="1323439"/>
              <a:chOff x="2809172" y="2129342"/>
              <a:chExt cx="2268005" cy="1323439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809172" y="2129342"/>
                <a:ext cx="226800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送水工管理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876022" y="2786062"/>
                <a:ext cx="2134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dirty="0"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056825" y="1750521"/>
            <a:ext cx="2268005" cy="1830532"/>
            <a:chOff x="2809172" y="1622249"/>
            <a:chExt cx="2268005" cy="183053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4" cstate="screen"/>
            <a:srcRect t="18347" b="38357"/>
            <a:stretch>
              <a:fillRect/>
            </a:stretch>
          </p:blipFill>
          <p:spPr>
            <a:xfrm>
              <a:off x="3438306" y="1622249"/>
              <a:ext cx="1009737" cy="619059"/>
            </a:xfrm>
            <a:prstGeom prst="rect">
              <a:avLst/>
            </a:prstGeom>
          </p:spPr>
        </p:pic>
        <p:grpSp>
          <p:nvGrpSpPr>
            <p:cNvPr id="41" name="组合 40"/>
            <p:cNvGrpSpPr/>
            <p:nvPr/>
          </p:nvGrpSpPr>
          <p:grpSpPr>
            <a:xfrm>
              <a:off x="2809172" y="2129342"/>
              <a:ext cx="2268005" cy="1323439"/>
              <a:chOff x="2809172" y="2129342"/>
              <a:chExt cx="2268005" cy="1323439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2809172" y="2129342"/>
                <a:ext cx="226800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送水历史管理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876022" y="2786062"/>
                <a:ext cx="2134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dirty="0"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54BE2D-286F-378F-C19F-3416C52E89D9}"/>
              </a:ext>
            </a:extLst>
          </p:cNvPr>
          <p:cNvGrpSpPr/>
          <p:nvPr/>
        </p:nvGrpSpPr>
        <p:grpSpPr>
          <a:xfrm>
            <a:off x="8035497" y="3273889"/>
            <a:ext cx="2334856" cy="1532342"/>
            <a:chOff x="2742321" y="1622249"/>
            <a:chExt cx="2334856" cy="153234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0A05646-EEEB-748C-8A1F-36979B9CD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t="18347" b="38357"/>
            <a:stretch>
              <a:fillRect/>
            </a:stretch>
          </p:blipFill>
          <p:spPr>
            <a:xfrm>
              <a:off x="3438306" y="1622249"/>
              <a:ext cx="1009737" cy="619059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99BCBFD-905A-5253-782C-9D8FEDBA48B9}"/>
                </a:ext>
              </a:extLst>
            </p:cNvPr>
            <p:cNvGrpSpPr/>
            <p:nvPr/>
          </p:nvGrpSpPr>
          <p:grpSpPr>
            <a:xfrm>
              <a:off x="2742321" y="2129342"/>
              <a:ext cx="2334856" cy="1025249"/>
              <a:chOff x="2742321" y="2129342"/>
              <a:chExt cx="2334856" cy="1025249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3E9D7E-F91F-5573-63C9-BB6E90BF43DE}"/>
                  </a:ext>
                </a:extLst>
              </p:cNvPr>
              <p:cNvSpPr txBox="1"/>
              <p:nvPr/>
            </p:nvSpPr>
            <p:spPr>
              <a:xfrm>
                <a:off x="2809172" y="2129342"/>
                <a:ext cx="22680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修改密码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FED1B8A-F9CF-4DF5-6499-9AABAB813AFE}"/>
                  </a:ext>
                </a:extLst>
              </p:cNvPr>
              <p:cNvSpPr txBox="1"/>
              <p:nvPr/>
            </p:nvSpPr>
            <p:spPr>
              <a:xfrm>
                <a:off x="2742321" y="2785259"/>
                <a:ext cx="2134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dirty="0"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EF404C-2F63-23CE-FDD4-9D2F57780D25}"/>
              </a:ext>
            </a:extLst>
          </p:cNvPr>
          <p:cNvGrpSpPr/>
          <p:nvPr/>
        </p:nvGrpSpPr>
        <p:grpSpPr>
          <a:xfrm>
            <a:off x="5246246" y="3267065"/>
            <a:ext cx="2334856" cy="1532342"/>
            <a:chOff x="2742321" y="1622249"/>
            <a:chExt cx="2334856" cy="153234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29F1A60-E77B-E2EC-E225-6B86F83B1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t="18347" b="38357"/>
            <a:stretch>
              <a:fillRect/>
            </a:stretch>
          </p:blipFill>
          <p:spPr>
            <a:xfrm>
              <a:off x="3438306" y="1622249"/>
              <a:ext cx="1009737" cy="619059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5FB7B1C-9F0A-885C-EB78-92C99BD577C1}"/>
                </a:ext>
              </a:extLst>
            </p:cNvPr>
            <p:cNvGrpSpPr/>
            <p:nvPr/>
          </p:nvGrpSpPr>
          <p:grpSpPr>
            <a:xfrm>
              <a:off x="2742321" y="2129342"/>
              <a:ext cx="2334856" cy="1025249"/>
              <a:chOff x="2742321" y="2129342"/>
              <a:chExt cx="2334856" cy="1025249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EFC14A-D2D6-523C-E42C-848187433DE2}"/>
                  </a:ext>
                </a:extLst>
              </p:cNvPr>
              <p:cNvSpPr txBox="1"/>
              <p:nvPr/>
            </p:nvSpPr>
            <p:spPr>
              <a:xfrm>
                <a:off x="2809172" y="2129342"/>
                <a:ext cx="22680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计算工资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C1C915-CE1D-9722-52DE-C6B0B520C3B1}"/>
                  </a:ext>
                </a:extLst>
              </p:cNvPr>
              <p:cNvSpPr txBox="1"/>
              <p:nvPr/>
            </p:nvSpPr>
            <p:spPr>
              <a:xfrm>
                <a:off x="2742321" y="2785259"/>
                <a:ext cx="2134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dirty="0"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-4033"/>
          <a:stretch>
            <a:fillRect/>
          </a:stretch>
        </p:blipFill>
        <p:spPr>
          <a:xfrm>
            <a:off x="-176213" y="-556774"/>
            <a:ext cx="2786063" cy="3076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/>
          <a:srcRect l="-4033"/>
          <a:stretch>
            <a:fillRect/>
          </a:stretch>
        </p:blipFill>
        <p:spPr>
          <a:xfrm flipH="1">
            <a:off x="11097027" y="981294"/>
            <a:ext cx="1147366" cy="1266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1863" y="4186238"/>
            <a:ext cx="12205250" cy="267162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275610" y="1897830"/>
            <a:ext cx="5948056" cy="2580070"/>
            <a:chOff x="2786062" y="2078819"/>
            <a:chExt cx="5948056" cy="2580070"/>
          </a:xfrm>
        </p:grpSpPr>
        <p:sp>
          <p:nvSpPr>
            <p:cNvPr id="14" name="文本框 13"/>
            <p:cNvSpPr txBox="1"/>
            <p:nvPr/>
          </p:nvSpPr>
          <p:spPr>
            <a:xfrm>
              <a:off x="6050696" y="2079760"/>
              <a:ext cx="268342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rPr>
                <a:t>客户管理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613977" y="2408691"/>
              <a:ext cx="112443" cy="2250198"/>
            </a:xfrm>
            <a:prstGeom prst="rect">
              <a:avLst/>
            </a:prstGeom>
            <a:solidFill>
              <a:srgbClr val="2A7E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786062" y="2078819"/>
              <a:ext cx="2854112" cy="2573862"/>
              <a:chOff x="1670508" y="1975080"/>
              <a:chExt cx="2854112" cy="257386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670508" y="1975080"/>
                <a:ext cx="28541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PART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70785" y="2979282"/>
                <a:ext cx="1749197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96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01</a:t>
                </a:r>
                <a:endParaRPr lang="zh-CN" altLang="en-US" sz="96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FFBE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/>
          <a:srcRect t="9338"/>
          <a:stretch>
            <a:fillRect/>
          </a:stretch>
        </p:blipFill>
        <p:spPr>
          <a:xfrm>
            <a:off x="1215" y="175846"/>
            <a:ext cx="2731245" cy="668244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063162" y="-120679"/>
            <a:ext cx="2150229" cy="3637745"/>
            <a:chOff x="10063162" y="-120679"/>
            <a:chExt cx="2150229" cy="363774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 flipH="1">
              <a:off x="10063162" y="527021"/>
              <a:ext cx="2128838" cy="299004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 flipH="1" flipV="1">
              <a:off x="10084553" y="-120679"/>
              <a:ext cx="2128838" cy="2990045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3490417" y="5685066"/>
            <a:ext cx="485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CUSTOMER MANAGEMENT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333502" y="1416973"/>
            <a:ext cx="4812829" cy="1781854"/>
            <a:chOff x="1327597" y="1416973"/>
            <a:chExt cx="4812829" cy="178185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4865202" y="1934889"/>
              <a:ext cx="1275224" cy="1263938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327597" y="1416973"/>
              <a:ext cx="3697163" cy="1744901"/>
              <a:chOff x="1327597" y="1378743"/>
              <a:chExt cx="3697163" cy="174490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327597" y="2420907"/>
                <a:ext cx="3697163" cy="41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64874" y="1378743"/>
                <a:ext cx="2018835" cy="1744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8000" dirty="0">
                    <a:solidFill>
                      <a:srgbClr val="2A7E9A"/>
                    </a:solidFill>
                    <a:ea typeface="百变马丁" panose="02010601030101010101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增</a:t>
                </a:r>
                <a:endParaRPr lang="en-US" altLang="zh-CN" sz="8000" dirty="0">
                  <a:solidFill>
                    <a:srgbClr val="2A7E9A"/>
                  </a:solidFill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333502" y="3214118"/>
            <a:ext cx="4812829" cy="1744901"/>
            <a:chOff x="1327597" y="1465661"/>
            <a:chExt cx="4812829" cy="174490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4865202" y="1934889"/>
              <a:ext cx="1275224" cy="1263938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327597" y="1465661"/>
              <a:ext cx="3697163" cy="1744901"/>
              <a:chOff x="1327597" y="1427431"/>
              <a:chExt cx="3697163" cy="174490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327597" y="2420907"/>
                <a:ext cx="3697163" cy="41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79483" y="1427431"/>
                <a:ext cx="2018835" cy="1744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8000" dirty="0">
                    <a:solidFill>
                      <a:srgbClr val="2A7E9A"/>
                    </a:solidFill>
                    <a:ea typeface="百变马丁" panose="02010601030101010101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删</a:t>
                </a:r>
                <a:endParaRPr lang="en-US" altLang="zh-CN" sz="8000" dirty="0">
                  <a:solidFill>
                    <a:srgbClr val="2A7E9A"/>
                  </a:solidFill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flipH="1">
            <a:off x="6140426" y="1885965"/>
            <a:ext cx="4812829" cy="1312862"/>
            <a:chOff x="1327597" y="1885965"/>
            <a:chExt cx="4812829" cy="131286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4865202" y="1934889"/>
              <a:ext cx="1275224" cy="1263938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1327597" y="1885965"/>
              <a:ext cx="3714679" cy="991363"/>
              <a:chOff x="1327597" y="1847735"/>
              <a:chExt cx="3714679" cy="99136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327597" y="2420907"/>
                <a:ext cx="3697163" cy="41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023441" y="1847735"/>
                <a:ext cx="2018835" cy="746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3200" dirty="0">
                  <a:solidFill>
                    <a:schemeClr val="bg2">
                      <a:lumMod val="10000"/>
                    </a:schemeClr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 flipH="1">
            <a:off x="6140426" y="3131453"/>
            <a:ext cx="4812829" cy="1815831"/>
            <a:chOff x="1327597" y="1382996"/>
            <a:chExt cx="4812829" cy="1815831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4865202" y="1934889"/>
              <a:ext cx="1275224" cy="1263938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1327597" y="1382996"/>
              <a:ext cx="4085229" cy="1744901"/>
              <a:chOff x="1327597" y="1344766"/>
              <a:chExt cx="4085229" cy="174490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327597" y="2420907"/>
                <a:ext cx="3697163" cy="41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93991" y="1344766"/>
                <a:ext cx="2018835" cy="1744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8000" dirty="0">
                    <a:solidFill>
                      <a:srgbClr val="2A7E9A"/>
                    </a:solidFill>
                    <a:ea typeface="百变马丁" panose="02010601030101010101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查</a:t>
                </a:r>
                <a:endParaRPr lang="en-US" altLang="zh-CN" sz="8000" dirty="0">
                  <a:solidFill>
                    <a:srgbClr val="2A7E9A"/>
                  </a:solidFill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BD8B08E-0C9B-21C5-C931-A3C14240F3AC}"/>
              </a:ext>
            </a:extLst>
          </p:cNvPr>
          <p:cNvSpPr/>
          <p:nvPr/>
        </p:nvSpPr>
        <p:spPr>
          <a:xfrm>
            <a:off x="2034182" y="467713"/>
            <a:ext cx="3697163" cy="10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800" dirty="0">
                <a:solidFill>
                  <a:srgbClr val="FFFF00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rPr>
              <a:t>客户信息</a:t>
            </a:r>
            <a:endParaRPr lang="en-US" altLang="zh-CN" sz="4800" dirty="0">
              <a:solidFill>
                <a:srgbClr val="FFFF00"/>
              </a:solidFill>
              <a:latin typeface="百变马丁" panose="02010601030101010101" pitchFamily="2" charset="-122"/>
              <a:ea typeface="百变马丁" panose="02010601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319D3A-9BA7-666A-8622-F6A6C85DF4C1}"/>
              </a:ext>
            </a:extLst>
          </p:cNvPr>
          <p:cNvSpPr/>
          <p:nvPr/>
        </p:nvSpPr>
        <p:spPr>
          <a:xfrm>
            <a:off x="6773077" y="1452411"/>
            <a:ext cx="2018835" cy="172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rPr>
              <a:t>改</a:t>
            </a:r>
            <a:endParaRPr lang="en-US" altLang="zh-CN" sz="8000" dirty="0">
              <a:solidFill>
                <a:srgbClr val="2A7E9A"/>
              </a:solidFill>
              <a:latin typeface="百变马丁" panose="02010601030101010101" pitchFamily="2" charset="-122"/>
              <a:ea typeface="百变马丁" panose="02010601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885E63C-9AE4-70E7-10D6-2A1996512043}"/>
              </a:ext>
            </a:extLst>
          </p:cNvPr>
          <p:cNvSpPr/>
          <p:nvPr/>
        </p:nvSpPr>
        <p:spPr>
          <a:xfrm>
            <a:off x="9721867" y="5150033"/>
            <a:ext cx="2084368" cy="58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rPr>
              <a:t>回到首页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ea typeface="百变马丁" panose="02010601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-4033"/>
          <a:stretch>
            <a:fillRect/>
          </a:stretch>
        </p:blipFill>
        <p:spPr>
          <a:xfrm>
            <a:off x="-176213" y="-556774"/>
            <a:ext cx="2786063" cy="3076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/>
          <a:srcRect l="-4033"/>
          <a:stretch>
            <a:fillRect/>
          </a:stretch>
        </p:blipFill>
        <p:spPr>
          <a:xfrm flipH="1">
            <a:off x="11097027" y="981294"/>
            <a:ext cx="1147366" cy="1266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1863" y="4186238"/>
            <a:ext cx="12205250" cy="267162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2609850" y="1877412"/>
            <a:ext cx="6809684" cy="2800801"/>
            <a:chOff x="2786062" y="2078819"/>
            <a:chExt cx="6809684" cy="2800801"/>
          </a:xfrm>
        </p:grpSpPr>
        <p:sp>
          <p:nvSpPr>
            <p:cNvPr id="14" name="文本框 13"/>
            <p:cNvSpPr txBox="1"/>
            <p:nvPr/>
          </p:nvSpPr>
          <p:spPr>
            <a:xfrm>
              <a:off x="6050696" y="2079760"/>
              <a:ext cx="354505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rPr>
                <a:t>送水工管理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717323" y="2384107"/>
              <a:ext cx="112443" cy="2250198"/>
            </a:xfrm>
            <a:prstGeom prst="rect">
              <a:avLst/>
            </a:prstGeom>
            <a:solidFill>
              <a:srgbClr val="2A7E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786062" y="2078819"/>
              <a:ext cx="2854112" cy="2800801"/>
              <a:chOff x="1670508" y="1975080"/>
              <a:chExt cx="2854112" cy="2800801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670508" y="1975080"/>
                <a:ext cx="28541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PART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27722" y="2913833"/>
                <a:ext cx="2060179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115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02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FFBE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933" y="4188192"/>
            <a:ext cx="2359356" cy="32250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5605" y="4401572"/>
            <a:ext cx="3176291" cy="27983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239" y="-121620"/>
            <a:ext cx="2152075" cy="363962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" y="-218370"/>
            <a:ext cx="2127688" cy="299339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338413" y="5714527"/>
            <a:ext cx="485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WATER DELIVERY MANAGEMENT</a:t>
            </a:r>
            <a:endParaRPr lang="zh-CN" altLang="en-US" sz="2000" dirty="0">
              <a:solidFill>
                <a:srgbClr val="2A7E9A"/>
              </a:solidFill>
              <a:latin typeface="百变马丁" panose="02010601030101010101" pitchFamily="2" charset="-122"/>
              <a:ea typeface="百变马丁" panose="02010601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417645" y="2149436"/>
            <a:ext cx="9572625" cy="2586037"/>
          </a:xfrm>
          <a:custGeom>
            <a:avLst/>
            <a:gdLst>
              <a:gd name="connsiteX0" fmla="*/ 0 w 9572625"/>
              <a:gd name="connsiteY0" fmla="*/ 2586037 h 2586037"/>
              <a:gd name="connsiteX1" fmla="*/ 1443038 w 9572625"/>
              <a:gd name="connsiteY1" fmla="*/ 1328737 h 2586037"/>
              <a:gd name="connsiteX2" fmla="*/ 3943350 w 9572625"/>
              <a:gd name="connsiteY2" fmla="*/ 2114550 h 2586037"/>
              <a:gd name="connsiteX3" fmla="*/ 5657850 w 9572625"/>
              <a:gd name="connsiteY3" fmla="*/ 771525 h 2586037"/>
              <a:gd name="connsiteX4" fmla="*/ 8015288 w 9572625"/>
              <a:gd name="connsiteY4" fmla="*/ 1143000 h 2586037"/>
              <a:gd name="connsiteX5" fmla="*/ 9572625 w 9572625"/>
              <a:gd name="connsiteY5" fmla="*/ 0 h 258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2625" h="2586037">
                <a:moveTo>
                  <a:pt x="0" y="2586037"/>
                </a:moveTo>
                <a:cubicBezTo>
                  <a:pt x="392906" y="1996677"/>
                  <a:pt x="785813" y="1407318"/>
                  <a:pt x="1443038" y="1328737"/>
                </a:cubicBezTo>
                <a:cubicBezTo>
                  <a:pt x="2100263" y="1250156"/>
                  <a:pt x="3240881" y="2207419"/>
                  <a:pt x="3943350" y="2114550"/>
                </a:cubicBezTo>
                <a:cubicBezTo>
                  <a:pt x="4645819" y="2021681"/>
                  <a:pt x="4979194" y="933450"/>
                  <a:pt x="5657850" y="771525"/>
                </a:cubicBezTo>
                <a:cubicBezTo>
                  <a:pt x="6336506" y="609600"/>
                  <a:pt x="7362825" y="1271588"/>
                  <a:pt x="8015288" y="1143000"/>
                </a:cubicBezTo>
                <a:cubicBezTo>
                  <a:pt x="8667751" y="1014412"/>
                  <a:pt x="9120188" y="507206"/>
                  <a:pt x="9572625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85951" y="1614492"/>
            <a:ext cx="3697163" cy="2200874"/>
            <a:chOff x="1111331" y="2136819"/>
            <a:chExt cx="3697163" cy="220087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7" cstate="screen"/>
            <a:srcRect t="18347" b="38357"/>
            <a:stretch>
              <a:fillRect/>
            </a:stretch>
          </p:blipFill>
          <p:spPr>
            <a:xfrm>
              <a:off x="2128263" y="3465513"/>
              <a:ext cx="1422598" cy="872180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1111331" y="2136819"/>
              <a:ext cx="3697163" cy="966343"/>
              <a:chOff x="1226150" y="1636000"/>
              <a:chExt cx="3697163" cy="96634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26150" y="2143435"/>
                <a:ext cx="3697163" cy="458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送水工名称、底薪、提成、头像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01721" y="1636000"/>
                <a:ext cx="2018835" cy="746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3200" dirty="0">
                  <a:solidFill>
                    <a:srgbClr val="39BEAE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8031787" y="2791828"/>
            <a:ext cx="3697163" cy="1723343"/>
            <a:chOff x="1066141" y="1495932"/>
            <a:chExt cx="3697163" cy="172334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7" cstate="screen"/>
            <a:srcRect t="18347" b="38357"/>
            <a:stretch>
              <a:fillRect/>
            </a:stretch>
          </p:blipFill>
          <p:spPr>
            <a:xfrm>
              <a:off x="1961902" y="1495932"/>
              <a:ext cx="1422598" cy="872180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1066141" y="2119277"/>
              <a:ext cx="3697163" cy="1099998"/>
              <a:chOff x="1180960" y="1618458"/>
              <a:chExt cx="3697163" cy="109999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180960" y="2254290"/>
                <a:ext cx="3697163" cy="464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ea typeface="印品黑体" panose="00000500000000000000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可以调整送水工底薪，幅度为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ea typeface="印品黑体" panose="00000500000000000000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817048" y="1618458"/>
                <a:ext cx="2018835" cy="746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3200" dirty="0">
                    <a:solidFill>
                      <a:schemeClr val="bg1"/>
                    </a:solidFill>
                    <a:ea typeface="百变马丁" panose="02010601030101010101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调</a:t>
                </a:r>
                <a:endParaRPr lang="en-US" altLang="zh-CN" sz="3200" dirty="0">
                  <a:solidFill>
                    <a:schemeClr val="bg1"/>
                  </a:solidFill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659430" y="3759944"/>
            <a:ext cx="3697163" cy="1734733"/>
            <a:chOff x="968025" y="1495932"/>
            <a:chExt cx="3697163" cy="1734733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7" cstate="screen"/>
            <a:srcRect t="18347" b="38357"/>
            <a:stretch>
              <a:fillRect/>
            </a:stretch>
          </p:blipFill>
          <p:spPr>
            <a:xfrm>
              <a:off x="1961902" y="1495932"/>
              <a:ext cx="1422598" cy="87218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968025" y="2119277"/>
              <a:ext cx="3697163" cy="1111388"/>
              <a:chOff x="1082844" y="1618458"/>
              <a:chExt cx="3697163" cy="111138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082844" y="2265680"/>
                <a:ext cx="3697163" cy="464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ea typeface="印品黑体" panose="00000500000000000000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送水工名称、底薪、提成、头像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817048" y="1618458"/>
                <a:ext cx="2018835" cy="746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3200" dirty="0">
                    <a:solidFill>
                      <a:schemeClr val="bg1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改</a:t>
                </a:r>
                <a:endParaRPr lang="en-US" altLang="zh-CN" sz="3200" dirty="0">
                  <a:solidFill>
                    <a:schemeClr val="bg1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6FEC7BF-FA15-6F4B-E79A-ACF364804AB6}"/>
              </a:ext>
            </a:extLst>
          </p:cNvPr>
          <p:cNvSpPr/>
          <p:nvPr/>
        </p:nvSpPr>
        <p:spPr>
          <a:xfrm>
            <a:off x="1904764" y="2444474"/>
            <a:ext cx="2018835" cy="74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rPr>
              <a:t>增</a:t>
            </a:r>
            <a:endParaRPr lang="en-US" altLang="zh-CN" sz="3200" dirty="0">
              <a:solidFill>
                <a:schemeClr val="bg1"/>
              </a:solidFill>
              <a:latin typeface="百变马丁" panose="02010601030101010101" pitchFamily="2" charset="-122"/>
              <a:ea typeface="百变马丁" panose="02010601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0330F0-CAD1-1F4E-F4D2-460D6A5ECB7E}"/>
              </a:ext>
            </a:extLst>
          </p:cNvPr>
          <p:cNvGrpSpPr/>
          <p:nvPr/>
        </p:nvGrpSpPr>
        <p:grpSpPr>
          <a:xfrm>
            <a:off x="5569127" y="1083638"/>
            <a:ext cx="3697163" cy="2200874"/>
            <a:chOff x="1052096" y="2136819"/>
            <a:chExt cx="3697163" cy="220087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4D58850-304F-E8FD-A25A-50EB5B770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/>
            <a:srcRect t="18347" b="38357"/>
            <a:stretch>
              <a:fillRect/>
            </a:stretch>
          </p:blipFill>
          <p:spPr>
            <a:xfrm>
              <a:off x="2128263" y="3465513"/>
              <a:ext cx="1422598" cy="87218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D0A7632-FF79-9065-4B82-7A83BEF4E7CE}"/>
                </a:ext>
              </a:extLst>
            </p:cNvPr>
            <p:cNvGrpSpPr/>
            <p:nvPr/>
          </p:nvGrpSpPr>
          <p:grpSpPr>
            <a:xfrm>
              <a:off x="1052096" y="2136819"/>
              <a:ext cx="3697163" cy="999842"/>
              <a:chOff x="1166915" y="1636000"/>
              <a:chExt cx="3697163" cy="99984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B6B5EB-19A8-69BC-9ECF-1CCAB2488D79}"/>
                  </a:ext>
                </a:extLst>
              </p:cNvPr>
              <p:cNvSpPr/>
              <p:nvPr/>
            </p:nvSpPr>
            <p:spPr>
              <a:xfrm>
                <a:off x="1166915" y="2171676"/>
                <a:ext cx="3697163" cy="464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ea typeface="印品黑体" panose="00000500000000000000" pitchFamily="2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根据送水工名称查询</a:t>
                </a:r>
                <a:endParaRPr lang="en-US" altLang="zh-CN" dirty="0">
                  <a:solidFill>
                    <a:schemeClr val="bg2">
                      <a:lumMod val="10000"/>
                    </a:schemeClr>
                  </a:solidFill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CCBCEE8-0282-6F65-D92D-1D57C96742BC}"/>
                  </a:ext>
                </a:extLst>
              </p:cNvPr>
              <p:cNvSpPr/>
              <p:nvPr/>
            </p:nvSpPr>
            <p:spPr>
              <a:xfrm>
                <a:off x="1901721" y="1636000"/>
                <a:ext cx="2018835" cy="746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3200" dirty="0">
                  <a:solidFill>
                    <a:srgbClr val="39BEAE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E3D10A6-9660-7F0A-BC2B-F2C318C9590A}"/>
              </a:ext>
            </a:extLst>
          </p:cNvPr>
          <p:cNvSpPr/>
          <p:nvPr/>
        </p:nvSpPr>
        <p:spPr>
          <a:xfrm>
            <a:off x="6354634" y="1857972"/>
            <a:ext cx="2018835" cy="74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rPr>
              <a:t>查</a:t>
            </a:r>
            <a:endParaRPr lang="en-US" altLang="zh-CN" sz="3200" dirty="0">
              <a:solidFill>
                <a:schemeClr val="bg1"/>
              </a:solidFill>
              <a:latin typeface="百变马丁" panose="02010601030101010101" pitchFamily="2" charset="-122"/>
              <a:ea typeface="百变马丁" panose="02010601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1F97625-7AA0-8406-2298-386034B9F2FA}"/>
              </a:ext>
            </a:extLst>
          </p:cNvPr>
          <p:cNvSpPr txBox="1"/>
          <p:nvPr/>
        </p:nvSpPr>
        <p:spPr>
          <a:xfrm>
            <a:off x="9726354" y="5008510"/>
            <a:ext cx="2143430" cy="58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rPr>
              <a:t>回到首页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ea typeface="百变马丁" panose="02010601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BBD0E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-4033"/>
          <a:stretch>
            <a:fillRect/>
          </a:stretch>
        </p:blipFill>
        <p:spPr>
          <a:xfrm>
            <a:off x="-176213" y="-556774"/>
            <a:ext cx="2786063" cy="3076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/>
          <a:srcRect l="-4033"/>
          <a:stretch>
            <a:fillRect/>
          </a:stretch>
        </p:blipFill>
        <p:spPr>
          <a:xfrm flipH="1">
            <a:off x="11097027" y="981294"/>
            <a:ext cx="1147366" cy="1266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1863" y="4186238"/>
            <a:ext cx="12205250" cy="267162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275610" y="1536174"/>
            <a:ext cx="5923300" cy="3785652"/>
            <a:chOff x="2786062" y="1717163"/>
            <a:chExt cx="5923300" cy="3785652"/>
          </a:xfrm>
        </p:grpSpPr>
        <p:sp>
          <p:nvSpPr>
            <p:cNvPr id="14" name="文本框 13"/>
            <p:cNvSpPr txBox="1"/>
            <p:nvPr/>
          </p:nvSpPr>
          <p:spPr>
            <a:xfrm>
              <a:off x="6025940" y="1717163"/>
              <a:ext cx="268342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rPr>
                <a:t>送水历史管理</a:t>
              </a:r>
              <a:endParaRPr lang="en-US" altLang="zh-CN" sz="80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13977" y="2408691"/>
              <a:ext cx="112443" cy="2250198"/>
            </a:xfrm>
            <a:prstGeom prst="rect">
              <a:avLst/>
            </a:prstGeom>
            <a:solidFill>
              <a:srgbClr val="2A7E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786062" y="2078819"/>
              <a:ext cx="2854112" cy="2821219"/>
              <a:chOff x="1670508" y="1975080"/>
              <a:chExt cx="2854112" cy="282121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670508" y="1975080"/>
                <a:ext cx="28541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PART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95545" y="2934251"/>
                <a:ext cx="1915910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zh-CN" sz="11500" dirty="0">
                    <a:solidFill>
                      <a:srgbClr val="2A7E9A"/>
                    </a:solidFill>
                    <a:latin typeface="百变马丁" panose="02010601030101010101" pitchFamily="2" charset="-122"/>
                    <a:ea typeface="百变马丁" panose="02010601030101010101" pitchFamily="2" charset="-122"/>
                  </a:rPr>
                  <a:t>03</a:t>
                </a:r>
                <a:endParaRPr lang="zh-CN" altLang="en-US" sz="115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5765" y="400050"/>
              <a:ext cx="11472862" cy="6043613"/>
            </a:xfrm>
            <a:prstGeom prst="rect">
              <a:avLst/>
            </a:prstGeom>
            <a:solidFill>
              <a:srgbClr val="FFBE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933" y="4188192"/>
            <a:ext cx="2359356" cy="32250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5605" y="4401572"/>
            <a:ext cx="3176291" cy="27983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239" y="-121620"/>
            <a:ext cx="2152075" cy="363962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" y="-218370"/>
            <a:ext cx="2127688" cy="299339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072770" y="5809497"/>
            <a:ext cx="5549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WATER DELIVERY HISTORY MANAGEMENT</a:t>
            </a:r>
            <a:endParaRPr lang="zh-CN" altLang="en-US" sz="2000" dirty="0">
              <a:solidFill>
                <a:srgbClr val="2A7E9A"/>
              </a:solidFill>
              <a:latin typeface="百变马丁" panose="02010601030101010101" pitchFamily="2" charset="-122"/>
              <a:ea typeface="百变马丁" panose="02010601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5100" y="2993395"/>
            <a:ext cx="2831168" cy="1938143"/>
            <a:chOff x="1225100" y="2993395"/>
            <a:chExt cx="2831168" cy="1938143"/>
          </a:xfrm>
        </p:grpSpPr>
        <p:sp>
          <p:nvSpPr>
            <p:cNvPr id="12" name="任意多边形 11"/>
            <p:cNvSpPr/>
            <p:nvPr/>
          </p:nvSpPr>
          <p:spPr>
            <a:xfrm>
              <a:off x="1983712" y="2993395"/>
              <a:ext cx="1313945" cy="652547"/>
            </a:xfrm>
            <a:custGeom>
              <a:avLst/>
              <a:gdLst>
                <a:gd name="connsiteX0" fmla="*/ 1006908 w 2013817"/>
                <a:gd name="connsiteY0" fmla="*/ 0 h 1000125"/>
                <a:gd name="connsiteX1" fmla="*/ 2008977 w 2013817"/>
                <a:gd name="connsiteY1" fmla="*/ 904282 h 1000125"/>
                <a:gd name="connsiteX2" fmla="*/ 2013817 w 2013817"/>
                <a:gd name="connsiteY2" fmla="*/ 1000125 h 1000125"/>
                <a:gd name="connsiteX3" fmla="*/ 0 w 2013817"/>
                <a:gd name="connsiteY3" fmla="*/ 1000125 h 1000125"/>
                <a:gd name="connsiteX4" fmla="*/ 4840 w 2013817"/>
                <a:gd name="connsiteY4" fmla="*/ 904282 h 1000125"/>
                <a:gd name="connsiteX5" fmla="*/ 1006908 w 2013817"/>
                <a:gd name="connsiteY5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817" h="1000125">
                  <a:moveTo>
                    <a:pt x="1006908" y="0"/>
                  </a:moveTo>
                  <a:cubicBezTo>
                    <a:pt x="1528439" y="0"/>
                    <a:pt x="1957395" y="396361"/>
                    <a:pt x="2008977" y="904282"/>
                  </a:cubicBezTo>
                  <a:lnTo>
                    <a:pt x="2013817" y="1000125"/>
                  </a:lnTo>
                  <a:lnTo>
                    <a:pt x="0" y="1000125"/>
                  </a:lnTo>
                  <a:lnTo>
                    <a:pt x="4840" y="904282"/>
                  </a:lnTo>
                  <a:cubicBezTo>
                    <a:pt x="56422" y="396361"/>
                    <a:pt x="485378" y="0"/>
                    <a:pt x="1006908" y="0"/>
                  </a:cubicBezTo>
                  <a:close/>
                </a:path>
              </a:pathLst>
            </a:custGeom>
            <a:solidFill>
              <a:srgbClr val="2A7E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25100" y="4144015"/>
              <a:ext cx="2831168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送水工名称、送水时间、客户名称、送水数量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631267" y="3514079"/>
              <a:ext cx="2018835" cy="746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增</a:t>
              </a:r>
              <a:endParaRPr lang="en-US" altLang="zh-CN" sz="32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3418314" y="1843436"/>
            <a:ext cx="2831168" cy="1807291"/>
            <a:chOff x="1229170" y="1838651"/>
            <a:chExt cx="2831168" cy="1807291"/>
          </a:xfrm>
        </p:grpSpPr>
        <p:sp>
          <p:nvSpPr>
            <p:cNvPr id="21" name="任意多边形 20"/>
            <p:cNvSpPr/>
            <p:nvPr/>
          </p:nvSpPr>
          <p:spPr>
            <a:xfrm flipV="1">
              <a:off x="1983712" y="2993395"/>
              <a:ext cx="1313945" cy="652547"/>
            </a:xfrm>
            <a:custGeom>
              <a:avLst/>
              <a:gdLst>
                <a:gd name="connsiteX0" fmla="*/ 1006908 w 2013817"/>
                <a:gd name="connsiteY0" fmla="*/ 0 h 1000125"/>
                <a:gd name="connsiteX1" fmla="*/ 2008977 w 2013817"/>
                <a:gd name="connsiteY1" fmla="*/ 904282 h 1000125"/>
                <a:gd name="connsiteX2" fmla="*/ 2013817 w 2013817"/>
                <a:gd name="connsiteY2" fmla="*/ 1000125 h 1000125"/>
                <a:gd name="connsiteX3" fmla="*/ 0 w 2013817"/>
                <a:gd name="connsiteY3" fmla="*/ 1000125 h 1000125"/>
                <a:gd name="connsiteX4" fmla="*/ 4840 w 2013817"/>
                <a:gd name="connsiteY4" fmla="*/ 904282 h 1000125"/>
                <a:gd name="connsiteX5" fmla="*/ 1006908 w 2013817"/>
                <a:gd name="connsiteY5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817" h="1000125">
                  <a:moveTo>
                    <a:pt x="1006908" y="0"/>
                  </a:moveTo>
                  <a:cubicBezTo>
                    <a:pt x="1528439" y="0"/>
                    <a:pt x="1957395" y="396361"/>
                    <a:pt x="2008977" y="904282"/>
                  </a:cubicBezTo>
                  <a:lnTo>
                    <a:pt x="2013817" y="1000125"/>
                  </a:lnTo>
                  <a:lnTo>
                    <a:pt x="0" y="1000125"/>
                  </a:lnTo>
                  <a:lnTo>
                    <a:pt x="4840" y="904282"/>
                  </a:lnTo>
                  <a:cubicBezTo>
                    <a:pt x="56422" y="396361"/>
                    <a:pt x="485378" y="0"/>
                    <a:pt x="1006908" y="0"/>
                  </a:cubicBezTo>
                  <a:close/>
                </a:path>
              </a:pathLst>
            </a:custGeom>
            <a:solidFill>
              <a:srgbClr val="FA71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29170" y="1838651"/>
              <a:ext cx="283116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可以批量删除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31268" y="2205910"/>
              <a:ext cx="2018835" cy="746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dirty="0">
                  <a:solidFill>
                    <a:srgbClr val="FA71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删</a:t>
              </a:r>
              <a:endParaRPr lang="en-US" altLang="zh-CN" sz="3200" dirty="0">
                <a:solidFill>
                  <a:srgbClr val="FA719A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53460" y="2993395"/>
            <a:ext cx="2831168" cy="1939234"/>
            <a:chOff x="1225100" y="2993395"/>
            <a:chExt cx="2831168" cy="1939234"/>
          </a:xfrm>
        </p:grpSpPr>
        <p:sp>
          <p:nvSpPr>
            <p:cNvPr id="25" name="任意多边形 24"/>
            <p:cNvSpPr/>
            <p:nvPr/>
          </p:nvSpPr>
          <p:spPr>
            <a:xfrm>
              <a:off x="1983712" y="2993395"/>
              <a:ext cx="1313945" cy="652547"/>
            </a:xfrm>
            <a:custGeom>
              <a:avLst/>
              <a:gdLst>
                <a:gd name="connsiteX0" fmla="*/ 1006908 w 2013817"/>
                <a:gd name="connsiteY0" fmla="*/ 0 h 1000125"/>
                <a:gd name="connsiteX1" fmla="*/ 2008977 w 2013817"/>
                <a:gd name="connsiteY1" fmla="*/ 904282 h 1000125"/>
                <a:gd name="connsiteX2" fmla="*/ 2013817 w 2013817"/>
                <a:gd name="connsiteY2" fmla="*/ 1000125 h 1000125"/>
                <a:gd name="connsiteX3" fmla="*/ 0 w 2013817"/>
                <a:gd name="connsiteY3" fmla="*/ 1000125 h 1000125"/>
                <a:gd name="connsiteX4" fmla="*/ 4840 w 2013817"/>
                <a:gd name="connsiteY4" fmla="*/ 904282 h 1000125"/>
                <a:gd name="connsiteX5" fmla="*/ 1006908 w 2013817"/>
                <a:gd name="connsiteY5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817" h="1000125">
                  <a:moveTo>
                    <a:pt x="1006908" y="0"/>
                  </a:moveTo>
                  <a:cubicBezTo>
                    <a:pt x="1528439" y="0"/>
                    <a:pt x="1957395" y="396361"/>
                    <a:pt x="2008977" y="904282"/>
                  </a:cubicBezTo>
                  <a:lnTo>
                    <a:pt x="2013817" y="1000125"/>
                  </a:lnTo>
                  <a:lnTo>
                    <a:pt x="0" y="1000125"/>
                  </a:lnTo>
                  <a:lnTo>
                    <a:pt x="4840" y="904282"/>
                  </a:lnTo>
                  <a:cubicBezTo>
                    <a:pt x="56422" y="396361"/>
                    <a:pt x="485378" y="0"/>
                    <a:pt x="1006908" y="0"/>
                  </a:cubicBezTo>
                  <a:close/>
                </a:path>
              </a:pathLst>
            </a:custGeom>
            <a:solidFill>
              <a:srgbClr val="BBD0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25100" y="4144015"/>
              <a:ext cx="2831168" cy="788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送水工名称、送水时间、客户名称、送水数量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631267" y="3514079"/>
              <a:ext cx="2018835" cy="746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dirty="0">
                  <a:solidFill>
                    <a:srgbClr val="2A7E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改</a:t>
              </a:r>
              <a:endParaRPr lang="en-US" altLang="zh-CN" sz="3200" dirty="0">
                <a:solidFill>
                  <a:srgbClr val="2A7E9A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flipH="1">
            <a:off x="8083606" y="1808254"/>
            <a:ext cx="2831168" cy="1842473"/>
            <a:chOff x="1092238" y="1803469"/>
            <a:chExt cx="2831168" cy="1842473"/>
          </a:xfrm>
        </p:grpSpPr>
        <p:sp>
          <p:nvSpPr>
            <p:cNvPr id="29" name="任意多边形 28"/>
            <p:cNvSpPr/>
            <p:nvPr/>
          </p:nvSpPr>
          <p:spPr>
            <a:xfrm flipV="1">
              <a:off x="1983712" y="2993395"/>
              <a:ext cx="1313945" cy="652547"/>
            </a:xfrm>
            <a:custGeom>
              <a:avLst/>
              <a:gdLst>
                <a:gd name="connsiteX0" fmla="*/ 1006908 w 2013817"/>
                <a:gd name="connsiteY0" fmla="*/ 0 h 1000125"/>
                <a:gd name="connsiteX1" fmla="*/ 2008977 w 2013817"/>
                <a:gd name="connsiteY1" fmla="*/ 904282 h 1000125"/>
                <a:gd name="connsiteX2" fmla="*/ 2013817 w 2013817"/>
                <a:gd name="connsiteY2" fmla="*/ 1000125 h 1000125"/>
                <a:gd name="connsiteX3" fmla="*/ 0 w 2013817"/>
                <a:gd name="connsiteY3" fmla="*/ 1000125 h 1000125"/>
                <a:gd name="connsiteX4" fmla="*/ 4840 w 2013817"/>
                <a:gd name="connsiteY4" fmla="*/ 904282 h 1000125"/>
                <a:gd name="connsiteX5" fmla="*/ 1006908 w 2013817"/>
                <a:gd name="connsiteY5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817" h="1000125">
                  <a:moveTo>
                    <a:pt x="1006908" y="0"/>
                  </a:moveTo>
                  <a:cubicBezTo>
                    <a:pt x="1528439" y="0"/>
                    <a:pt x="1957395" y="396361"/>
                    <a:pt x="2008977" y="904282"/>
                  </a:cubicBezTo>
                  <a:lnTo>
                    <a:pt x="2013817" y="1000125"/>
                  </a:lnTo>
                  <a:lnTo>
                    <a:pt x="0" y="1000125"/>
                  </a:lnTo>
                  <a:lnTo>
                    <a:pt x="4840" y="904282"/>
                  </a:lnTo>
                  <a:cubicBezTo>
                    <a:pt x="56422" y="396361"/>
                    <a:pt x="485378" y="0"/>
                    <a:pt x="10069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92238" y="1803469"/>
              <a:ext cx="283116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送水工名称、送水时间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31268" y="2205910"/>
              <a:ext cx="2018835" cy="746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dirty="0">
                  <a:solidFill>
                    <a:srgbClr val="FA719A"/>
                  </a:solidFill>
                  <a:latin typeface="百变马丁" panose="02010601030101010101" pitchFamily="2" charset="-122"/>
                  <a:ea typeface="百变马丁" panose="02010601030101010101" pitchFamily="2" charset="-122"/>
                  <a:cs typeface="Open Sans" panose="020B0606030504020204" pitchFamily="34" charset="0"/>
                  <a:sym typeface="Arial" panose="020B0604020202020204" pitchFamily="34" charset="0"/>
                </a:rPr>
                <a:t>查</a:t>
              </a:r>
              <a:endParaRPr lang="en-US" altLang="zh-CN" sz="3200" dirty="0">
                <a:solidFill>
                  <a:srgbClr val="FA719A"/>
                </a:solidFill>
                <a:latin typeface="百变马丁" panose="02010601030101010101" pitchFamily="2" charset="-122"/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74D8243-0E19-EF03-2187-78B746CFABD6}"/>
              </a:ext>
            </a:extLst>
          </p:cNvPr>
          <p:cNvSpPr txBox="1"/>
          <p:nvPr/>
        </p:nvSpPr>
        <p:spPr>
          <a:xfrm>
            <a:off x="871765" y="5102591"/>
            <a:ext cx="48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注</a:t>
            </a:r>
            <a:r>
              <a:rPr lang="en-US" altLang="zh-CN" dirty="0">
                <a:solidFill>
                  <a:schemeClr val="accent2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:</a:t>
            </a:r>
            <a:r>
              <a:rPr lang="zh-CN" altLang="en-US" dirty="0">
                <a:solidFill>
                  <a:schemeClr val="accent2"/>
                </a:solidFill>
                <a:latin typeface="百变马丁" panose="02010601030101010101" pitchFamily="2" charset="-122"/>
                <a:ea typeface="百变马丁" panose="02010601030101010101" pitchFamily="2" charset="-122"/>
              </a:rPr>
              <a:t>送水工名称、客户名称须为系统内原有信息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E9BFAE-B9B5-DC03-1229-2B6F5D631CCC}"/>
              </a:ext>
            </a:extLst>
          </p:cNvPr>
          <p:cNvSpPr txBox="1"/>
          <p:nvPr/>
        </p:nvSpPr>
        <p:spPr>
          <a:xfrm>
            <a:off x="9304029" y="5102591"/>
            <a:ext cx="2143430" cy="58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ea typeface="百变马丁" panose="02010601030101010101" pitchFamily="2" charset="-122"/>
                <a:cs typeface="Open Sans" panose="020B0606030504020204" pitchFamily="34" charset="0"/>
                <a:sym typeface="Arial" panose="020B0604020202020204" pitchFamily="34" charset="0"/>
              </a:rPr>
              <a:t>回到首页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  <a:ea typeface="百变马丁" panose="02010601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读书分享会"/>
  <p:tag name="KSO_WPP_MARK_KEY" val="f24009a0-9cae-487c-9f20-2c032d3eaf83"/>
  <p:tag name="COMMONDATA" val="eyJoZGlkIjoiZjAxMTJhOTdhYmExNjczZmFmMDgzNzk2N2NkOGE2YTMifQ==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227</Words>
  <Application>Microsoft Office PowerPoint</Application>
  <PresentationFormat>宽屏</PresentationFormat>
  <Paragraphs>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百变马丁</vt:lpstr>
      <vt:lpstr>等线</vt:lpstr>
      <vt:lpstr>等线 Light</vt:lpstr>
      <vt:lpstr>印品粗朗体</vt:lpstr>
      <vt:lpstr>印品黑体</vt:lpstr>
      <vt:lpstr>Arial</vt:lpstr>
      <vt:lpstr>Calibri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www.2ppt.com-爱PPT提供免费下载</Manager>
  <Company>www.2ppt.com-爱PPT提供免费下载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subject>www.2ppt.com-爱PPT提供免费下载</dc:subject>
  <dc:creator>www.2ppt.com-爱PPT提供免费下载</dc:creator>
  <cp:keywords>www.2ppt.com-爱PPT提供免费下载</cp:keywords>
  <dc:description>www.2ppt.com-爱PPT提供免费下载</dc:description>
  <cp:lastModifiedBy>于 淼</cp:lastModifiedBy>
  <cp:revision>8</cp:revision>
  <dcterms:created xsi:type="dcterms:W3CDTF">2018-04-18T06:17:00Z</dcterms:created>
  <dcterms:modified xsi:type="dcterms:W3CDTF">2023-05-20T13:58:24Z</dcterms:modified>
  <cp:category>www.2ppt.com-爱PPT提供免费下载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FB2A8BBFA58A40F8A83D25D696FF3767_12</vt:lpwstr>
  </property>
  <property fmtid="{D5CDD505-2E9C-101B-9397-08002B2CF9AE}" pid="3" name="KSOProductBuildVer">
    <vt:lpwstr>2052-11.1.0.14036</vt:lpwstr>
  </property>
</Properties>
</file>