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32" r:id="rId2"/>
    <p:sldId id="530" r:id="rId3"/>
    <p:sldId id="525" r:id="rId4"/>
    <p:sldId id="535" r:id="rId5"/>
    <p:sldId id="526" r:id="rId6"/>
    <p:sldId id="533" r:id="rId7"/>
    <p:sldId id="538" r:id="rId8"/>
    <p:sldId id="536" r:id="rId9"/>
    <p:sldId id="537" r:id="rId10"/>
    <p:sldId id="541" r:id="rId11"/>
    <p:sldId id="539" r:id="rId12"/>
    <p:sldId id="540" r:id="rId13"/>
    <p:sldId id="542" r:id="rId14"/>
    <p:sldId id="545" r:id="rId15"/>
    <p:sldId id="546" r:id="rId16"/>
    <p:sldId id="543" r:id="rId17"/>
    <p:sldId id="544" r:id="rId18"/>
    <p:sldId id="547" r:id="rId19"/>
    <p:sldId id="548" r:id="rId20"/>
    <p:sldId id="52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2F2F2"/>
    <a:srgbClr val="FFFFFF"/>
    <a:srgbClr val="D9D9D9"/>
    <a:srgbClr val="A22552"/>
    <a:srgbClr val="FF0000"/>
    <a:srgbClr val="0070C0"/>
    <a:srgbClr val="00B050"/>
    <a:srgbClr val="022653"/>
    <a:srgbClr val="909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4" autoAdjust="0"/>
    <p:restoredTop sz="97438" autoAdjust="0"/>
  </p:normalViewPr>
  <p:slideViewPr>
    <p:cSldViewPr snapToGrid="0">
      <p:cViewPr varScale="1">
        <p:scale>
          <a:sx n="114" d="100"/>
          <a:sy n="114" d="100"/>
        </p:scale>
        <p:origin x="13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D084-C4C0-42B0-BD01-5F1E5FEB8D3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0779-DFD8-428B-A95D-D870C70E6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1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평행 사변형 6"/>
          <p:cNvSpPr/>
          <p:nvPr userDrawn="1"/>
        </p:nvSpPr>
        <p:spPr>
          <a:xfrm rot="10800000">
            <a:off x="6800279" y="1561787"/>
            <a:ext cx="3684377" cy="510530"/>
          </a:xfrm>
          <a:prstGeom prst="parallelogram">
            <a:avLst>
              <a:gd name="adj" fmla="val 55316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평행 사변형 12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 userDrawn="1"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5" name="부제목 2"/>
          <p:cNvSpPr>
            <a:spLocks noGrp="1"/>
          </p:cNvSpPr>
          <p:nvPr userDrawn="1">
            <p:ph type="subTitle" idx="1"/>
          </p:nvPr>
        </p:nvSpPr>
        <p:spPr>
          <a:xfrm>
            <a:off x="6786549" y="1561787"/>
            <a:ext cx="3684376" cy="510530"/>
          </a:xfr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  <p:sp>
        <p:nvSpPr>
          <p:cNvPr id="20" name="평행 사변형 19"/>
          <p:cNvSpPr/>
          <p:nvPr userDrawn="1"/>
        </p:nvSpPr>
        <p:spPr>
          <a:xfrm rot="10800000" flipH="1" flipV="1">
            <a:off x="4356535" y="4819136"/>
            <a:ext cx="3478931" cy="261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aseline="0" dirty="0" err="1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부경대</a:t>
            </a:r>
            <a:r>
              <a:rPr lang="ko-KR" altLang="en-US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컴퓨터공학부 최필주</a:t>
            </a:r>
          </a:p>
        </p:txBody>
      </p:sp>
    </p:spTree>
    <p:extLst>
      <p:ext uri="{BB962C8B-B14F-4D97-AF65-F5344CB8AC3E}">
        <p14:creationId xmlns:p14="http://schemas.microsoft.com/office/powerpoint/2010/main" val="7797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평행 사변형 16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414026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25403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2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8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3"/>
          </p:nvPr>
        </p:nvSpPr>
        <p:spPr>
          <a:xfrm>
            <a:off x="6209672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01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75895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304800" dist="38100" dir="4800000" algn="t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9" name="평행 사변형 8"/>
          <p:cNvSpPr/>
          <p:nvPr userDrawn="1"/>
        </p:nvSpPr>
        <p:spPr>
          <a:xfrm>
            <a:off x="121260" y="1299"/>
            <a:ext cx="525687" cy="482163"/>
          </a:xfrm>
          <a:prstGeom prst="parallelogram">
            <a:avLst>
              <a:gd name="adj" fmla="val 70238"/>
            </a:avLst>
          </a:prstGeom>
          <a:solidFill>
            <a:srgbClr val="7A8BA1">
              <a:alpha val="8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>
            <a:off x="116498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-4948" y="1299"/>
            <a:ext cx="423294" cy="483652"/>
          </a:xfrm>
          <a:prstGeom prst="parallelogram">
            <a:avLst>
              <a:gd name="adj" fmla="val 80364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제목 개체 틀 1"/>
          <p:cNvSpPr>
            <a:spLocks noGrp="1"/>
          </p:cNvSpPr>
          <p:nvPr userDrawn="1">
            <p:ph type="title"/>
          </p:nvPr>
        </p:nvSpPr>
        <p:spPr>
          <a:xfrm>
            <a:off x="0" y="0"/>
            <a:ext cx="12192000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9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11668124" y="6359969"/>
            <a:ext cx="45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fld id="{BA186C49-A9A3-4D0B-89DD-CC7210DBAF7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" name="평행 사변형 30"/>
          <p:cNvSpPr/>
          <p:nvPr userDrawn="1"/>
        </p:nvSpPr>
        <p:spPr>
          <a:xfrm>
            <a:off x="11547033" y="278089"/>
            <a:ext cx="525687" cy="482163"/>
          </a:xfrm>
          <a:prstGeom prst="parallelogram">
            <a:avLst>
              <a:gd name="adj" fmla="val 70238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7000">
                <a:srgbClr val="909FB1"/>
              </a:gs>
              <a:gs pos="100000">
                <a:srgbClr val="909FB1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2" name="평행 사변형 31"/>
          <p:cNvSpPr/>
          <p:nvPr userDrawn="1"/>
        </p:nvSpPr>
        <p:spPr>
          <a:xfrm>
            <a:off x="11137320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3" name="평행 사변형 32"/>
          <p:cNvSpPr/>
          <p:nvPr userDrawn="1"/>
        </p:nvSpPr>
        <p:spPr>
          <a:xfrm rot="10800000" flipH="1" flipV="1">
            <a:off x="11775634" y="276600"/>
            <a:ext cx="423294" cy="483652"/>
          </a:xfrm>
          <a:prstGeom prst="parallelogram">
            <a:avLst>
              <a:gd name="adj" fmla="val 80364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rgbClr val="CAD1D9"/>
              </a:gs>
              <a:gs pos="100000">
                <a:srgbClr val="CAD1D9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4" r:id="rId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 baseline="0" dirty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j-cs"/>
        </a:defRPr>
      </a:lvl1pPr>
    </p:titleStyle>
    <p:bodyStyle>
      <a:lvl1pPr marL="432000" indent="-432000" algn="l" defTabSz="914400" rtl="0" eaLnBrk="1" latinLnBrk="1" hangingPunct="1">
        <a:lnSpc>
          <a:spcPct val="90000"/>
        </a:lnSpc>
        <a:spcBef>
          <a:spcPts val="1000"/>
        </a:spcBef>
        <a:buClr>
          <a:srgbClr val="385271"/>
        </a:buClr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1pPr>
      <a:lvl2pPr marL="828000" indent="-324000" algn="l" defTabSz="914400" rtl="0" eaLnBrk="1" latinLnBrk="1" hangingPunct="1">
        <a:lnSpc>
          <a:spcPct val="90000"/>
        </a:lnSpc>
        <a:spcBef>
          <a:spcPts val="500"/>
        </a:spcBef>
        <a:buClr>
          <a:srgbClr val="8F9EB0"/>
        </a:buClr>
        <a:buFont typeface="Wingdings" panose="05000000000000000000" pitchFamily="2" charset="2"/>
        <a:buChar char="§"/>
        <a:defRPr sz="28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2pPr>
      <a:lvl3pPr marL="1116000" indent="-252000" algn="l" defTabSz="914400" rtl="0" eaLnBrk="1" latinLnBrk="1" hangingPunct="1">
        <a:lnSpc>
          <a:spcPct val="90000"/>
        </a:lnSpc>
        <a:spcBef>
          <a:spcPts val="500"/>
        </a:spcBef>
        <a:buClr>
          <a:srgbClr val="CAD1D9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3pPr>
      <a:lvl4pPr marL="1332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맑은 고딕" panose="020B0503020000020004" pitchFamily="50" charset="-127"/>
        <a:buChar char="－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4pPr>
      <a:lvl5pPr marL="1656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ü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4575-CAFB-76D0-3066-BF6CA561A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SHA-256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0AE33F-F443-6D47-7E9B-8A35FE46F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3812" y="4676692"/>
            <a:ext cx="3684376" cy="510530"/>
          </a:xfrm>
        </p:spPr>
        <p:txBody>
          <a:bodyPr/>
          <a:lstStyle/>
          <a:p>
            <a:r>
              <a:rPr lang="en-US" altLang="ko-KR" dirty="0"/>
              <a:t>202130439 </a:t>
            </a:r>
            <a:r>
              <a:rPr lang="ko-KR" altLang="en-US" dirty="0"/>
              <a:t>우상원</a:t>
            </a:r>
          </a:p>
        </p:txBody>
      </p:sp>
    </p:spTree>
    <p:extLst>
      <p:ext uri="{BB962C8B-B14F-4D97-AF65-F5344CB8AC3E}">
        <p14:creationId xmlns:p14="http://schemas.microsoft.com/office/powerpoint/2010/main" val="296649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C0CF16-D94C-9625-43D7-9C8B706E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KeySelect(Round)</a:t>
            </a:r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884E8F-3313-9D02-A755-08F89735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315CCCA-319F-7324-DF21-1DF9014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F1B746-628C-8545-4E8B-0C1666B0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42" y="1845142"/>
            <a:ext cx="6425233" cy="44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5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AB945F-FC9F-BDA9-680D-DF23C3DD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ko-KR" altLang="en-US"/>
              <a:t>번 </a:t>
            </a:r>
            <a:endParaRPr lang="en-US" altLang="ko-KR"/>
          </a:p>
          <a:p>
            <a:pPr lvl="1"/>
            <a:r>
              <a:rPr lang="en-US"/>
              <a:t>‘abc’</a:t>
            </a:r>
          </a:p>
          <a:p>
            <a:pPr lvl="2"/>
            <a:r>
              <a:rPr lang="en-US"/>
              <a:t>‘abc’ =</a:t>
            </a:r>
            <a:r>
              <a:rPr lang="ko-KR" altLang="en-US"/>
              <a:t> </a:t>
            </a:r>
            <a:r>
              <a:rPr lang="en-US" altLang="ko-KR"/>
              <a:t>‘616263’</a:t>
            </a:r>
          </a:p>
          <a:p>
            <a:pPr lvl="2"/>
            <a:r>
              <a:rPr lang="ko-KR" altLang="en-US"/>
              <a:t>한 문자당 </a:t>
            </a:r>
            <a:r>
              <a:rPr lang="en-US" altLang="ko-KR"/>
              <a:t>8 bit, </a:t>
            </a:r>
            <a:r>
              <a:rPr lang="ko-KR" altLang="en-US"/>
              <a:t>총 길이 </a:t>
            </a:r>
            <a:r>
              <a:rPr lang="en-US" altLang="ko-KR"/>
              <a:t>24 bit = 0x18 bit </a:t>
            </a:r>
            <a:endParaRPr lang="en-US"/>
          </a:p>
          <a:p>
            <a:pPr lvl="2"/>
            <a:r>
              <a:rPr lang="en-US"/>
              <a:t>512’h61626380_00000000_00000000_00000000_00000000_00000000_</a:t>
            </a:r>
            <a:br>
              <a:rPr lang="en-US"/>
            </a:br>
            <a:r>
              <a:rPr lang="en-US"/>
              <a:t>         00000000_00000000_00000000_00000000_00000000_00000000_</a:t>
            </a:r>
            <a:br>
              <a:rPr lang="en-US"/>
            </a:br>
            <a:r>
              <a:rPr lang="en-US"/>
              <a:t>         00000000_00000000_00000000_00000018</a:t>
            </a:r>
          </a:p>
          <a:p>
            <a:pPr lvl="1"/>
            <a:endParaRPr lang="en-US"/>
          </a:p>
          <a:p>
            <a:pPr lvl="1"/>
            <a:r>
              <a:rPr lang="ko-KR" altLang="en-US"/>
              <a:t>예상 출력 값</a:t>
            </a:r>
            <a:endParaRPr lang="en-US" altLang="ko-KR"/>
          </a:p>
          <a:p>
            <a:pPr lvl="2"/>
            <a:r>
              <a:rPr lang="en-US" altLang="ko-KR"/>
              <a:t>ba7816bf_8f01cfea_414140de_5dae2223_b00361a3_96177a9c_b410ff61_f20015ad</a:t>
            </a:r>
          </a:p>
          <a:p>
            <a:pPr lvl="2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60DD3B-5FC1-CE79-5157-FDC97EDC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1C39967-F602-418D-3CCC-6ABAD452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  <a:r>
              <a:rPr lang="ko-KR" altLang="en-US"/>
              <a:t> </a:t>
            </a:r>
            <a:r>
              <a:rPr lang="en-US" altLang="ko-KR"/>
              <a:t>Vector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3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2A4B4B-8EFE-2DA7-C4DD-3D44001A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FD4B29-7097-9353-DDE1-CBACAB06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Result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6D05F3C1-73A4-82B2-12BA-1058EB51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en-US"/>
              <a:t>1</a:t>
            </a:r>
            <a:r>
              <a:rPr lang="ko-KR" altLang="en-US"/>
              <a:t>번 </a:t>
            </a:r>
            <a:r>
              <a:rPr lang="en-US" altLang="ko-KR"/>
              <a:t>– </a:t>
            </a:r>
            <a:r>
              <a:rPr lang="ko-KR" altLang="en-US"/>
              <a:t>시뮬레이션 시작 부분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r>
              <a:rPr lang="en-US" altLang="ko-KR"/>
              <a:t>i_fStart</a:t>
            </a:r>
            <a:r>
              <a:rPr lang="ko-KR" altLang="en-US"/>
              <a:t> </a:t>
            </a:r>
            <a:r>
              <a:rPr lang="en-US" altLang="ko-KR"/>
              <a:t>&amp; i_fFirst </a:t>
            </a:r>
            <a:r>
              <a:rPr lang="ko-KR" altLang="en-US"/>
              <a:t>인 경우 </a:t>
            </a:r>
            <a:r>
              <a:rPr lang="en-US" altLang="ko-KR"/>
              <a:t>c_a ~ c_h </a:t>
            </a:r>
            <a:r>
              <a:rPr lang="ko-KR" altLang="en-US"/>
              <a:t>까지 </a:t>
            </a:r>
            <a:r>
              <a:rPr lang="en-US" altLang="ko-KR"/>
              <a:t>Initial Vector </a:t>
            </a:r>
            <a:r>
              <a:rPr lang="ko-KR" altLang="en-US"/>
              <a:t>값이 들어간다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/>
          </a:p>
          <a:p>
            <a:pPr marL="864000" lvl="2" indent="0">
              <a:buNone/>
            </a:pPr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6F2FD6-4F93-5F86-B8B6-A0206654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90" y="1657204"/>
            <a:ext cx="623021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0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2A4B4B-8EFE-2DA7-C4DD-3D44001A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FD4B29-7097-9353-DDE1-CBACAB06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Result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6D05F3C1-73A4-82B2-12BA-1058EB51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en-US"/>
              <a:t>1</a:t>
            </a:r>
            <a:r>
              <a:rPr lang="ko-KR" altLang="en-US"/>
              <a:t>번 </a:t>
            </a:r>
            <a:r>
              <a:rPr lang="en-US" altLang="ko-KR"/>
              <a:t>– </a:t>
            </a:r>
            <a:r>
              <a:rPr lang="ko-KR" altLang="en-US"/>
              <a:t>시뮬레이션 끝 부분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r>
              <a:rPr lang="en-US" altLang="ko-KR"/>
              <a:t>c_Round </a:t>
            </a:r>
            <a:r>
              <a:rPr lang="ko-KR" altLang="en-US"/>
              <a:t>값이 </a:t>
            </a:r>
            <a:r>
              <a:rPr lang="en-US" altLang="ko-KR"/>
              <a:t>{11_1111} (0x3f)</a:t>
            </a:r>
            <a:r>
              <a:rPr lang="ko-KR" altLang="en-US"/>
              <a:t>이 된 이후 </a:t>
            </a:r>
            <a:r>
              <a:rPr lang="en-US" altLang="ko-KR"/>
              <a:t>c_State</a:t>
            </a:r>
            <a:r>
              <a:rPr lang="ko-KR" altLang="en-US"/>
              <a:t>가 </a:t>
            </a:r>
            <a:r>
              <a:rPr lang="en-US" altLang="ko-KR"/>
              <a:t>DONE(2) </a:t>
            </a:r>
            <a:r>
              <a:rPr lang="ko-KR" altLang="en-US"/>
              <a:t>로 전환</a:t>
            </a:r>
            <a:endParaRPr lang="en-US" altLang="ko-KR"/>
          </a:p>
          <a:p>
            <a:pPr lvl="1"/>
            <a:r>
              <a:rPr lang="ko-KR" altLang="en-US"/>
              <a:t>출력 값</a:t>
            </a:r>
            <a:endParaRPr lang="en-US" altLang="ko-KR"/>
          </a:p>
          <a:p>
            <a:pPr lvl="2"/>
            <a:r>
              <a:rPr lang="en-US" altLang="ko-KR"/>
              <a:t>ba7816bf_8f01cfea_414140de_5dae2223_b00361a3_96177a9c_b410ff61_f20015ad</a:t>
            </a:r>
          </a:p>
          <a:p>
            <a:pPr lvl="2"/>
            <a:r>
              <a:rPr lang="ko-KR" altLang="en-US"/>
              <a:t>예상 출력 값과 동일하다</a:t>
            </a:r>
            <a:endParaRPr lang="en-US" altLang="ko-KR"/>
          </a:p>
          <a:p>
            <a:pPr lvl="1"/>
            <a:endParaRPr lang="en-US"/>
          </a:p>
          <a:p>
            <a:pPr marL="864000" lvl="2" indent="0">
              <a:buNone/>
            </a:pPr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9CE9E2-67A0-EACE-AB18-EE5D50FE0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7" y="1933456"/>
            <a:ext cx="8526065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2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37E4FA-11CD-44E1-5FAB-4D6C996C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ko-KR" altLang="en-US"/>
              <a:t>번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‘abcdbcdecdefdefgefghfghighijhijkijkljklmklmnlmnomnopnopq’</a:t>
            </a:r>
          </a:p>
          <a:p>
            <a:pPr lvl="2"/>
            <a:r>
              <a:rPr lang="ko-KR" altLang="en-US"/>
              <a:t>텍스트 길이 </a:t>
            </a:r>
            <a:r>
              <a:rPr lang="en-US" altLang="ko-KR"/>
              <a:t>448 bit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0x1c0</a:t>
            </a:r>
            <a:r>
              <a:rPr lang="ko-KR" altLang="en-US"/>
              <a:t> </a:t>
            </a:r>
            <a:r>
              <a:rPr lang="en-US" altLang="ko-KR"/>
              <a:t>bit</a:t>
            </a:r>
          </a:p>
          <a:p>
            <a:pPr lvl="2"/>
            <a:r>
              <a:rPr lang="ko-KR" altLang="en-US"/>
              <a:t>길이가 </a:t>
            </a:r>
            <a:r>
              <a:rPr lang="en-US" altLang="ko-KR"/>
              <a:t>448</a:t>
            </a:r>
            <a:r>
              <a:rPr lang="ko-KR" altLang="en-US"/>
              <a:t> </a:t>
            </a:r>
            <a:r>
              <a:rPr lang="en-US" altLang="ko-KR"/>
              <a:t>bit </a:t>
            </a:r>
            <a:r>
              <a:rPr lang="ko-KR" altLang="en-US"/>
              <a:t>이상이기 때문에 두 블록으로 나눠서 처리</a:t>
            </a:r>
            <a:endParaRPr lang="en-US" altLang="ko-KR"/>
          </a:p>
          <a:p>
            <a:pPr lvl="2"/>
            <a:r>
              <a:rPr lang="ko-KR" altLang="en-US"/>
              <a:t>첫 번째 블록</a:t>
            </a:r>
            <a:endParaRPr lang="en-US" altLang="ko-KR"/>
          </a:p>
          <a:p>
            <a:pPr lvl="3"/>
            <a:r>
              <a:rPr lang="en-US"/>
              <a:t>512’h61626364_62636465_63646566_64656667_65666768_66676869_6768696a_68696a6b_</a:t>
            </a:r>
            <a:br>
              <a:rPr lang="en-US"/>
            </a:br>
            <a:r>
              <a:rPr lang="en-US"/>
              <a:t>         696a6b6c_6a6b6c6d_6b6c6d6e_6c6d6e6f_6d6e6f70_6d6e6f70_80000000_00000000</a:t>
            </a:r>
          </a:p>
          <a:p>
            <a:pPr lvl="2"/>
            <a:r>
              <a:rPr lang="ko-KR" altLang="en-US"/>
              <a:t>두 번째 블록</a:t>
            </a:r>
            <a:endParaRPr lang="en-US"/>
          </a:p>
          <a:p>
            <a:pPr lvl="3"/>
            <a:r>
              <a:rPr lang="en-US"/>
              <a:t>512’h000000	00_00000000_00000000_00000000_00000000_00000000_00000000_00000000_</a:t>
            </a:r>
            <a:br>
              <a:rPr lang="en-US"/>
            </a:br>
            <a:r>
              <a:rPr lang="en-US"/>
              <a:t>         00000000_00000000_00000000_00000000_00000000_00000000_00000000_000001c0</a:t>
            </a:r>
          </a:p>
          <a:p>
            <a:pPr lvl="2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8ECC8A-3C33-F64E-81FB-3F986751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8C58D2-2044-02E2-0082-7D8A65C9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Vector</a:t>
            </a:r>
          </a:p>
        </p:txBody>
      </p:sp>
    </p:spTree>
    <p:extLst>
      <p:ext uri="{BB962C8B-B14F-4D97-AF65-F5344CB8AC3E}">
        <p14:creationId xmlns:p14="http://schemas.microsoft.com/office/powerpoint/2010/main" val="341066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37E4FA-11CD-44E1-5FAB-4D6C996C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ko-KR" altLang="en-US"/>
              <a:t>번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예상 출력 값</a:t>
            </a:r>
            <a:endParaRPr lang="en-US" altLang="ko-KR"/>
          </a:p>
          <a:p>
            <a:pPr lvl="2"/>
            <a:r>
              <a:rPr lang="ko-KR" altLang="en-US"/>
              <a:t>첫 번째 블록</a:t>
            </a:r>
            <a:endParaRPr lang="en-US" altLang="ko-KR"/>
          </a:p>
          <a:p>
            <a:pPr lvl="3"/>
            <a:r>
              <a:rPr lang="en-US"/>
              <a:t>85e655d6_417a1795_3363376a_624cde5c_76e09589_cac5f811_cc4b32c1_f20e533a</a:t>
            </a:r>
          </a:p>
          <a:p>
            <a:pPr lvl="2"/>
            <a:r>
              <a:rPr lang="ko-KR" altLang="en-US"/>
              <a:t>두 번째 블록</a:t>
            </a:r>
            <a:endParaRPr lang="en-US" altLang="ko-KR"/>
          </a:p>
          <a:p>
            <a:pPr lvl="3"/>
            <a:r>
              <a:rPr lang="en-US"/>
              <a:t>248d6a61_d20638b8_e5c02693_0c3e6039_a33ce459_64ff2167_f6ecedd4_19db06c1</a:t>
            </a:r>
          </a:p>
          <a:p>
            <a:pPr lvl="2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8ECC8A-3C33-F64E-81FB-3F986751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8C58D2-2044-02E2-0082-7D8A65C9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Vector</a:t>
            </a:r>
          </a:p>
        </p:txBody>
      </p:sp>
    </p:spTree>
    <p:extLst>
      <p:ext uri="{BB962C8B-B14F-4D97-AF65-F5344CB8AC3E}">
        <p14:creationId xmlns:p14="http://schemas.microsoft.com/office/powerpoint/2010/main" val="134398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2A4B4B-8EFE-2DA7-C4DD-3D44001A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FD4B29-7097-9353-DDE1-CBACAB06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Result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6D05F3C1-73A4-82B2-12BA-1058EB51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번 </a:t>
            </a:r>
            <a:r>
              <a:rPr lang="en-US" altLang="ko-KR"/>
              <a:t>– </a:t>
            </a:r>
            <a:r>
              <a:rPr lang="ko-KR" altLang="en-US"/>
              <a:t>첫 번째 블록 처음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i_fStart</a:t>
            </a:r>
            <a:r>
              <a:rPr lang="ko-KR" altLang="en-US"/>
              <a:t> </a:t>
            </a:r>
            <a:r>
              <a:rPr lang="en-US" altLang="ko-KR"/>
              <a:t>&amp; i_fFirst </a:t>
            </a:r>
            <a:r>
              <a:rPr lang="ko-KR" altLang="en-US"/>
              <a:t>인 경우 이전의 값과 상관 없이</a:t>
            </a:r>
            <a:r>
              <a:rPr lang="en-US" altLang="ko-KR"/>
              <a:t> c_a ~ c_h </a:t>
            </a:r>
            <a:r>
              <a:rPr lang="ko-KR" altLang="en-US"/>
              <a:t>까지 </a:t>
            </a:r>
            <a:br>
              <a:rPr lang="en-US" altLang="ko-KR"/>
            </a:br>
            <a:r>
              <a:rPr lang="en-US" altLang="ko-KR"/>
              <a:t>Initial Vector </a:t>
            </a:r>
            <a:r>
              <a:rPr lang="ko-KR" altLang="en-US"/>
              <a:t>값이 들어간다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/>
          </a:p>
          <a:p>
            <a:pPr marL="864000" lvl="2" indent="0">
              <a:buNone/>
            </a:pPr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C8EDEA-1191-BECB-0950-FC20E529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76" y="1709985"/>
            <a:ext cx="834506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4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2A4B4B-8EFE-2DA7-C4DD-3D44001A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FD4B29-7097-9353-DDE1-CBACAB06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Result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6D05F3C1-73A4-82B2-12BA-1058EB51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번 </a:t>
            </a:r>
            <a:r>
              <a:rPr lang="en-US" altLang="ko-KR"/>
              <a:t>– </a:t>
            </a:r>
            <a:r>
              <a:rPr lang="ko-KR" altLang="en-US"/>
              <a:t>첫 번째 블록 끝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marL="5040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출력 값</a:t>
            </a:r>
            <a:endParaRPr lang="en-US" altLang="ko-KR"/>
          </a:p>
          <a:p>
            <a:pPr lvl="2"/>
            <a:r>
              <a:rPr lang="en-US"/>
              <a:t>85e655d6_417a1795_3363376a_624cde5c_76e09589_cac5f811_cc4b32c1_f20e533a</a:t>
            </a:r>
          </a:p>
          <a:p>
            <a:pPr lvl="2"/>
            <a:r>
              <a:rPr lang="ko-KR" altLang="en-US"/>
              <a:t>예상 출력 값과 동일하다</a:t>
            </a:r>
            <a:endParaRPr lang="en-US" altLang="ko-KR"/>
          </a:p>
          <a:p>
            <a:pPr lvl="1"/>
            <a:r>
              <a:rPr lang="en-US"/>
              <a:t>o_fDone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이 된 이후 </a:t>
            </a:r>
            <a:r>
              <a:rPr lang="en-US"/>
              <a:t>Digest </a:t>
            </a:r>
            <a:r>
              <a:rPr lang="ko-KR" altLang="en-US"/>
              <a:t>값을 저장한 뒤 유지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864000" lvl="2" indent="0">
              <a:buNone/>
            </a:pPr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BB5632-08BC-70F5-BFB3-5524E032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32" y="1789110"/>
            <a:ext cx="8497486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69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2A4B4B-8EFE-2DA7-C4DD-3D44001A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FD4B29-7097-9353-DDE1-CBACAB06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Result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6D05F3C1-73A4-82B2-12BA-1058EB51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번 </a:t>
            </a:r>
            <a:r>
              <a:rPr lang="en-US" altLang="ko-KR"/>
              <a:t>– </a:t>
            </a:r>
            <a:r>
              <a:rPr lang="ko-KR" altLang="en-US"/>
              <a:t>두 번째 블록 처음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marL="5040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/>
              <a:t>i_fStart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이지만 </a:t>
            </a:r>
            <a:r>
              <a:rPr lang="en-US" altLang="ko-KR"/>
              <a:t>i_fFirst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이라서 </a:t>
            </a:r>
            <a:r>
              <a:rPr lang="en-US" altLang="ko-KR"/>
              <a:t>Initial Vector</a:t>
            </a:r>
            <a:r>
              <a:rPr lang="ko-KR" altLang="en-US"/>
              <a:t>가 아닌 </a:t>
            </a:r>
            <a:r>
              <a:rPr lang="en-US" altLang="ko-KR"/>
              <a:t>c_Digest </a:t>
            </a:r>
            <a:br>
              <a:rPr lang="en-US" altLang="ko-KR"/>
            </a:br>
            <a:r>
              <a:rPr lang="ko-KR" altLang="en-US"/>
              <a:t>값을 사용한다</a:t>
            </a:r>
            <a:r>
              <a:rPr lang="en-US" altLang="ko-KR"/>
              <a:t>.</a:t>
            </a:r>
            <a:endParaRPr lang="en-US"/>
          </a:p>
          <a:p>
            <a:pPr lvl="1"/>
            <a:endParaRPr lang="en-US"/>
          </a:p>
          <a:p>
            <a:pPr marL="864000" lvl="2" indent="0">
              <a:buNone/>
            </a:pPr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4BEADA-2E6F-68A0-6BB2-564AFCAA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5" y="1630361"/>
            <a:ext cx="5992061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3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2A4B4B-8EFE-2DA7-C4DD-3D44001A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FD4B29-7097-9353-DDE1-CBACAB06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Result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6D05F3C1-73A4-82B2-12BA-1058EB51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번 </a:t>
            </a:r>
            <a:r>
              <a:rPr lang="en-US" altLang="ko-KR"/>
              <a:t>– </a:t>
            </a:r>
            <a:r>
              <a:rPr lang="ko-KR" altLang="en-US"/>
              <a:t>두 번째 블록 끝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marL="5040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출력 값</a:t>
            </a:r>
            <a:endParaRPr lang="en-US" altLang="ko-KR"/>
          </a:p>
          <a:p>
            <a:pPr lvl="2"/>
            <a:r>
              <a:rPr lang="en-US"/>
              <a:t>248d6a61_d20638b8_e5c02693_0c3e6039_a33ce459_64ff2167_f6ecedd4_19db06c1</a:t>
            </a:r>
          </a:p>
          <a:p>
            <a:pPr lvl="2"/>
            <a:r>
              <a:rPr lang="ko-KR" altLang="en-US"/>
              <a:t>예상 출력 값과 동일하다</a:t>
            </a:r>
            <a:endParaRPr lang="en-US"/>
          </a:p>
          <a:p>
            <a:pPr lvl="1"/>
            <a:endParaRPr lang="en-US"/>
          </a:p>
          <a:p>
            <a:pPr marL="864000" lvl="2" indent="0">
              <a:buNone/>
            </a:pPr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645C6D-88C9-30A4-ED5B-DF19141E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76" y="1681405"/>
            <a:ext cx="1069806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02E39F-4D82-353E-BB44-C2B5DC40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 설계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FSM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레지스터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4BB556-554C-9901-3F3E-31900B61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E851A70-3644-DB83-AB01-18C18BA6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972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구조 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D3F140-CB61-068A-FC48-A40240849449}"/>
              </a:ext>
            </a:extLst>
          </p:cNvPr>
          <p:cNvSpPr>
            <a:spLocks/>
          </p:cNvSpPr>
          <p:nvPr/>
        </p:nvSpPr>
        <p:spPr>
          <a:xfrm>
            <a:off x="1016000" y="2129197"/>
            <a:ext cx="5207000" cy="42227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B74DA3-F121-A6FD-56A7-A4C150B8216B}"/>
              </a:ext>
            </a:extLst>
          </p:cNvPr>
          <p:cNvSpPr/>
          <p:nvPr/>
        </p:nvSpPr>
        <p:spPr>
          <a:xfrm>
            <a:off x="3223564" y="927598"/>
            <a:ext cx="1323010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AA70ABD-205E-1671-BD4A-70B2496D3AB3}"/>
              </a:ext>
            </a:extLst>
          </p:cNvPr>
          <p:cNvGrpSpPr/>
          <p:nvPr/>
        </p:nvGrpSpPr>
        <p:grpSpPr>
          <a:xfrm>
            <a:off x="1718771" y="1087708"/>
            <a:ext cx="982790" cy="348157"/>
            <a:chOff x="1578379" y="4195008"/>
            <a:chExt cx="1117960" cy="3960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6DCB6-42CC-CF34-A314-4C62EC6B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Key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 bit)</a:t>
              </a: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F7EB2D6-1FAC-5350-07DB-79122543D918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248A51-200C-86EF-BB40-361B19F297EC}"/>
              </a:ext>
            </a:extLst>
          </p:cNvPr>
          <p:cNvGrpSpPr/>
          <p:nvPr/>
        </p:nvGrpSpPr>
        <p:grpSpPr>
          <a:xfrm>
            <a:off x="5815180" y="1116448"/>
            <a:ext cx="252468" cy="258866"/>
            <a:chOff x="6645501" y="5375486"/>
            <a:chExt cx="252468" cy="25886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FAE8AE9-521A-D919-A3B0-E70BB1F4F873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B652BC3A-DC9D-C059-88A3-8F00E475DD30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E6AE4916-557D-9313-B4DB-414B9DDDD0FC}"/>
                  </a:ext>
                </a:extLst>
              </p:cNvPr>
              <p:cNvCxnSpPr>
                <a:cxnSpLocks/>
                <a:stCxn id="70" idx="4"/>
                <a:endCxn id="70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CCAD4F4-4457-8C27-5A1F-C1775EB62171}"/>
                </a:ext>
              </a:extLst>
            </p:cNvPr>
            <p:cNvCxnSpPr>
              <a:cxnSpLocks/>
              <a:stCxn id="70" idx="6"/>
              <a:endCxn id="70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E93B7246-E2D0-7278-BB99-6130CD905CAA}"/>
              </a:ext>
            </a:extLst>
          </p:cNvPr>
          <p:cNvSpPr/>
          <p:nvPr/>
        </p:nvSpPr>
        <p:spPr bwMode="auto">
          <a:xfrm>
            <a:off x="5233526" y="1189301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0" name="사각형: 둥근 위쪽 모서리 59">
            <a:extLst>
              <a:ext uri="{FF2B5EF4-FFF2-40B4-BE49-F238E27FC236}">
                <a16:creationId xmlns:a16="http://schemas.microsoft.com/office/drawing/2014/main" id="{D7537EC2-3216-D075-D026-CFF1CC9990A3}"/>
              </a:ext>
            </a:extLst>
          </p:cNvPr>
          <p:cNvSpPr/>
          <p:nvPr/>
        </p:nvSpPr>
        <p:spPr bwMode="auto">
          <a:xfrm rot="5400000">
            <a:off x="6466900" y="1052205"/>
            <a:ext cx="333058" cy="34539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6D577FE-A5F1-9830-28E2-C6911339E2B7}"/>
              </a:ext>
            </a:extLst>
          </p:cNvPr>
          <p:cNvSpPr/>
          <p:nvPr/>
        </p:nvSpPr>
        <p:spPr bwMode="auto">
          <a:xfrm>
            <a:off x="7306249" y="854546"/>
            <a:ext cx="1700591" cy="905674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ko-KR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44C8966-C69F-7C19-8607-587B9F027740}"/>
              </a:ext>
            </a:extLst>
          </p:cNvPr>
          <p:cNvCxnSpPr/>
          <p:nvPr/>
        </p:nvCxnSpPr>
        <p:spPr>
          <a:xfrm>
            <a:off x="6913790" y="3429000"/>
            <a:ext cx="22789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ADE08B85-58A2-763A-244E-FC8119B31A4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900512" y="1529944"/>
            <a:ext cx="197882" cy="2386654"/>
          </a:xfrm>
          <a:prstGeom prst="bentConnector3">
            <a:avLst>
              <a:gd name="adj1" fmla="val -1155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1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입출력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F9F99-4F61-6131-743D-AE0C5594C1FF}"/>
              </a:ext>
            </a:extLst>
          </p:cNvPr>
          <p:cNvSpPr>
            <a:spLocks/>
          </p:cNvSpPr>
          <p:nvPr/>
        </p:nvSpPr>
        <p:spPr>
          <a:xfrm>
            <a:off x="3688668" y="1688224"/>
            <a:ext cx="4814663" cy="1824780"/>
          </a:xfrm>
          <a:prstGeom prst="rect">
            <a:avLst/>
          </a:prstGeom>
          <a:solidFill>
            <a:srgbClr val="D9D9D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0" lvl="1" algn="ctr"/>
            <a:r>
              <a:rPr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SHA-256</a:t>
            </a:r>
            <a:endParaRPr lang="ko-KR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3A7644-B508-EBEB-6352-514B6C8CFA39}"/>
              </a:ext>
            </a:extLst>
          </p:cNvPr>
          <p:cNvCxnSpPr>
            <a:cxnSpLocks/>
          </p:cNvCxnSpPr>
          <p:nvPr/>
        </p:nvCxnSpPr>
        <p:spPr>
          <a:xfrm>
            <a:off x="8503331" y="2142800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3084F7-6936-3A8D-DD26-B32982338A6B}"/>
              </a:ext>
            </a:extLst>
          </p:cNvPr>
          <p:cNvSpPr txBox="1"/>
          <p:nvPr/>
        </p:nvSpPr>
        <p:spPr>
          <a:xfrm>
            <a:off x="9929832" y="1865801"/>
            <a:ext cx="1175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o_Text</a:t>
            </a:r>
            <a:endParaRPr lang="ko-KR" altLang="en-US" sz="28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C826E-4E7F-CF3F-EB34-0402FBEFAB26}"/>
              </a:ext>
            </a:extLst>
          </p:cNvPr>
          <p:cNvSpPr txBox="1"/>
          <p:nvPr/>
        </p:nvSpPr>
        <p:spPr>
          <a:xfrm>
            <a:off x="1393539" y="2971318"/>
            <a:ext cx="96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98">
            <a:extLst>
              <a:ext uri="{FF2B5EF4-FFF2-40B4-BE49-F238E27FC236}">
                <a16:creationId xmlns:a16="http://schemas.microsoft.com/office/drawing/2014/main" id="{5E80CC66-C856-000D-73E1-C6EF58E76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835005"/>
              </p:ext>
            </p:extLst>
          </p:nvPr>
        </p:nvGraphicFramePr>
        <p:xfrm>
          <a:off x="787352" y="3951023"/>
          <a:ext cx="10617294" cy="2509387"/>
        </p:xfrm>
        <a:graphic>
          <a:graphicData uri="http://schemas.openxmlformats.org/drawingml/2006/table">
            <a:tbl>
              <a:tblPr/>
              <a:tblGrid>
                <a:gridCol w="1441537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1998766">
                  <a:extLst>
                    <a:ext uri="{9D8B030D-6E8A-4147-A177-3AD203B41FA5}">
                      <a16:colId xmlns:a16="http://schemas.microsoft.com/office/drawing/2014/main" val="4231256024"/>
                    </a:ext>
                  </a:extLst>
                </a:gridCol>
                <a:gridCol w="1347831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5829160">
                  <a:extLst>
                    <a:ext uri="{9D8B030D-6E8A-4147-A177-3AD203B41FA5}">
                      <a16:colId xmlns:a16="http://schemas.microsoft.com/office/drawing/2014/main" val="895363044"/>
                    </a:ext>
                  </a:extLst>
                </a:gridCol>
              </a:tblGrid>
              <a:tr h="295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</a:t>
                      </a:r>
                      <a:r>
                        <a:rPr kumimoji="0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설명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442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i_Text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 err="1">
                          <a:latin typeface="+mn-ea"/>
                          <a:ea typeface="+mn-ea"/>
                        </a:rPr>
                        <a:t>해싱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 할 </a:t>
                      </a:r>
                      <a:r>
                        <a:rPr lang="ko-KR" altLang="en-US" sz="1600" b="0" dirty="0" err="1">
                          <a:latin typeface="+mn-ea"/>
                          <a:ea typeface="+mn-ea"/>
                        </a:rPr>
                        <a:t>평문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4428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i_fStart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 해시 알고리즘 시작 신호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4428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i_fFirst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첫 블록 여부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74187"/>
                  </a:ext>
                </a:extLst>
              </a:tr>
              <a:tr h="4428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o_Text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 err="1">
                          <a:latin typeface="+mn-ea"/>
                          <a:ea typeface="+mn-ea"/>
                        </a:rPr>
                        <a:t>해싱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 된 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digest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00248"/>
                  </a:ext>
                </a:extLst>
              </a:tr>
              <a:tr h="4428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o_fDone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해시 알고리즘완료 신호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2113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2C8A32-86B4-F3D6-C1BF-31DC5CC060E0}"/>
              </a:ext>
            </a:extLst>
          </p:cNvPr>
          <p:cNvCxnSpPr>
            <a:cxnSpLocks/>
          </p:cNvCxnSpPr>
          <p:nvPr/>
        </p:nvCxnSpPr>
        <p:spPr>
          <a:xfrm>
            <a:off x="2340334" y="3202151"/>
            <a:ext cx="13483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500740-FF3D-B092-1D23-6137B0ADFAA8}"/>
              </a:ext>
            </a:extLst>
          </p:cNvPr>
          <p:cNvCxnSpPr>
            <a:cxnSpLocks/>
          </p:cNvCxnSpPr>
          <p:nvPr/>
        </p:nvCxnSpPr>
        <p:spPr>
          <a:xfrm>
            <a:off x="8503331" y="3014193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A30AAD-045E-0AC2-0E9E-7193616F8086}"/>
              </a:ext>
            </a:extLst>
          </p:cNvPr>
          <p:cNvSpPr txBox="1"/>
          <p:nvPr/>
        </p:nvSpPr>
        <p:spPr>
          <a:xfrm>
            <a:off x="9929832" y="273719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o_fDone</a:t>
            </a:r>
            <a:endParaRPr lang="ko-KR" altLang="en-US" sz="28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E3DC6-4BE2-4DD8-0832-220E40138938}"/>
              </a:ext>
            </a:extLst>
          </p:cNvPr>
          <p:cNvSpPr txBox="1"/>
          <p:nvPr/>
        </p:nvSpPr>
        <p:spPr>
          <a:xfrm>
            <a:off x="1393539" y="2388348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400">
                <a:latin typeface="Times New Roman" panose="02020603050405020304" pitchFamily="18" charset="0"/>
                <a:ea typeface="맑은 고딕" panose="020B0503020000020004" pitchFamily="50" charset="-127"/>
              </a:rPr>
              <a:t>_fFirst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773582B-A104-4324-BC6F-F1DEEFF17083}"/>
              </a:ext>
            </a:extLst>
          </p:cNvPr>
          <p:cNvCxnSpPr>
            <a:cxnSpLocks/>
          </p:cNvCxnSpPr>
          <p:nvPr/>
        </p:nvCxnSpPr>
        <p:spPr>
          <a:xfrm>
            <a:off x="2559363" y="2619181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E97C49-FA4A-4F3F-1F1B-D91014772803}"/>
              </a:ext>
            </a:extLst>
          </p:cNvPr>
          <p:cNvSpPr txBox="1"/>
          <p:nvPr/>
        </p:nvSpPr>
        <p:spPr>
          <a:xfrm>
            <a:off x="1393539" y="179946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400">
                <a:latin typeface="Times New Roman" panose="02020603050405020304" pitchFamily="18" charset="0"/>
                <a:ea typeface="맑은 고딕" panose="020B0503020000020004" pitchFamily="50" charset="-127"/>
              </a:rPr>
              <a:t>_fStart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4FCA6B-7650-C533-2BDE-5B88D167C6C4}"/>
              </a:ext>
            </a:extLst>
          </p:cNvPr>
          <p:cNvCxnSpPr>
            <a:cxnSpLocks/>
          </p:cNvCxnSpPr>
          <p:nvPr/>
        </p:nvCxnSpPr>
        <p:spPr>
          <a:xfrm>
            <a:off x="2559363" y="2030298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08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구조 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D3F140-CB61-068A-FC48-A40240849449}"/>
              </a:ext>
            </a:extLst>
          </p:cNvPr>
          <p:cNvSpPr>
            <a:spLocks/>
          </p:cNvSpPr>
          <p:nvPr/>
        </p:nvSpPr>
        <p:spPr>
          <a:xfrm>
            <a:off x="3383443" y="1687467"/>
            <a:ext cx="5207000" cy="42227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SHA-256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CEED1E-B9D2-0991-C24A-E0F939CBC012}"/>
              </a:ext>
            </a:extLst>
          </p:cNvPr>
          <p:cNvSpPr txBox="1"/>
          <p:nvPr/>
        </p:nvSpPr>
        <p:spPr>
          <a:xfrm>
            <a:off x="2334673" y="2578132"/>
            <a:ext cx="7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en-US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376100-9269-8386-F879-A3EC499F2B5F}"/>
              </a:ext>
            </a:extLst>
          </p:cNvPr>
          <p:cNvSpPr txBox="1"/>
          <p:nvPr/>
        </p:nvSpPr>
        <p:spPr>
          <a:xfrm>
            <a:off x="8825984" y="4042556"/>
            <a:ext cx="82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o_Text</a:t>
            </a:r>
            <a:endParaRPr lang="en-US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93B7246-E2D0-7278-BB99-6130CD905CAA}"/>
              </a:ext>
            </a:extLst>
          </p:cNvPr>
          <p:cNvSpPr/>
          <p:nvPr/>
        </p:nvSpPr>
        <p:spPr bwMode="auto">
          <a:xfrm>
            <a:off x="7954307" y="4151221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A73B70-706D-9E55-4820-C68F9CF67A17}"/>
              </a:ext>
            </a:extLst>
          </p:cNvPr>
          <p:cNvGrpSpPr/>
          <p:nvPr/>
        </p:nvGrpSpPr>
        <p:grpSpPr>
          <a:xfrm>
            <a:off x="4240190" y="2503834"/>
            <a:ext cx="982790" cy="348157"/>
            <a:chOff x="1578379" y="4195008"/>
            <a:chExt cx="1117960" cy="39604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BF38A4-CB0C-7E25-210E-4A7003A8C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 err="1">
                  <a:cs typeface="Times New Roman" panose="02020603050405020304" pitchFamily="18" charset="0"/>
                </a:rPr>
                <a:t>c_W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912E66FE-7089-B92C-3097-6E2FE42A49FA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ED391B0-20E1-E7FA-078D-359DE32A36C7}"/>
              </a:ext>
            </a:extLst>
          </p:cNvPr>
          <p:cNvGrpSpPr/>
          <p:nvPr/>
        </p:nvGrpSpPr>
        <p:grpSpPr>
          <a:xfrm>
            <a:off x="6674044" y="4059608"/>
            <a:ext cx="982790" cy="348157"/>
            <a:chOff x="1578379" y="4195008"/>
            <a:chExt cx="1117960" cy="39604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D6EBDD3-1608-A137-9558-512646735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 err="1">
                  <a:cs typeface="Times New Roman" panose="02020603050405020304" pitchFamily="18" charset="0"/>
                </a:rPr>
                <a:t>c_a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53163863-20F8-C00E-66DB-3F112BFC1AB6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24BB78E-4F59-96FB-7D39-6FB064FEAEEB}"/>
              </a:ext>
            </a:extLst>
          </p:cNvPr>
          <p:cNvGrpSpPr/>
          <p:nvPr/>
        </p:nvGrpSpPr>
        <p:grpSpPr>
          <a:xfrm>
            <a:off x="6645035" y="4089819"/>
            <a:ext cx="982790" cy="348157"/>
            <a:chOff x="1578379" y="4195008"/>
            <a:chExt cx="1117960" cy="3960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14F9BC-13C1-9BC6-C2A5-39B26ABC9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 err="1">
                  <a:cs typeface="Times New Roman" panose="02020603050405020304" pitchFamily="18" charset="0"/>
                </a:rPr>
                <a:t>c_a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21436E3F-9C24-3579-D997-2BE1BCC07717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9057736-2754-53F8-8ED6-9BF8F5C4EDAD}"/>
              </a:ext>
            </a:extLst>
          </p:cNvPr>
          <p:cNvGrpSpPr/>
          <p:nvPr/>
        </p:nvGrpSpPr>
        <p:grpSpPr>
          <a:xfrm>
            <a:off x="6616026" y="4120030"/>
            <a:ext cx="982790" cy="348157"/>
            <a:chOff x="1578379" y="4195008"/>
            <a:chExt cx="1117960" cy="39604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348BB7-2A69-1E9D-07F0-23EEE5888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 err="1">
                  <a:cs typeface="Times New Roman" panose="02020603050405020304" pitchFamily="18" charset="0"/>
                </a:rPr>
                <a:t>c_a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F577F998-B448-F2D5-0920-5AC3DE42C16D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9185F5A-1622-91E1-A623-CA46E5DE69C5}"/>
              </a:ext>
            </a:extLst>
          </p:cNvPr>
          <p:cNvGrpSpPr/>
          <p:nvPr/>
        </p:nvGrpSpPr>
        <p:grpSpPr>
          <a:xfrm>
            <a:off x="6587349" y="4150241"/>
            <a:ext cx="982790" cy="348157"/>
            <a:chOff x="1578379" y="4195008"/>
            <a:chExt cx="1117960" cy="39604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70DD7AD-30A7-F3C7-BB1A-E1DC34581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 err="1">
                  <a:cs typeface="Times New Roman" panose="02020603050405020304" pitchFamily="18" charset="0"/>
                </a:rPr>
                <a:t>c_a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38AB8F47-E395-B2CE-00D5-5C4236F459B0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F8FCB8D-8156-D42D-2A8F-1570FEF3FFE0}"/>
              </a:ext>
            </a:extLst>
          </p:cNvPr>
          <p:cNvGrpSpPr/>
          <p:nvPr/>
        </p:nvGrpSpPr>
        <p:grpSpPr>
          <a:xfrm>
            <a:off x="6558672" y="4180452"/>
            <a:ext cx="982790" cy="348157"/>
            <a:chOff x="1578379" y="4195008"/>
            <a:chExt cx="1117960" cy="39604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69918B3-E664-53EB-8586-89BC84ED7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 err="1">
                  <a:cs typeface="Times New Roman" panose="02020603050405020304" pitchFamily="18" charset="0"/>
                </a:rPr>
                <a:t>c_a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9F214B29-3605-B079-DC14-52D26FFBD1C4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45F0CB0-6369-F94C-788B-B883C7C14CC8}"/>
              </a:ext>
            </a:extLst>
          </p:cNvPr>
          <p:cNvGrpSpPr/>
          <p:nvPr/>
        </p:nvGrpSpPr>
        <p:grpSpPr>
          <a:xfrm>
            <a:off x="6529995" y="4218261"/>
            <a:ext cx="982790" cy="348157"/>
            <a:chOff x="1578379" y="4195008"/>
            <a:chExt cx="1117960" cy="39604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693925C-34F4-D386-F625-B28555D8D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 err="1">
                  <a:cs typeface="Times New Roman" panose="02020603050405020304" pitchFamily="18" charset="0"/>
                </a:rPr>
                <a:t>c_a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A2015B88-0F0F-7773-94C6-36A395BC233B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3E33748-4269-B418-E989-9BB284A31D2A}"/>
              </a:ext>
            </a:extLst>
          </p:cNvPr>
          <p:cNvGrpSpPr/>
          <p:nvPr/>
        </p:nvGrpSpPr>
        <p:grpSpPr>
          <a:xfrm>
            <a:off x="6501318" y="4256070"/>
            <a:ext cx="982790" cy="348157"/>
            <a:chOff x="1578379" y="4195008"/>
            <a:chExt cx="1117960" cy="39604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B7AC15-7ECE-DCC0-2587-0B69440F2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 err="1">
                  <a:cs typeface="Times New Roman" panose="02020603050405020304" pitchFamily="18" charset="0"/>
                </a:rPr>
                <a:t>c_a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0C91C2B5-721B-1535-EA32-44D1C1832C18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E6DAFD-F779-9073-80F6-7BEBEFDC2E04}"/>
              </a:ext>
            </a:extLst>
          </p:cNvPr>
          <p:cNvGrpSpPr/>
          <p:nvPr/>
        </p:nvGrpSpPr>
        <p:grpSpPr>
          <a:xfrm>
            <a:off x="6471974" y="4286282"/>
            <a:ext cx="982790" cy="348157"/>
            <a:chOff x="1578379" y="4195008"/>
            <a:chExt cx="1117960" cy="39604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AA76189-EB52-BEB5-3963-C6443040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 err="1">
                  <a:cs typeface="Times New Roman" panose="02020603050405020304" pitchFamily="18" charset="0"/>
                </a:rPr>
                <a:t>c_a</a:t>
              </a:r>
              <a:r>
                <a:rPr lang="en-US" altLang="ko-KR" sz="1200" b="1" dirty="0">
                  <a:cs typeface="Times New Roman" panose="02020603050405020304" pitchFamily="18" charset="0"/>
                </a:rPr>
                <a:t> ~ </a:t>
              </a:r>
              <a:r>
                <a:rPr lang="en-US" altLang="ko-KR" sz="1200" b="1" dirty="0" err="1">
                  <a:cs typeface="Times New Roman" panose="02020603050405020304" pitchFamily="18" charset="0"/>
                </a:rPr>
                <a:t>c_h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9ED147C-ECA6-E9D6-AD59-15FC8EDA9FF7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B71C427-1EB4-3D1B-B696-9D52B88C4EE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105974" y="2762798"/>
            <a:ext cx="8989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4858544-B152-BB5E-9344-B4A1CB59066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22980" y="2671746"/>
            <a:ext cx="1223102" cy="6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A1FC2DA4-A62D-C870-82B6-51A4FB33944A}"/>
              </a:ext>
            </a:extLst>
          </p:cNvPr>
          <p:cNvSpPr/>
          <p:nvPr/>
        </p:nvSpPr>
        <p:spPr bwMode="auto">
          <a:xfrm>
            <a:off x="3853873" y="3988126"/>
            <a:ext cx="1762365" cy="762057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digest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513D084-8822-855A-C6FF-A4B3E86C16F7}"/>
              </a:ext>
            </a:extLst>
          </p:cNvPr>
          <p:cNvCxnSpPr>
            <a:cxnSpLocks/>
            <a:stCxn id="35" idx="3"/>
            <a:endCxn id="88" idx="1"/>
          </p:cNvCxnSpPr>
          <p:nvPr/>
        </p:nvCxnSpPr>
        <p:spPr>
          <a:xfrm flipV="1">
            <a:off x="7656834" y="4227222"/>
            <a:ext cx="1169150" cy="6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2A4A7EF-F472-A7EB-8D37-AF927E245067}"/>
              </a:ext>
            </a:extLst>
          </p:cNvPr>
          <p:cNvCxnSpPr>
            <a:cxnSpLocks/>
            <a:endCxn id="110" idx="4"/>
          </p:cNvCxnSpPr>
          <p:nvPr/>
        </p:nvCxnSpPr>
        <p:spPr>
          <a:xfrm flipV="1">
            <a:off x="4731917" y="4750183"/>
            <a:ext cx="3139" cy="434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A7E52BCC-04A8-361D-A68A-5840E1CB8309}"/>
              </a:ext>
            </a:extLst>
          </p:cNvPr>
          <p:cNvCxnSpPr>
            <a:cxnSpLocks/>
            <a:stCxn id="39" idx="0"/>
            <a:endCxn id="110" idx="0"/>
          </p:cNvCxnSpPr>
          <p:nvPr/>
        </p:nvCxnSpPr>
        <p:spPr>
          <a:xfrm rot="16200000" flipV="1">
            <a:off x="6304453" y="2418730"/>
            <a:ext cx="163095" cy="3301887"/>
          </a:xfrm>
          <a:prstGeom prst="bentConnector3">
            <a:avLst>
              <a:gd name="adj1" fmla="val 2401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0D9BE5B-94A9-36C2-3786-A8CA5EA3C1E2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5616238" y="4369155"/>
            <a:ext cx="5417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3868984B-AE50-816A-27FA-9BA911E48672}"/>
              </a:ext>
            </a:extLst>
          </p:cNvPr>
          <p:cNvSpPr/>
          <p:nvPr/>
        </p:nvSpPr>
        <p:spPr bwMode="auto">
          <a:xfrm>
            <a:off x="5642774" y="2589970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481ED60-622D-98C5-4969-6B5C7B3BC8F9}"/>
              </a:ext>
            </a:extLst>
          </p:cNvPr>
          <p:cNvCxnSpPr>
            <a:cxnSpLocks/>
            <a:stCxn id="4" idx="4"/>
            <a:endCxn id="110" idx="0"/>
          </p:cNvCxnSpPr>
          <p:nvPr/>
        </p:nvCxnSpPr>
        <p:spPr>
          <a:xfrm rot="5400000">
            <a:off x="4613791" y="2876507"/>
            <a:ext cx="1232884" cy="9903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AC4980-55E8-C34C-3A36-9948E494450F}"/>
              </a:ext>
            </a:extLst>
          </p:cNvPr>
          <p:cNvSpPr/>
          <p:nvPr/>
        </p:nvSpPr>
        <p:spPr bwMode="auto">
          <a:xfrm>
            <a:off x="4004945" y="2467838"/>
            <a:ext cx="92075" cy="4222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A4E9EDA-8F0D-9181-28E9-D5D7E7651534}"/>
              </a:ext>
            </a:extLst>
          </p:cNvPr>
          <p:cNvCxnSpPr>
            <a:cxnSpLocks/>
          </p:cNvCxnSpPr>
          <p:nvPr/>
        </p:nvCxnSpPr>
        <p:spPr>
          <a:xfrm>
            <a:off x="3662843" y="2578132"/>
            <a:ext cx="3421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06FF428-22BB-61DD-73D1-077C83FE1086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H="1" flipV="1">
            <a:off x="5343757" y="598434"/>
            <a:ext cx="301341" cy="3663169"/>
          </a:xfrm>
          <a:prstGeom prst="bentConnector4">
            <a:avLst>
              <a:gd name="adj1" fmla="val -75861"/>
              <a:gd name="adj2" fmla="val 997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1AF18B4-C8FB-9A99-6B93-B64290E85A2D}"/>
              </a:ext>
            </a:extLst>
          </p:cNvPr>
          <p:cNvCxnSpPr>
            <a:cxnSpLocks/>
            <a:stCxn id="27" idx="1"/>
            <a:endCxn id="16" idx="1"/>
          </p:cNvCxnSpPr>
          <p:nvPr/>
        </p:nvCxnSpPr>
        <p:spPr>
          <a:xfrm flipV="1">
            <a:off x="4004945" y="2677913"/>
            <a:ext cx="235577" cy="1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C3D3BEC-33D7-132B-0A55-B600565BF6F2}"/>
              </a:ext>
            </a:extLst>
          </p:cNvPr>
          <p:cNvSpPr/>
          <p:nvPr/>
        </p:nvSpPr>
        <p:spPr bwMode="auto">
          <a:xfrm>
            <a:off x="6444829" y="2279349"/>
            <a:ext cx="1762365" cy="762057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D03FF3-30FC-1838-9586-F8EE0C62D737}"/>
              </a:ext>
            </a:extLst>
          </p:cNvPr>
          <p:cNvSpPr/>
          <p:nvPr/>
        </p:nvSpPr>
        <p:spPr bwMode="auto">
          <a:xfrm>
            <a:off x="4057514" y="5164678"/>
            <a:ext cx="1348474" cy="38200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altLang="ko-KR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KeyTable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C6D4EE-2F35-87FC-5072-55C158F9E739}"/>
              </a:ext>
            </a:extLst>
          </p:cNvPr>
          <p:cNvGrpSpPr/>
          <p:nvPr/>
        </p:nvGrpSpPr>
        <p:grpSpPr>
          <a:xfrm>
            <a:off x="6471974" y="4960548"/>
            <a:ext cx="982790" cy="348157"/>
            <a:chOff x="1578379" y="4195008"/>
            <a:chExt cx="1117960" cy="3960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444D1EE-03C2-53D5-97D5-57BE7AE55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err="1">
                  <a:cs typeface="Times New Roman" panose="02020603050405020304" pitchFamily="18" charset="0"/>
                </a:rPr>
                <a:t>c</a:t>
              </a:r>
              <a:r>
                <a:rPr lang="en-US" altLang="ko-KR" sz="1200" b="1">
                  <a:cs typeface="Times New Roman" panose="02020603050405020304" pitchFamily="18" charset="0"/>
                </a:rPr>
                <a:t>_Digest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118EC228-1358-7DA1-E6D3-D8A89CD4215E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347770E-110A-BF33-2219-262F0475E578}"/>
              </a:ext>
            </a:extLst>
          </p:cNvPr>
          <p:cNvCxnSpPr>
            <a:cxnSpLocks/>
            <a:stCxn id="39" idx="4"/>
            <a:endCxn id="8" idx="3"/>
          </p:cNvCxnSpPr>
          <p:nvPr/>
        </p:nvCxnSpPr>
        <p:spPr>
          <a:xfrm rot="5400000">
            <a:off x="7336787" y="4434471"/>
            <a:ext cx="818134" cy="5821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64116D-1B60-2833-3057-AFD0F7F94DAD}"/>
              </a:ext>
            </a:extLst>
          </p:cNvPr>
          <p:cNvSpPr/>
          <p:nvPr/>
        </p:nvSpPr>
        <p:spPr bwMode="auto">
          <a:xfrm>
            <a:off x="6162600" y="4250575"/>
            <a:ext cx="92075" cy="4222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4368932-EFF0-F792-681D-04655009C0C5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863840" y="4597401"/>
            <a:ext cx="608467" cy="537227"/>
          </a:xfrm>
          <a:prstGeom prst="bentConnector3">
            <a:avLst>
              <a:gd name="adj1" fmla="val 977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43A5DDB-6E35-7FB3-2944-11BF118D5147}"/>
              </a:ext>
            </a:extLst>
          </p:cNvPr>
          <p:cNvCxnSpPr>
            <a:cxnSpLocks/>
          </p:cNvCxnSpPr>
          <p:nvPr/>
        </p:nvCxnSpPr>
        <p:spPr>
          <a:xfrm>
            <a:off x="5887102" y="4597400"/>
            <a:ext cx="270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3374171-3905-F085-6527-29D75E44F43C}"/>
              </a:ext>
            </a:extLst>
          </p:cNvPr>
          <p:cNvCxnSpPr>
            <a:cxnSpLocks/>
            <a:stCxn id="14" idx="3"/>
            <a:endCxn id="63" idx="1"/>
          </p:cNvCxnSpPr>
          <p:nvPr/>
        </p:nvCxnSpPr>
        <p:spPr>
          <a:xfrm flipV="1">
            <a:off x="6254675" y="4460361"/>
            <a:ext cx="217631" cy="1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9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7A90BC-9FBE-C831-1C70-691086A54DC9}"/>
              </a:ext>
            </a:extLst>
          </p:cNvPr>
          <p:cNvSpPr/>
          <p:nvPr/>
        </p:nvSpPr>
        <p:spPr>
          <a:xfrm>
            <a:off x="902487" y="3676133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74B275-8273-C7B0-D974-61FDBE89A6F5}"/>
              </a:ext>
            </a:extLst>
          </p:cNvPr>
          <p:cNvSpPr txBox="1"/>
          <p:nvPr/>
        </p:nvSpPr>
        <p:spPr>
          <a:xfrm>
            <a:off x="3392399" y="4192523"/>
            <a:ext cx="11496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i_fStart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43576-2697-08DA-8EEC-06CFEB14D60A}"/>
              </a:ext>
            </a:extLst>
          </p:cNvPr>
          <p:cNvSpPr/>
          <p:nvPr/>
        </p:nvSpPr>
        <p:spPr>
          <a:xfrm>
            <a:off x="4963319" y="3676133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ROUNDING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6C28543-D732-020E-11D4-3AC6E2E4A3EA}"/>
              </a:ext>
            </a:extLst>
          </p:cNvPr>
          <p:cNvCxnSpPr>
            <a:cxnSpLocks/>
            <a:stCxn id="16" idx="0"/>
            <a:endCxn id="3" idx="0"/>
          </p:cNvCxnSpPr>
          <p:nvPr/>
        </p:nvCxnSpPr>
        <p:spPr>
          <a:xfrm rot="16200000" flipV="1">
            <a:off x="5997653" y="-384700"/>
            <a:ext cx="12700" cy="8121665"/>
          </a:xfrm>
          <a:prstGeom prst="bentConnector3">
            <a:avLst>
              <a:gd name="adj1" fmla="val 58999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C1B004-ADE1-2566-3F7A-C56A91201F46}"/>
              </a:ext>
            </a:extLst>
          </p:cNvPr>
          <p:cNvSpPr txBox="1"/>
          <p:nvPr/>
        </p:nvSpPr>
        <p:spPr>
          <a:xfrm>
            <a:off x="7249650" y="4192523"/>
            <a:ext cx="1556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fLstRound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5DF47E-E651-4678-AD1E-86D6F3A6325E}"/>
              </a:ext>
            </a:extLst>
          </p:cNvPr>
          <p:cNvSpPr/>
          <p:nvPr/>
        </p:nvSpPr>
        <p:spPr bwMode="auto">
          <a:xfrm>
            <a:off x="8189820" y="1218825"/>
            <a:ext cx="2902998" cy="761267"/>
          </a:xfrm>
          <a:prstGeom prst="rect">
            <a:avLst/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0C105D-C437-0333-C36A-C243BDF4080D}"/>
              </a:ext>
            </a:extLst>
          </p:cNvPr>
          <p:cNvSpPr txBox="1"/>
          <p:nvPr/>
        </p:nvSpPr>
        <p:spPr>
          <a:xfrm>
            <a:off x="8386140" y="1405065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fLstRound</a:t>
            </a: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= &amp;</a:t>
            </a:r>
            <a:r>
              <a:rPr lang="en-US" altLang="ko-KR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c_Round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724A0E-1E61-95A5-A131-490DE32AAD37}"/>
              </a:ext>
            </a:extLst>
          </p:cNvPr>
          <p:cNvSpPr/>
          <p:nvPr/>
        </p:nvSpPr>
        <p:spPr>
          <a:xfrm>
            <a:off x="9024152" y="3676133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91F459-B37B-BF05-9EF6-C9A6A7EDA10D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971153" y="4056766"/>
            <a:ext cx="19921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2A9918D-7DFC-1252-A2D6-D455E7ACDB97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7031985" y="4056766"/>
            <a:ext cx="19921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레지스터</a:t>
            </a:r>
          </a:p>
        </p:txBody>
      </p:sp>
      <p:graphicFrame>
        <p:nvGraphicFramePr>
          <p:cNvPr id="6" name="Group 98">
            <a:extLst>
              <a:ext uri="{FF2B5EF4-FFF2-40B4-BE49-F238E27FC236}">
                <a16:creationId xmlns:a16="http://schemas.microsoft.com/office/drawing/2014/main" id="{9E20A023-510A-7EEA-396A-A9C27FFE5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335938"/>
              </p:ext>
            </p:extLst>
          </p:nvPr>
        </p:nvGraphicFramePr>
        <p:xfrm>
          <a:off x="2089551" y="954316"/>
          <a:ext cx="8012898" cy="4305169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3973650895"/>
                    </a:ext>
                  </a:extLst>
                </a:gridCol>
                <a:gridCol w="2689860">
                  <a:extLst>
                    <a:ext uri="{9D8B030D-6E8A-4147-A177-3AD203B41FA5}">
                      <a16:colId xmlns:a16="http://schemas.microsoft.com/office/drawing/2014/main" val="4258838087"/>
                    </a:ext>
                  </a:extLst>
                </a:gridCol>
                <a:gridCol w="1412073">
                  <a:extLst>
                    <a:ext uri="{9D8B030D-6E8A-4147-A177-3AD203B41FA5}">
                      <a16:colId xmlns:a16="http://schemas.microsoft.com/office/drawing/2014/main" val="241033273"/>
                    </a:ext>
                  </a:extLst>
                </a:gridCol>
              </a:tblGrid>
              <a:tr h="3259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IDLE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ROUNDING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DONE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n_Round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c_Round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+ 1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n_W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i_fStart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? </a:t>
                      </a:r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i_Text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: c_W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c_W[479:0], newWord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c_W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06084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n_a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c_a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lt"/>
                          <a:ea typeface="+mn-ea"/>
                        </a:rPr>
                        <a:t>T1 + </a:t>
                      </a:r>
                      <a:r>
                        <a:rPr lang="en-US" altLang="ko-KR" sz="1600" b="0" dirty="0">
                          <a:latin typeface="+mn-lt"/>
                          <a:ea typeface="+mn-ea"/>
                        </a:rPr>
                        <a:t>T2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c_a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9431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n_b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c_b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>
                          <a:latin typeface="+mn-lt"/>
                          <a:ea typeface="+mn-ea"/>
                        </a:rPr>
                        <a:t>c_a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c_b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77318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n_c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>
                          <a:latin typeface="+mn-lt"/>
                          <a:ea typeface="+mn-ea"/>
                        </a:rPr>
                        <a:t>c_b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62351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n_d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c_d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>
                          <a:latin typeface="+mn-lt"/>
                          <a:ea typeface="+mn-ea"/>
                        </a:rPr>
                        <a:t>c_c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c_d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802933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n_e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c_e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>
                          <a:latin typeface="+mn-lt"/>
                          <a:ea typeface="+mn-ea"/>
                        </a:rPr>
                        <a:t>c_</a:t>
                      </a:r>
                      <a:r>
                        <a:rPr lang="en-US" altLang="ko-KR" sz="1600" b="0" err="1">
                          <a:latin typeface="+mn-lt"/>
                          <a:ea typeface="+mn-ea"/>
                        </a:rPr>
                        <a:t>d</a:t>
                      </a:r>
                      <a:r>
                        <a:rPr lang="en-US" altLang="ko-KR" sz="1600" b="0">
                          <a:latin typeface="+mn-lt"/>
                          <a:ea typeface="+mn-ea"/>
                        </a:rPr>
                        <a:t> + </a:t>
                      </a:r>
                      <a:r>
                        <a:rPr lang="en-US" altLang="ko-KR" sz="1600" b="0" dirty="0">
                          <a:latin typeface="+mn-lt"/>
                          <a:ea typeface="+mn-ea"/>
                        </a:rPr>
                        <a:t>T1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c_e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07730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n_f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c_f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>
                          <a:latin typeface="+mn-lt"/>
                          <a:ea typeface="+mn-ea"/>
                        </a:rPr>
                        <a:t>c_e</a:t>
                      </a:r>
                      <a:endParaRPr lang="en-US" altLang="ko-KR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c_f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54850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n_g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c_g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>
                          <a:latin typeface="+mn-lt"/>
                          <a:ea typeface="+mn-ea"/>
                        </a:rPr>
                        <a:t>c_f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c_g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5525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n_h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c_h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c_g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c_h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48542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n_Digest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i_fFirst ? IV : c_Digest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o_fDone ? o_Text : c_Digest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c_Digest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C2DC043-F790-677C-5F97-61169A28CA6C}"/>
              </a:ext>
            </a:extLst>
          </p:cNvPr>
          <p:cNvSpPr txBox="1"/>
          <p:nvPr/>
        </p:nvSpPr>
        <p:spPr>
          <a:xfrm>
            <a:off x="5405587" y="5320445"/>
            <a:ext cx="6348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Key = KeySelect(c_Round)</a:t>
            </a:r>
          </a:p>
          <a:p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T1 = c_h + SIG1(c_e) + Ch(c_e, c_f, c_g) + Key + Word[0]</a:t>
            </a:r>
          </a:p>
          <a:p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T2 </a:t>
            </a: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= SIG0(</a:t>
            </a:r>
            <a:r>
              <a:rPr lang="en-US" altLang="ko-KR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c_a</a:t>
            </a:r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) + </a:t>
            </a: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Maj(</a:t>
            </a:r>
            <a:r>
              <a:rPr lang="en-US" altLang="ko-KR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c_a</a:t>
            </a: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c_b</a:t>
            </a: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c_</a:t>
            </a:r>
            <a:r>
              <a:rPr lang="en-US" altLang="ko-KR" err="1">
                <a:latin typeface="Times New Roman" panose="02020603050405020304" pitchFamily="18" charset="0"/>
                <a:ea typeface="맑은 고딕" panose="020B0503020000020004" pitchFamily="50" charset="-127"/>
              </a:rPr>
              <a:t>c</a:t>
            </a:r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newWord = Word[0] + sig0(Word[1]) + Word[9] + sig1(Word[14])</a:t>
            </a:r>
            <a:endParaRPr lang="ko-KR" altLang="en-US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0D00E-FCDE-0B90-620C-AF6B27A2964B}"/>
              </a:ext>
            </a:extLst>
          </p:cNvPr>
          <p:cNvSpPr txBox="1"/>
          <p:nvPr/>
        </p:nvSpPr>
        <p:spPr>
          <a:xfrm>
            <a:off x="1735243" y="5320446"/>
            <a:ext cx="2913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Word[ 0] = </a:t>
            </a:r>
            <a:r>
              <a:rPr lang="en-US" altLang="ko-KR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c_W</a:t>
            </a: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[15*32+:32]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Word[ 1] = </a:t>
            </a:r>
            <a:r>
              <a:rPr lang="en-US" altLang="ko-KR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c_W</a:t>
            </a: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[14*32+:32]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Word[15] = </a:t>
            </a:r>
            <a:r>
              <a:rPr lang="en-US" altLang="ko-KR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c_W</a:t>
            </a: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[ 0*32+:32]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12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레지스터</a:t>
            </a:r>
          </a:p>
        </p:txBody>
      </p:sp>
      <p:graphicFrame>
        <p:nvGraphicFramePr>
          <p:cNvPr id="6" name="Group 98">
            <a:extLst>
              <a:ext uri="{FF2B5EF4-FFF2-40B4-BE49-F238E27FC236}">
                <a16:creationId xmlns:a16="http://schemas.microsoft.com/office/drawing/2014/main" id="{9E20A023-510A-7EEA-396A-A9C27FFE5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278920"/>
              </p:ext>
            </p:extLst>
          </p:nvPr>
        </p:nvGraphicFramePr>
        <p:xfrm>
          <a:off x="662865" y="1872943"/>
          <a:ext cx="10866269" cy="1830377"/>
        </p:xfrm>
        <a:graphic>
          <a:graphicData uri="http://schemas.openxmlformats.org/drawingml/2006/table">
            <a:tbl>
              <a:tblPr/>
              <a:tblGrid>
                <a:gridCol w="948191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502541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9415537">
                  <a:extLst>
                    <a:ext uri="{9D8B030D-6E8A-4147-A177-3AD203B41FA5}">
                      <a16:colId xmlns:a16="http://schemas.microsoft.com/office/drawing/2014/main" val="3973650895"/>
                    </a:ext>
                  </a:extLst>
                </a:gridCol>
              </a:tblGrid>
              <a:tr h="3518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371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o_fDone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c_State == DONE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365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o_Text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256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o_fDone ? {c_a + c_Digest[7*32+:32], c_b + c_Digest[6*32+:32], </a:t>
                      </a:r>
                    </a:p>
                    <a:p>
                      <a:pPr algn="ctr"/>
                      <a:r>
                        <a:rPr lang="de-DE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      c_c + c_Digest[5*32+:32], c_d + c_Digest[4*32+:32], </a:t>
                      </a:r>
                    </a:p>
                    <a:p>
                      <a:pPr algn="ctr"/>
                      <a:r>
                        <a:rPr lang="de-DE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   c_e + c_Digest[3*32+:32], c_f + c_Digest[2*32+:32], </a:t>
                      </a:r>
                    </a:p>
                    <a:p>
                      <a:pPr algn="ctr"/>
                      <a:r>
                        <a:rPr lang="de-DE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      c_g + c_Digest[1*32+:32], c_h + c_Digest[0*32+:32]} : 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0608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C2DC043-F790-677C-5F97-61169A28CA6C}"/>
              </a:ext>
            </a:extLst>
          </p:cNvPr>
          <p:cNvSpPr txBox="1"/>
          <p:nvPr/>
        </p:nvSpPr>
        <p:spPr>
          <a:xfrm>
            <a:off x="753689" y="3867051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fLstRound = &amp;(c_Round)</a:t>
            </a:r>
          </a:p>
        </p:txBody>
      </p:sp>
    </p:spTree>
    <p:extLst>
      <p:ext uri="{BB962C8B-B14F-4D97-AF65-F5344CB8AC3E}">
        <p14:creationId xmlns:p14="http://schemas.microsoft.com/office/powerpoint/2010/main" val="161150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A65141-1EC8-0672-A8AE-C015339C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669434"/>
          </a:xfrm>
        </p:spPr>
        <p:txBody>
          <a:bodyPr/>
          <a:lstStyle/>
          <a:p>
            <a:r>
              <a:rPr lang="en-US" altLang="ko-KR" dirty="0"/>
              <a:t>sig0(x)</a:t>
            </a:r>
          </a:p>
          <a:p>
            <a:pPr lvl="1"/>
            <a:r>
              <a:rPr lang="en-US" altLang="ko-KR" dirty="0"/>
              <a:t>{x[6:0], x[31:7]} ^ {x[17:0], x[31:18]} ^ {3’b0 , x[31:3]}</a:t>
            </a:r>
          </a:p>
          <a:p>
            <a:r>
              <a:rPr lang="en-US" altLang="ko-KR" dirty="0"/>
              <a:t>sig1(x) </a:t>
            </a:r>
          </a:p>
          <a:p>
            <a:pPr lvl="1"/>
            <a:r>
              <a:rPr lang="en-US" altLang="ko-KR" dirty="0"/>
              <a:t>{x[16:0], x[31:17]} ^ {x[18:0], x[31:19]} ^ {10’b0 , x[31:10]}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303B74-34EC-B43C-F5EF-F34DAD50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1AAABA8-176D-12DB-D6C4-ED786D1F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4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26BB19-ECF3-D68E-CCA5-1995EA98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Maj(x, y, z)</a:t>
            </a:r>
          </a:p>
          <a:p>
            <a:pPr lvl="1"/>
            <a:r>
              <a:rPr lang="en-US" altLang="ko-KR" dirty="0"/>
              <a:t>(x &amp; y) ^ (x &amp; z) ^ (y &amp; z)</a:t>
            </a:r>
          </a:p>
          <a:p>
            <a:r>
              <a:rPr lang="en-US" altLang="ko-KR" dirty="0"/>
              <a:t>Ch(x, y, z)</a:t>
            </a:r>
          </a:p>
          <a:p>
            <a:pPr lvl="1"/>
            <a:r>
              <a:rPr lang="en-US" altLang="ko-KR" dirty="0"/>
              <a:t>(x &amp; y) ^ (~x &amp; z)</a:t>
            </a:r>
          </a:p>
          <a:p>
            <a:r>
              <a:rPr lang="en-US" altLang="ko-KR" dirty="0"/>
              <a:t>SIG0(x)</a:t>
            </a:r>
          </a:p>
          <a:p>
            <a:pPr lvl="1"/>
            <a:r>
              <a:rPr lang="en-US" altLang="ko-KR" dirty="0"/>
              <a:t>{x[1:0], x[31:2]} ^ {x[12:0], x[31:13]} ^ {x[21:0], x[31:22]}</a:t>
            </a:r>
          </a:p>
          <a:p>
            <a:r>
              <a:rPr lang="en-US" altLang="ko-KR" dirty="0"/>
              <a:t>SIG1(x)</a:t>
            </a:r>
          </a:p>
          <a:p>
            <a:pPr lvl="1"/>
            <a:r>
              <a:rPr lang="en-US" altLang="ko-KR" dirty="0"/>
              <a:t>{x[5:0], x[31:6]} ^ {x[10:0], x[31:11]} ^ {x[24:0], x[31:25]}</a:t>
            </a:r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3BA043-EC51-4633-7F1F-EB2B468F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8047D9C-D6C5-143B-21CC-DAD2A52E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5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CAD1D9"/>
        </a:solidFill>
        <a:ln>
          <a:noFill/>
        </a:ln>
        <a:effectLst/>
      </a:spPr>
      <a:bodyPr lIns="144000" tIns="72000" rIns="144000" bIns="72000" rtlCol="0" anchor="ctr"/>
      <a:lstStyle>
        <a:defPPr marL="0" algn="ctr">
          <a:defRPr sz="2000">
            <a:solidFill>
              <a:schemeClr val="tx1"/>
            </a:solidFill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21170</TotalTime>
  <Words>1132</Words>
  <Application>Microsoft Office PowerPoint</Application>
  <PresentationFormat>와이드스크린</PresentationFormat>
  <Paragraphs>267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Times New Roman</vt:lpstr>
      <vt:lpstr>Wingdings</vt:lpstr>
      <vt:lpstr>Office 테마</vt:lpstr>
      <vt:lpstr>SHA-256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함수</vt:lpstr>
      <vt:lpstr>함수</vt:lpstr>
      <vt:lpstr>Test Vector</vt:lpstr>
      <vt:lpstr>Simulation Result</vt:lpstr>
      <vt:lpstr>Simulation Result</vt:lpstr>
      <vt:lpstr>Test Vector</vt:lpstr>
      <vt:lpstr>Test Vector</vt:lpstr>
      <vt:lpstr>Simulation Result</vt:lpstr>
      <vt:lpstr>Simulation Result</vt:lpstr>
      <vt:lpstr>Simulation Result</vt:lpstr>
      <vt:lpstr>Simulation Result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우상원</cp:lastModifiedBy>
  <cp:revision>329</cp:revision>
  <dcterms:created xsi:type="dcterms:W3CDTF">2020-03-04T05:58:37Z</dcterms:created>
  <dcterms:modified xsi:type="dcterms:W3CDTF">2024-01-18T14:41:11Z</dcterms:modified>
</cp:coreProperties>
</file>