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32" r:id="rId2"/>
    <p:sldId id="530" r:id="rId3"/>
    <p:sldId id="525" r:id="rId4"/>
    <p:sldId id="527" r:id="rId5"/>
    <p:sldId id="526" r:id="rId6"/>
    <p:sldId id="533" r:id="rId7"/>
    <p:sldId id="534" r:id="rId8"/>
    <p:sldId id="537" r:id="rId9"/>
    <p:sldId id="535" r:id="rId10"/>
    <p:sldId id="536" r:id="rId11"/>
    <p:sldId id="53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D9D9D9"/>
    <a:srgbClr val="A22552"/>
    <a:srgbClr val="FF0000"/>
    <a:srgbClr val="0070C0"/>
    <a:srgbClr val="00B050"/>
    <a:srgbClr val="022653"/>
    <a:srgbClr val="909FB1"/>
    <a:srgbClr val="528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4" autoAdjust="0"/>
    <p:restoredTop sz="97438" autoAdjust="0"/>
  </p:normalViewPr>
  <p:slideViewPr>
    <p:cSldViewPr snapToGrid="0">
      <p:cViewPr varScale="1">
        <p:scale>
          <a:sx n="111" d="100"/>
          <a:sy n="111" d="100"/>
        </p:scale>
        <p:origin x="186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D084-C4C0-42B0-BD01-5F1E5FEB8D38}" type="datetimeFigureOut">
              <a:rPr lang="ko-KR" altLang="en-US" smtClean="0"/>
              <a:t>2024-01-15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0779-DFD8-428B-A95D-D870C70E6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1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평행 사변형 6"/>
          <p:cNvSpPr/>
          <p:nvPr userDrawn="1"/>
        </p:nvSpPr>
        <p:spPr>
          <a:xfrm rot="10800000">
            <a:off x="6800279" y="1561787"/>
            <a:ext cx="3684377" cy="510530"/>
          </a:xfrm>
          <a:prstGeom prst="parallelogram">
            <a:avLst>
              <a:gd name="adj" fmla="val 55316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평행 사변형 12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 userDrawn="1"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5" name="부제목 2"/>
          <p:cNvSpPr>
            <a:spLocks noGrp="1"/>
          </p:cNvSpPr>
          <p:nvPr userDrawn="1">
            <p:ph type="subTitle" idx="1"/>
          </p:nvPr>
        </p:nvSpPr>
        <p:spPr>
          <a:xfrm>
            <a:off x="6786549" y="1561787"/>
            <a:ext cx="3684376" cy="510530"/>
          </a:xfr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  <p:sp>
        <p:nvSpPr>
          <p:cNvPr id="20" name="평행 사변형 19"/>
          <p:cNvSpPr/>
          <p:nvPr userDrawn="1"/>
        </p:nvSpPr>
        <p:spPr>
          <a:xfrm rot="10800000" flipH="1" flipV="1">
            <a:off x="4356535" y="4819136"/>
            <a:ext cx="3478931" cy="261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aseline="0" err="1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부경대</a:t>
            </a:r>
            <a:r>
              <a:rPr lang="ko-KR" altLang="en-US" baseline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컴퓨터공학부 최필주</a:t>
            </a:r>
          </a:p>
        </p:txBody>
      </p:sp>
    </p:spTree>
    <p:extLst>
      <p:ext uri="{BB962C8B-B14F-4D97-AF65-F5344CB8AC3E}">
        <p14:creationId xmlns:p14="http://schemas.microsoft.com/office/powerpoint/2010/main" val="7797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평행 사변형 16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41402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25403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2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8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3"/>
          </p:nvPr>
        </p:nvSpPr>
        <p:spPr>
          <a:xfrm>
            <a:off x="6209672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01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75895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304800" dist="38100" dir="4800000" algn="t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9" name="평행 사변형 8"/>
          <p:cNvSpPr/>
          <p:nvPr userDrawn="1"/>
        </p:nvSpPr>
        <p:spPr>
          <a:xfrm>
            <a:off x="121260" y="1299"/>
            <a:ext cx="525687" cy="482163"/>
          </a:xfrm>
          <a:prstGeom prst="parallelogram">
            <a:avLst>
              <a:gd name="adj" fmla="val 70238"/>
            </a:avLst>
          </a:prstGeom>
          <a:solidFill>
            <a:srgbClr val="7A8BA1">
              <a:alpha val="8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>
            <a:off x="116498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-4948" y="1299"/>
            <a:ext cx="423294" cy="483652"/>
          </a:xfrm>
          <a:prstGeom prst="parallelogram">
            <a:avLst>
              <a:gd name="adj" fmla="val 80364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제목 개체 틀 1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12192000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9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11668124" y="6359969"/>
            <a:ext cx="45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fld id="{BA186C49-A9A3-4D0B-89DD-CC7210DBAF7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평행 사변형 30"/>
          <p:cNvSpPr/>
          <p:nvPr userDrawn="1"/>
        </p:nvSpPr>
        <p:spPr>
          <a:xfrm>
            <a:off x="11547033" y="278089"/>
            <a:ext cx="525687" cy="482163"/>
          </a:xfrm>
          <a:prstGeom prst="parallelogram">
            <a:avLst>
              <a:gd name="adj" fmla="val 70238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7000">
                <a:srgbClr val="909FB1"/>
              </a:gs>
              <a:gs pos="100000">
                <a:srgbClr val="909FB1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평행 사변형 31"/>
          <p:cNvSpPr/>
          <p:nvPr userDrawn="1"/>
        </p:nvSpPr>
        <p:spPr>
          <a:xfrm>
            <a:off x="11137320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3" name="평행 사변형 32"/>
          <p:cNvSpPr/>
          <p:nvPr userDrawn="1"/>
        </p:nvSpPr>
        <p:spPr>
          <a:xfrm rot="10800000" flipH="1" flipV="1">
            <a:off x="11775634" y="276600"/>
            <a:ext cx="423294" cy="483652"/>
          </a:xfrm>
          <a:prstGeom prst="parallelogram">
            <a:avLst>
              <a:gd name="adj" fmla="val 80364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rgbClr val="CAD1D9"/>
              </a:gs>
              <a:gs pos="100000">
                <a:srgbClr val="CAD1D9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4" r:id="rId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 baseline="0" dirty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j-cs"/>
        </a:defRPr>
      </a:lvl1pPr>
    </p:titleStyle>
    <p:bodyStyle>
      <a:lvl1pPr marL="432000" indent="-432000" algn="l" defTabSz="914400" rtl="0" eaLnBrk="1" latinLnBrk="1" hangingPunct="1">
        <a:lnSpc>
          <a:spcPct val="90000"/>
        </a:lnSpc>
        <a:spcBef>
          <a:spcPts val="1000"/>
        </a:spcBef>
        <a:buClr>
          <a:srgbClr val="385271"/>
        </a:buClr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1pPr>
      <a:lvl2pPr marL="828000" indent="-324000" algn="l" defTabSz="914400" rtl="0" eaLnBrk="1" latinLnBrk="1" hangingPunct="1">
        <a:lnSpc>
          <a:spcPct val="90000"/>
        </a:lnSpc>
        <a:spcBef>
          <a:spcPts val="500"/>
        </a:spcBef>
        <a:buClr>
          <a:srgbClr val="8F9EB0"/>
        </a:buClr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2pPr>
      <a:lvl3pPr marL="1116000" indent="-252000" algn="l" defTabSz="914400" rtl="0" eaLnBrk="1" latinLnBrk="1" hangingPunct="1">
        <a:lnSpc>
          <a:spcPct val="90000"/>
        </a:lnSpc>
        <a:spcBef>
          <a:spcPts val="500"/>
        </a:spcBef>
        <a:buClr>
          <a:srgbClr val="CAD1D9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3pPr>
      <a:lvl4pPr marL="1332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맑은 고딕" panose="020B0503020000020004" pitchFamily="50" charset="-127"/>
        <a:buChar char="－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4pPr>
      <a:lvl5pPr marL="1656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ü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4575-CAFB-76D0-3066-BF6CA561A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AES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AE33F-F443-6D47-7E9B-8A35FE46F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3812" y="4676692"/>
            <a:ext cx="3684376" cy="510530"/>
          </a:xfrm>
        </p:spPr>
        <p:txBody>
          <a:bodyPr/>
          <a:lstStyle/>
          <a:p>
            <a:r>
              <a:rPr lang="en-US" altLang="ko-KR"/>
              <a:t>202012545 </a:t>
            </a:r>
            <a:r>
              <a:rPr lang="ko-KR" altLang="en-US"/>
              <a:t>차동근</a:t>
            </a:r>
            <a:endParaRPr lang="en-US" altLang="ko-KR"/>
          </a:p>
          <a:p>
            <a:r>
              <a:rPr lang="en-US" altLang="ko-KR"/>
              <a:t>202130439 </a:t>
            </a:r>
            <a:r>
              <a:rPr lang="ko-KR" altLang="en-US"/>
              <a:t>우상원</a:t>
            </a:r>
          </a:p>
        </p:txBody>
      </p:sp>
    </p:spTree>
    <p:extLst>
      <p:ext uri="{BB962C8B-B14F-4D97-AF65-F5344CB8AC3E}">
        <p14:creationId xmlns:p14="http://schemas.microsoft.com/office/powerpoint/2010/main" val="296649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7457FF6-C99D-A1A5-87FE-7752EEA05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532" y="1913147"/>
            <a:ext cx="9764488" cy="1800476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90D7046-5D7E-3CD6-510B-D8FECAC2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04ECD29-5716-0406-CC92-C0D4501E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UART_TX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8E33E63E-2D7B-277D-CED9-DEFA6BB4D8DA}"/>
              </a:ext>
            </a:extLst>
          </p:cNvPr>
          <p:cNvSpPr txBox="1">
            <a:spLocks/>
          </p:cNvSpPr>
          <p:nvPr/>
        </p:nvSpPr>
        <p:spPr>
          <a:xfrm>
            <a:off x="234777" y="1062681"/>
            <a:ext cx="11795297" cy="5114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32000" indent="-432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385271"/>
              </a:buClr>
              <a:buFont typeface="Wingdings" panose="05000000000000000000" pitchFamily="2" charset="2"/>
              <a:buChar char="l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828000" indent="-324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8F9EB0"/>
              </a:buClr>
              <a:buFont typeface="Wingdings" panose="05000000000000000000" pitchFamily="2" charset="2"/>
              <a:buChar char="§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116000" indent="-252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CAD1D9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332000" indent="-288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1656000" indent="-288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r>
              <a:rPr lang="ko-KR" altLang="en-US"/>
              <a:t>출력 값 </a:t>
            </a:r>
            <a:r>
              <a:rPr lang="en-US" altLang="ko-KR"/>
              <a:t>: 29C3505F_571420F6_402299B3_1A02D73A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398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C6196A-6758-47E1-46BD-9ACD5D74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25B7061-FA03-242C-30A3-14043E2B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92804"/>
          </a:xfrm>
        </p:spPr>
        <p:txBody>
          <a:bodyPr/>
          <a:lstStyle/>
          <a:p>
            <a:r>
              <a:rPr lang="en-US"/>
              <a:t>UART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1A8D4-F88B-C6A6-7E49-5DBC82EF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3" y="2667749"/>
            <a:ext cx="5971548" cy="1990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212C2-7F12-3F58-7C6D-4812AAA4ED97}"/>
              </a:ext>
            </a:extLst>
          </p:cNvPr>
          <p:cNvSpPr txBox="1"/>
          <p:nvPr/>
        </p:nvSpPr>
        <p:spPr>
          <a:xfrm>
            <a:off x="2728074" y="2523777"/>
            <a:ext cx="2012089" cy="2136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Key</a:t>
            </a:r>
          </a:p>
          <a:p>
            <a:pPr algn="ctr">
              <a:lnSpc>
                <a:spcPts val="2700"/>
              </a:lnSpc>
            </a:pPr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평문</a:t>
            </a:r>
            <a:endParaRPr lang="en-US" altLang="ko-KR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ctr">
              <a:lnSpc>
                <a:spcPts val="2700"/>
              </a:lnSpc>
            </a:pPr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암호문</a:t>
            </a:r>
            <a:endParaRPr lang="en-US" altLang="ko-KR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ctr">
              <a:lnSpc>
                <a:spcPts val="2700"/>
              </a:lnSpc>
            </a:pPr>
            <a:r>
              <a:rPr 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Key</a:t>
            </a:r>
          </a:p>
          <a:p>
            <a:pPr algn="ctr">
              <a:lnSpc>
                <a:spcPts val="2700"/>
              </a:lnSpc>
            </a:pPr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평문 </a:t>
            </a:r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(1</a:t>
            </a:r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번의 역</a:t>
            </a:r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</a:p>
          <a:p>
            <a:pPr algn="ctr">
              <a:lnSpc>
                <a:spcPts val="2700"/>
              </a:lnSpc>
            </a:pPr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암호문 </a:t>
            </a:r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(1</a:t>
            </a:r>
            <a:r>
              <a:rPr lang="ko-KR" altLang="en-US">
                <a:latin typeface="Times New Roman" panose="02020603050405020304" pitchFamily="18" charset="0"/>
                <a:ea typeface="맑은 고딕" panose="020B0503020000020004" pitchFamily="50" charset="-127"/>
              </a:rPr>
              <a:t>번의 역</a:t>
            </a:r>
            <a:r>
              <a:rPr lang="en-US" altLang="ko-KR">
                <a:latin typeface="Times New Roman" panose="02020603050405020304" pitchFamily="18" charset="0"/>
                <a:ea typeface="맑은 고딕" panose="020B0503020000020004" pitchFamily="50" charset="-127"/>
              </a:rPr>
              <a:t>) </a:t>
            </a:r>
            <a:endParaRPr lang="en-US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64FDAE05-C277-DB02-C6C5-27D8A2BB0A50}"/>
              </a:ext>
            </a:extLst>
          </p:cNvPr>
          <p:cNvSpPr/>
          <p:nvPr/>
        </p:nvSpPr>
        <p:spPr>
          <a:xfrm rot="13379395">
            <a:off x="2511590" y="2378717"/>
            <a:ext cx="1172229" cy="1316185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35A22-6F84-43C1-66B7-36162D2AD59C}"/>
              </a:ext>
            </a:extLst>
          </p:cNvPr>
          <p:cNvSpPr txBox="1"/>
          <p:nvPr/>
        </p:nvSpPr>
        <p:spPr>
          <a:xfrm>
            <a:off x="1456572" y="2487866"/>
            <a:ext cx="530915" cy="1791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700"/>
              </a:lnSpc>
            </a:pPr>
            <a:endParaRPr lang="en-US" b="1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ctr">
              <a:lnSpc>
                <a:spcPts val="2700"/>
              </a:lnSpc>
            </a:pPr>
            <a:r>
              <a:rPr lang="en-US" b="1"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b="1">
                <a:latin typeface="Times New Roman" panose="02020603050405020304" pitchFamily="18" charset="0"/>
                <a:ea typeface="맑은 고딕" panose="020B0503020000020004" pitchFamily="50" charset="-127"/>
              </a:rPr>
              <a:t>번</a:t>
            </a:r>
            <a:endParaRPr lang="en-US" altLang="ko-KR" b="1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ctr">
              <a:lnSpc>
                <a:spcPts val="2700"/>
              </a:lnSpc>
            </a:pPr>
            <a:endParaRPr lang="en-US" b="1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ctr">
              <a:lnSpc>
                <a:spcPts val="2700"/>
              </a:lnSpc>
            </a:pPr>
            <a:endParaRPr lang="en-US" b="1">
              <a:latin typeface="Times New Roman" panose="02020603050405020304" pitchFamily="18" charset="0"/>
              <a:ea typeface="맑은 고딕" panose="020B0503020000020004" pitchFamily="50" charset="-127"/>
            </a:endParaRPr>
          </a:p>
          <a:p>
            <a:pPr algn="ctr">
              <a:lnSpc>
                <a:spcPts val="2700"/>
              </a:lnSpc>
            </a:pPr>
            <a:r>
              <a:rPr lang="en-US" b="1">
                <a:latin typeface="Times New Roman" panose="02020603050405020304" pitchFamily="18" charset="0"/>
                <a:ea typeface="맑은 고딕" panose="020B0503020000020004" pitchFamily="50" charset="-127"/>
              </a:rPr>
              <a:t>2</a:t>
            </a:r>
            <a:r>
              <a:rPr lang="ko-KR" altLang="en-US" b="1">
                <a:latin typeface="Times New Roman" panose="02020603050405020304" pitchFamily="18" charset="0"/>
                <a:ea typeface="맑은 고딕" panose="020B0503020000020004" pitchFamily="50" charset="-127"/>
              </a:rPr>
              <a:t>번</a:t>
            </a:r>
            <a:endParaRPr lang="en-US" b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08DB8068-DA4F-8483-1444-ED6B84BC1900}"/>
              </a:ext>
            </a:extLst>
          </p:cNvPr>
          <p:cNvSpPr/>
          <p:nvPr/>
        </p:nvSpPr>
        <p:spPr>
          <a:xfrm rot="13379395">
            <a:off x="2491572" y="3411013"/>
            <a:ext cx="1172229" cy="1316185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8977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02E39F-4D82-353E-BB44-C2B5DC40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입출력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구조 설계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FSM</a:t>
            </a:r>
          </a:p>
          <a:p>
            <a:endParaRPr lang="en-US" altLang="ko-KR"/>
          </a:p>
          <a:p>
            <a:r>
              <a:rPr lang="ko-KR" altLang="en-US"/>
              <a:t>레지스터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4BB556-554C-9901-3F3E-31900B61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851A70-3644-DB83-AB01-18C18BA6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972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F9F99-4F61-6131-743D-AE0C5594C1FF}"/>
              </a:ext>
            </a:extLst>
          </p:cNvPr>
          <p:cNvSpPr>
            <a:spLocks/>
          </p:cNvSpPr>
          <p:nvPr/>
        </p:nvSpPr>
        <p:spPr>
          <a:xfrm>
            <a:off x="3688668" y="1688224"/>
            <a:ext cx="4814663" cy="1824780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0" lvl="1" algn="ctr"/>
            <a:r>
              <a:rPr lang="en-US" altLang="ko-KR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ko-KR" altLang="en-US" sz="3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91A7BC-564D-0BC3-CEC0-42C746A3FB44}"/>
              </a:ext>
            </a:extLst>
          </p:cNvPr>
          <p:cNvSpPr txBox="1"/>
          <p:nvPr/>
        </p:nvSpPr>
        <p:spPr>
          <a:xfrm>
            <a:off x="1233941" y="1659846"/>
            <a:ext cx="96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ko-KR" altLang="en-US" sz="240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46A6CC-176C-D230-2E32-5F7D89FF0FF6}"/>
              </a:ext>
            </a:extLst>
          </p:cNvPr>
          <p:cNvSpPr txBox="1"/>
          <p:nvPr/>
        </p:nvSpPr>
        <p:spPr>
          <a:xfrm>
            <a:off x="1250355" y="236978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Times New Roman" panose="02020603050405020304" pitchFamily="18" charset="0"/>
                <a:ea typeface="맑은 고딕" panose="020B0503020000020004" pitchFamily="50" charset="-127"/>
              </a:rPr>
              <a:t>i_Key</a:t>
            </a:r>
            <a:endParaRPr lang="ko-KR" altLang="en-US" sz="240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3A7644-B508-EBEB-6352-514B6C8CFA3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503331" y="2600614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3084F7-6936-3A8D-DD26-B32982338A6B}"/>
              </a:ext>
            </a:extLst>
          </p:cNvPr>
          <p:cNvSpPr txBox="1"/>
          <p:nvPr/>
        </p:nvSpPr>
        <p:spPr>
          <a:xfrm>
            <a:off x="9929832" y="2319677"/>
            <a:ext cx="1249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ko-KR" altLang="en-US" sz="300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C826E-4E7F-CF3F-EB34-0402FBEFAB26}"/>
              </a:ext>
            </a:extLst>
          </p:cNvPr>
          <p:cNvSpPr txBox="1"/>
          <p:nvPr/>
        </p:nvSpPr>
        <p:spPr>
          <a:xfrm>
            <a:off x="1165397" y="30513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i_fDec</a:t>
            </a:r>
            <a:endParaRPr lang="ko-KR" altLang="en-US" sz="240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98">
            <a:extLst>
              <a:ext uri="{FF2B5EF4-FFF2-40B4-BE49-F238E27FC236}">
                <a16:creationId xmlns:a16="http://schemas.microsoft.com/office/drawing/2014/main" id="{5E80CC66-C856-000D-73E1-C6EF58E76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797522"/>
              </p:ext>
            </p:extLst>
          </p:nvPr>
        </p:nvGraphicFramePr>
        <p:xfrm>
          <a:off x="787352" y="4689738"/>
          <a:ext cx="10617294" cy="1476110"/>
        </p:xfrm>
        <a:graphic>
          <a:graphicData uri="http://schemas.openxmlformats.org/drawingml/2006/table">
            <a:tbl>
              <a:tblPr/>
              <a:tblGrid>
                <a:gridCol w="1441537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1998766">
                  <a:extLst>
                    <a:ext uri="{9D8B030D-6E8A-4147-A177-3AD203B41FA5}">
                      <a16:colId xmlns:a16="http://schemas.microsoft.com/office/drawing/2014/main" val="4231256024"/>
                    </a:ext>
                  </a:extLst>
                </a:gridCol>
                <a:gridCol w="1347831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5829160">
                  <a:extLst>
                    <a:ext uri="{9D8B030D-6E8A-4147-A177-3AD203B41FA5}">
                      <a16:colId xmlns:a16="http://schemas.microsoft.com/office/drawing/2014/main" val="895363044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</a:t>
                      </a:r>
                      <a:r>
                        <a:rPr kumimoji="0" lang="en-US" altLang="ko-KR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설명</a:t>
                      </a:r>
                      <a:endParaRPr kumimoji="0" lang="en-US" sz="16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i_Text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암호화에 사용될 </a:t>
                      </a:r>
                      <a:r>
                        <a:rPr lang="ko-KR" altLang="en-US" sz="1600" b="0" err="1">
                          <a:latin typeface="+mn-ea"/>
                          <a:ea typeface="+mn-ea"/>
                        </a:rPr>
                        <a:t>평문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할 암호문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i_Key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복호화에 사용될 사용자 비밀 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943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err="1"/>
                        <a:t>i_fDec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여부를 선택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o_Text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>
                          <a:latin typeface="+mn-ea"/>
                          <a:ea typeface="+mn-ea"/>
                        </a:rPr>
                        <a:t> 암호화된 암호문 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복호화 된 평문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21138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7E0718D-663E-DF7E-07C5-9D8DD696AB6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2198629" y="1890679"/>
            <a:ext cx="1490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F517E3-284A-B083-A481-10CFDD939F19}"/>
              </a:ext>
            </a:extLst>
          </p:cNvPr>
          <p:cNvCxnSpPr>
            <a:cxnSpLocks/>
            <a:stCxn id="87" idx="3"/>
            <a:endCxn id="8" idx="1"/>
          </p:cNvCxnSpPr>
          <p:nvPr/>
        </p:nvCxnSpPr>
        <p:spPr>
          <a:xfrm>
            <a:off x="2186830" y="2600614"/>
            <a:ext cx="15018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27324F-024A-6412-177D-8DF13B8BE28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86830" y="3282171"/>
            <a:ext cx="15018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8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구조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D3F140-CB61-068A-FC48-A402408494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39503" y="1886074"/>
            <a:ext cx="9532005" cy="4117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ko-KR" alt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A02DBD-7BE7-7C5F-AE2F-90B5C77CCA41}"/>
              </a:ext>
            </a:extLst>
          </p:cNvPr>
          <p:cNvSpPr/>
          <p:nvPr/>
        </p:nvSpPr>
        <p:spPr>
          <a:xfrm>
            <a:off x="6110231" y="3056027"/>
            <a:ext cx="1323010" cy="42394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SubByte</a:t>
            </a:r>
            <a:endParaRPr lang="ko-KR" alt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B32E4D-5025-6D35-C25C-BE95C454DC0F}"/>
              </a:ext>
            </a:extLst>
          </p:cNvPr>
          <p:cNvSpPr/>
          <p:nvPr/>
        </p:nvSpPr>
        <p:spPr>
          <a:xfrm>
            <a:off x="6112475" y="4815005"/>
            <a:ext cx="1323010" cy="42394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 Column</a:t>
            </a:r>
            <a:endParaRPr lang="ko-KR" alt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15CE4B4-609D-DF29-B2BE-091C1EAFFD83}"/>
              </a:ext>
            </a:extLst>
          </p:cNvPr>
          <p:cNvGrpSpPr/>
          <p:nvPr/>
        </p:nvGrpSpPr>
        <p:grpSpPr>
          <a:xfrm>
            <a:off x="8615159" y="4269555"/>
            <a:ext cx="982457" cy="348157"/>
            <a:chOff x="8937059" y="4393029"/>
            <a:chExt cx="1117582" cy="396042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CDD584F-F093-280B-787A-94D7DADB7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059" y="4393029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Text </a:t>
              </a:r>
              <a:r>
                <a:rPr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 bit)</a:t>
              </a:r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421B0B0A-F8E1-1C05-85AA-AD50EDB9F22D}"/>
                </a:ext>
              </a:extLst>
            </p:cNvPr>
            <p:cNvSpPr>
              <a:spLocks/>
            </p:cNvSpPr>
            <p:nvPr/>
          </p:nvSpPr>
          <p:spPr>
            <a:xfrm rot="5400000">
              <a:off x="8918146" y="4662174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B74DA3-F121-A6FD-56A7-A4C150B8216B}"/>
              </a:ext>
            </a:extLst>
          </p:cNvPr>
          <p:cNvSpPr/>
          <p:nvPr/>
        </p:nvSpPr>
        <p:spPr>
          <a:xfrm>
            <a:off x="3621748" y="3944764"/>
            <a:ext cx="1323010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Expansion</a:t>
            </a:r>
            <a:endParaRPr lang="ko-KR" alt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8196C-5A64-A1E0-08EF-00C12FD487FA}"/>
              </a:ext>
            </a:extLst>
          </p:cNvPr>
          <p:cNvSpPr/>
          <p:nvPr/>
        </p:nvSpPr>
        <p:spPr bwMode="auto">
          <a:xfrm>
            <a:off x="8216298" y="2664297"/>
            <a:ext cx="107426" cy="31989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8E2948-0E98-38FD-BCC2-A09131CB0874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8323724" y="4443634"/>
            <a:ext cx="2914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AA70ABD-205E-1671-BD4A-70B2496D3AB3}"/>
              </a:ext>
            </a:extLst>
          </p:cNvPr>
          <p:cNvGrpSpPr/>
          <p:nvPr/>
        </p:nvGrpSpPr>
        <p:grpSpPr>
          <a:xfrm>
            <a:off x="2146203" y="4095476"/>
            <a:ext cx="982790" cy="348157"/>
            <a:chOff x="1578379" y="4195008"/>
            <a:chExt cx="1117960" cy="3960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6DCB6-42CC-CF34-A314-4C62EC6B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>
                  <a:cs typeface="Times New Roman" panose="02020603050405020304" pitchFamily="18" charset="0"/>
                </a:rPr>
                <a:t> Key </a:t>
              </a:r>
              <a:r>
                <a:rPr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 bit)</a:t>
              </a: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F7EB2D6-1FAC-5350-07DB-79122543D918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9C99F918-F3CF-0457-84F1-40C8450AF120}"/>
              </a:ext>
            </a:extLst>
          </p:cNvPr>
          <p:cNvCxnSpPr>
            <a:cxnSpLocks/>
            <a:stCxn id="136" idx="0"/>
            <a:endCxn id="26" idx="0"/>
          </p:cNvCxnSpPr>
          <p:nvPr/>
        </p:nvCxnSpPr>
        <p:spPr>
          <a:xfrm rot="16200000" flipV="1">
            <a:off x="7332298" y="2495465"/>
            <a:ext cx="1213528" cy="2334651"/>
          </a:xfrm>
          <a:prstGeom prst="bentConnector3">
            <a:avLst>
              <a:gd name="adj1" fmla="val 1607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2C77592F-1B39-BAF6-E2A3-9CF73DD6383E}"/>
              </a:ext>
            </a:extLst>
          </p:cNvPr>
          <p:cNvCxnSpPr>
            <a:cxnSpLocks/>
            <a:stCxn id="136" idx="2"/>
          </p:cNvCxnSpPr>
          <p:nvPr/>
        </p:nvCxnSpPr>
        <p:spPr>
          <a:xfrm rot="16200000" flipH="1">
            <a:off x="9713557" y="4010542"/>
            <a:ext cx="721923" cy="19362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33110FD-8EF8-A7F8-D480-B137CB9BCC8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771736" y="3479969"/>
            <a:ext cx="0" cy="314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3DB0C2-CCC1-28A7-389F-B6B358A9DAF2}"/>
              </a:ext>
            </a:extLst>
          </p:cNvPr>
          <p:cNvCxnSpPr>
            <a:cxnSpLocks/>
          </p:cNvCxnSpPr>
          <p:nvPr/>
        </p:nvCxnSpPr>
        <p:spPr>
          <a:xfrm>
            <a:off x="1057579" y="4258437"/>
            <a:ext cx="10886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B6FFF72-F567-6521-F8DD-FDDAABD83B86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3128992" y="4269006"/>
            <a:ext cx="492756" cy="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04676B4-1829-47C6-2860-2693CAA21D40}"/>
              </a:ext>
            </a:extLst>
          </p:cNvPr>
          <p:cNvCxnSpPr>
            <a:cxnSpLocks/>
            <a:stCxn id="7" idx="0"/>
            <a:endCxn id="19" idx="0"/>
          </p:cNvCxnSpPr>
          <p:nvPr/>
        </p:nvCxnSpPr>
        <p:spPr>
          <a:xfrm rot="16200000" flipH="1" flipV="1">
            <a:off x="3385152" y="3197375"/>
            <a:ext cx="150712" cy="1645490"/>
          </a:xfrm>
          <a:prstGeom prst="bentConnector3">
            <a:avLst>
              <a:gd name="adj1" fmla="val -1333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3C27A65-CF8A-78F1-5E4D-3D8CAE6A2812}"/>
              </a:ext>
            </a:extLst>
          </p:cNvPr>
          <p:cNvSpPr/>
          <p:nvPr/>
        </p:nvSpPr>
        <p:spPr>
          <a:xfrm>
            <a:off x="6110230" y="3806087"/>
            <a:ext cx="1323010" cy="42394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ShiftRow</a:t>
            </a:r>
            <a:endParaRPr lang="ko-KR" alt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948CB16-D42F-53A3-1554-1D93456A4EB4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>
            <a:off x="6771736" y="4230029"/>
            <a:ext cx="2244" cy="584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FAE8AE9-521A-D919-A3B0-E70BB1F4F873}"/>
              </a:ext>
            </a:extLst>
          </p:cNvPr>
          <p:cNvGrpSpPr/>
          <p:nvPr/>
        </p:nvGrpSpPr>
        <p:grpSpPr>
          <a:xfrm>
            <a:off x="6645501" y="5375486"/>
            <a:ext cx="252468" cy="258865"/>
            <a:chOff x="6696499" y="5651067"/>
            <a:chExt cx="287192" cy="29446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652BC3A-DC9D-C059-88A3-8F00E475DD30}"/>
                </a:ext>
              </a:extLst>
            </p:cNvPr>
            <p:cNvSpPr/>
            <p:nvPr/>
          </p:nvSpPr>
          <p:spPr bwMode="auto">
            <a:xfrm rot="5400000">
              <a:off x="6692860" y="5654706"/>
              <a:ext cx="294469" cy="287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6AE4916-557D-9313-B4DB-414B9DDDD0FC}"/>
                </a:ext>
              </a:extLst>
            </p:cNvPr>
            <p:cNvCxnSpPr>
              <a:cxnSpLocks/>
              <a:stCxn id="70" idx="4"/>
              <a:endCxn id="70" idx="0"/>
            </p:cNvCxnSpPr>
            <p:nvPr/>
          </p:nvCxnSpPr>
          <p:spPr>
            <a:xfrm rot="5400000" flipV="1">
              <a:off x="6840095" y="5654707"/>
              <a:ext cx="0" cy="287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C90765-D347-8E66-C5E2-69CE2E4D2D0A}"/>
              </a:ext>
            </a:extLst>
          </p:cNvPr>
          <p:cNvSpPr/>
          <p:nvPr/>
        </p:nvSpPr>
        <p:spPr bwMode="auto">
          <a:xfrm>
            <a:off x="5750466" y="5246037"/>
            <a:ext cx="107426" cy="512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A9EC75C-19B7-8720-BF26-3FF954FE3050}"/>
              </a:ext>
            </a:extLst>
          </p:cNvPr>
          <p:cNvGrpSpPr/>
          <p:nvPr/>
        </p:nvGrpSpPr>
        <p:grpSpPr>
          <a:xfrm>
            <a:off x="6633430" y="4351641"/>
            <a:ext cx="276610" cy="248496"/>
            <a:chOff x="6682768" y="4486405"/>
            <a:chExt cx="314654" cy="282674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FB9C8325-5C01-9674-6A7F-B03269DB97A8}"/>
                </a:ext>
              </a:extLst>
            </p:cNvPr>
            <p:cNvSpPr/>
            <p:nvPr/>
          </p:nvSpPr>
          <p:spPr bwMode="auto">
            <a:xfrm rot="5400000">
              <a:off x="6698758" y="4470415"/>
              <a:ext cx="282674" cy="314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38939356-9A59-BB8B-2E4F-9E2B11A8DB70}"/>
                </a:ext>
              </a:extLst>
            </p:cNvPr>
            <p:cNvCxnSpPr>
              <a:cxnSpLocks/>
              <a:stCxn id="78" idx="4"/>
              <a:endCxn id="78" idx="0"/>
            </p:cNvCxnSpPr>
            <p:nvPr/>
          </p:nvCxnSpPr>
          <p:spPr>
            <a:xfrm>
              <a:off x="6682768" y="4627742"/>
              <a:ext cx="3146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2CA1929-2A82-BC41-CF90-EE4B696B9E04}"/>
              </a:ext>
            </a:extLst>
          </p:cNvPr>
          <p:cNvSpPr/>
          <p:nvPr/>
        </p:nvSpPr>
        <p:spPr bwMode="auto">
          <a:xfrm>
            <a:off x="5746601" y="4219533"/>
            <a:ext cx="107426" cy="512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77A2599-3BC4-3BEB-AECA-A396CB6D32CD}"/>
              </a:ext>
            </a:extLst>
          </p:cNvPr>
          <p:cNvCxnSpPr>
            <a:cxnSpLocks/>
          </p:cNvCxnSpPr>
          <p:nvPr/>
        </p:nvCxnSpPr>
        <p:spPr>
          <a:xfrm>
            <a:off x="5413793" y="5633154"/>
            <a:ext cx="336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82000A-39EE-74C3-CA91-4A0F8AD89F50}"/>
                  </a:ext>
                </a:extLst>
              </p:cNvPr>
              <p:cNvSpPr txBox="1"/>
              <p:nvPr/>
            </p:nvSpPr>
            <p:spPr>
              <a:xfrm>
                <a:off x="5133228" y="5468729"/>
                <a:ext cx="325804" cy="324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82000A-39EE-74C3-CA91-4A0F8AD8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28" y="5468729"/>
                <a:ext cx="325804" cy="324677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EC80DEF-2FAF-D0B0-E07C-0A2F5896C1CA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718643" y="3362754"/>
            <a:ext cx="959388" cy="31211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9B638E-AFCA-5183-4D58-3BD29CB1C852}"/>
              </a:ext>
            </a:extLst>
          </p:cNvPr>
          <p:cNvCxnSpPr>
            <a:cxnSpLocks/>
          </p:cNvCxnSpPr>
          <p:nvPr/>
        </p:nvCxnSpPr>
        <p:spPr>
          <a:xfrm>
            <a:off x="5405347" y="4332811"/>
            <a:ext cx="336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13C9BD-72F1-86F1-AAD2-C552626A5E66}"/>
                  </a:ext>
                </a:extLst>
              </p:cNvPr>
              <p:cNvSpPr txBox="1"/>
              <p:nvPr/>
            </p:nvSpPr>
            <p:spPr>
              <a:xfrm>
                <a:off x="5124782" y="4170473"/>
                <a:ext cx="325804" cy="324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13C9BD-72F1-86F1-AAD2-C552626A5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782" y="4170473"/>
                <a:ext cx="325804" cy="324677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BE5707F-3770-5D19-CECE-979201AEA509}"/>
              </a:ext>
            </a:extLst>
          </p:cNvPr>
          <p:cNvCxnSpPr>
            <a:cxnSpLocks/>
          </p:cNvCxnSpPr>
          <p:nvPr/>
        </p:nvCxnSpPr>
        <p:spPr>
          <a:xfrm flipV="1">
            <a:off x="2633899" y="4593247"/>
            <a:ext cx="3120433" cy="150715"/>
          </a:xfrm>
          <a:prstGeom prst="bentConnector3">
            <a:avLst>
              <a:gd name="adj1" fmla="val 855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9FD22D6-478E-2A31-B4A6-387BF040FF08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7231691" y="4781235"/>
            <a:ext cx="526895" cy="14423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A79975E-D0F3-F7A7-2545-AEF97301E774}"/>
              </a:ext>
            </a:extLst>
          </p:cNvPr>
          <p:cNvCxnSpPr>
            <a:cxnSpLocks/>
            <a:stCxn id="82" idx="3"/>
            <a:endCxn id="78" idx="4"/>
          </p:cNvCxnSpPr>
          <p:nvPr/>
        </p:nvCxnSpPr>
        <p:spPr>
          <a:xfrm>
            <a:off x="5854027" y="4475889"/>
            <a:ext cx="7794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481F6C9-CC37-06A0-0B5E-45DA21F933AB}"/>
              </a:ext>
            </a:extLst>
          </p:cNvPr>
          <p:cNvCxnSpPr>
            <a:cxnSpLocks/>
            <a:stCxn id="75" idx="3"/>
            <a:endCxn id="70" idx="4"/>
          </p:cNvCxnSpPr>
          <p:nvPr/>
        </p:nvCxnSpPr>
        <p:spPr>
          <a:xfrm>
            <a:off x="5857892" y="5502394"/>
            <a:ext cx="787608" cy="2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0A12F84-DF31-0E46-B3B4-3264C89E8B3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433240" y="4018058"/>
            <a:ext cx="780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1D120A0-1539-F7DF-07A1-3E0A65C6EEE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433241" y="3267998"/>
            <a:ext cx="7808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8B8C538-46F4-6BCD-C214-16B14C2F8156}"/>
              </a:ext>
            </a:extLst>
          </p:cNvPr>
          <p:cNvCxnSpPr>
            <a:cxnSpLocks/>
          </p:cNvCxnSpPr>
          <p:nvPr/>
        </p:nvCxnSpPr>
        <p:spPr>
          <a:xfrm>
            <a:off x="1101966" y="2279122"/>
            <a:ext cx="7112088" cy="5568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CEED1E-B9D2-0991-C24A-E0F939CBC012}"/>
              </a:ext>
            </a:extLst>
          </p:cNvPr>
          <p:cNvSpPr txBox="1"/>
          <p:nvPr/>
        </p:nvSpPr>
        <p:spPr>
          <a:xfrm>
            <a:off x="315006" y="2075252"/>
            <a:ext cx="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en-US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678FF-DA25-F6A4-4855-19F17D23481A}"/>
              </a:ext>
            </a:extLst>
          </p:cNvPr>
          <p:cNvSpPr txBox="1"/>
          <p:nvPr/>
        </p:nvSpPr>
        <p:spPr>
          <a:xfrm>
            <a:off x="273817" y="40617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ea typeface="맑은 고딕" panose="020B0503020000020004" pitchFamily="50" charset="-127"/>
              </a:rPr>
              <a:t>i_Key</a:t>
            </a:r>
            <a:endParaRPr lang="en-US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376100-9269-8386-F879-A3EC499F2B5F}"/>
              </a:ext>
            </a:extLst>
          </p:cNvPr>
          <p:cNvSpPr txBox="1"/>
          <p:nvPr/>
        </p:nvSpPr>
        <p:spPr>
          <a:xfrm>
            <a:off x="11076390" y="5133061"/>
            <a:ext cx="82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en-US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/>
              <a:t>FSM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A90BC-9FBE-C831-1C70-691086A54DC9}"/>
              </a:ext>
            </a:extLst>
          </p:cNvPr>
          <p:cNvSpPr/>
          <p:nvPr/>
        </p:nvSpPr>
        <p:spPr>
          <a:xfrm>
            <a:off x="1689893" y="2083442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ko-KR" altLang="en-US" sz="23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8B4BF2-075A-66D7-5367-FB3DA6DDCBA6}"/>
              </a:ext>
            </a:extLst>
          </p:cNvPr>
          <p:cNvSpPr/>
          <p:nvPr/>
        </p:nvSpPr>
        <p:spPr>
          <a:xfrm>
            <a:off x="1689893" y="5306155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ko-KR" altLang="en-US" sz="23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FD939F-F473-AD5A-4A39-9A1C9376CA61}"/>
              </a:ext>
            </a:extLst>
          </p:cNvPr>
          <p:cNvSpPr/>
          <p:nvPr/>
        </p:nvSpPr>
        <p:spPr>
          <a:xfrm>
            <a:off x="5291631" y="5307260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endParaRPr lang="ko-KR" altLang="en-US" sz="23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74B275-8273-C7B0-D974-61FDBE89A6F5}"/>
              </a:ext>
            </a:extLst>
          </p:cNvPr>
          <p:cNvSpPr txBox="1"/>
          <p:nvPr/>
        </p:nvSpPr>
        <p:spPr>
          <a:xfrm>
            <a:off x="4112531" y="2982945"/>
            <a:ext cx="1933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ea typeface="맑은 고딕" panose="020B0503020000020004" pitchFamily="50" charset="-127"/>
              </a:rPr>
              <a:t>fStart &amp; </a:t>
            </a:r>
            <a:r>
              <a:rPr lang="en-US" altLang="ko-KR" sz="2500" err="1">
                <a:latin typeface="Times New Roman" panose="02020603050405020304" pitchFamily="18" charset="0"/>
                <a:ea typeface="맑은 고딕" panose="020B0503020000020004" pitchFamily="50" charset="-127"/>
              </a:rPr>
              <a:t>fDec</a:t>
            </a:r>
            <a:endParaRPr lang="ko-KR" altLang="en-US" sz="250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5801253-FC0B-9AA6-EB72-D865D820B8B4}"/>
              </a:ext>
            </a:extLst>
          </p:cNvPr>
          <p:cNvCxnSpPr>
            <a:cxnSpLocks/>
            <a:stCxn id="38" idx="0"/>
            <a:endCxn id="3" idx="0"/>
          </p:cNvCxnSpPr>
          <p:nvPr/>
        </p:nvCxnSpPr>
        <p:spPr>
          <a:xfrm rot="16200000" flipV="1">
            <a:off x="6627776" y="-1820107"/>
            <a:ext cx="7455" cy="7814553"/>
          </a:xfrm>
          <a:prstGeom prst="bentConnector3">
            <a:avLst>
              <a:gd name="adj1" fmla="val 316639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A5C57B-A4D2-7C94-B21F-1AEC1800D28E}"/>
              </a:ext>
            </a:extLst>
          </p:cNvPr>
          <p:cNvSpPr txBox="1"/>
          <p:nvPr/>
        </p:nvSpPr>
        <p:spPr>
          <a:xfrm>
            <a:off x="7491247" y="5710622"/>
            <a:ext cx="17219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ea typeface="맑은 고딕" panose="020B0503020000020004" pitchFamily="50" charset="-127"/>
              </a:rPr>
              <a:t>Round == 9</a:t>
            </a:r>
            <a:endParaRPr lang="ko-KR" altLang="en-US" sz="250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DBF7A1-BA59-B964-63E3-5C050C67C829}"/>
              </a:ext>
            </a:extLst>
          </p:cNvPr>
          <p:cNvSpPr/>
          <p:nvPr/>
        </p:nvSpPr>
        <p:spPr>
          <a:xfrm>
            <a:off x="9504446" y="2090897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ko-KR" altLang="en-US" sz="23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398F0D-8CA9-92CF-55B1-AA2E30A5B34D}"/>
              </a:ext>
            </a:extLst>
          </p:cNvPr>
          <p:cNvSpPr/>
          <p:nvPr/>
        </p:nvSpPr>
        <p:spPr>
          <a:xfrm>
            <a:off x="9504446" y="5306155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ko-KR" altLang="en-US" sz="23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C6E67E-2340-D3F0-717B-17EBF5C5E3D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58559" y="5686788"/>
            <a:ext cx="1533072" cy="1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4DBB374-3C66-E275-8011-CDC89AD47047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V="1">
            <a:off x="7360297" y="5686788"/>
            <a:ext cx="2144149" cy="1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B398F1-2981-88BE-C2AD-71E96FB28E4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10538779" y="2852163"/>
            <a:ext cx="0" cy="24539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43576-2697-08DA-8EEC-06CFEB14D60A}"/>
              </a:ext>
            </a:extLst>
          </p:cNvPr>
          <p:cNvSpPr/>
          <p:nvPr/>
        </p:nvSpPr>
        <p:spPr>
          <a:xfrm>
            <a:off x="1689892" y="3587013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GEN_KEY</a:t>
            </a:r>
            <a:endParaRPr lang="ko-KR" altLang="en-US" sz="23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56AAC7-08D2-ED03-E122-A0F8364B90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24225" y="4348279"/>
            <a:ext cx="1" cy="9578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6C28543-D732-020E-11D4-3AC6E2E4A3EA}"/>
              </a:ext>
            </a:extLst>
          </p:cNvPr>
          <p:cNvCxnSpPr>
            <a:cxnSpLocks/>
            <a:stCxn id="3" idx="1"/>
            <a:endCxn id="9" idx="1"/>
          </p:cNvCxnSpPr>
          <p:nvPr/>
        </p:nvCxnSpPr>
        <p:spPr>
          <a:xfrm rot="10800000" flipV="1">
            <a:off x="1689893" y="2464074"/>
            <a:ext cx="12700" cy="3222713"/>
          </a:xfrm>
          <a:prstGeom prst="bentConnector3">
            <a:avLst>
              <a:gd name="adj1" fmla="val 807096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C1B004-ADE1-2566-3F7A-C56A91201F46}"/>
              </a:ext>
            </a:extLst>
          </p:cNvPr>
          <p:cNvSpPr txBox="1"/>
          <p:nvPr/>
        </p:nvSpPr>
        <p:spPr>
          <a:xfrm>
            <a:off x="744639" y="2988901"/>
            <a:ext cx="20409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ea typeface="맑은 고딕" panose="020B0503020000020004" pitchFamily="50" charset="-127"/>
              </a:rPr>
              <a:t>fStart &amp; !</a:t>
            </a:r>
            <a:r>
              <a:rPr lang="en-US" altLang="ko-KR" sz="2500" err="1">
                <a:latin typeface="Times New Roman" panose="02020603050405020304" pitchFamily="18" charset="0"/>
                <a:ea typeface="맑은 고딕" panose="020B0503020000020004" pitchFamily="50" charset="-127"/>
              </a:rPr>
              <a:t>fDec</a:t>
            </a:r>
            <a:endParaRPr lang="ko-KR" altLang="en-US" sz="250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F7F4183-FF2A-CC38-F3B6-53C39BA33B01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3758558" y="2464075"/>
            <a:ext cx="1" cy="1503571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72D64E-22EC-136C-1B36-DFF58D59FA04}"/>
              </a:ext>
            </a:extLst>
          </p:cNvPr>
          <p:cNvSpPr txBox="1"/>
          <p:nvPr/>
        </p:nvSpPr>
        <p:spPr>
          <a:xfrm>
            <a:off x="2817434" y="4469337"/>
            <a:ext cx="17219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Times New Roman" panose="02020603050405020304" pitchFamily="18" charset="0"/>
                <a:ea typeface="맑은 고딕" panose="020B0503020000020004" pitchFamily="50" charset="-127"/>
              </a:rPr>
              <a:t>Round == 9</a:t>
            </a:r>
            <a:endParaRPr lang="ko-KR" altLang="en-US" sz="250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9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레지스터</a:t>
            </a:r>
          </a:p>
        </p:txBody>
      </p:sp>
      <p:graphicFrame>
        <p:nvGraphicFramePr>
          <p:cNvPr id="6" name="Group 98">
            <a:extLst>
              <a:ext uri="{FF2B5EF4-FFF2-40B4-BE49-F238E27FC236}">
                <a16:creationId xmlns:a16="http://schemas.microsoft.com/office/drawing/2014/main" id="{9E20A023-510A-7EEA-396A-A9C27FFE5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652089"/>
              </p:ext>
            </p:extLst>
          </p:nvPr>
        </p:nvGraphicFramePr>
        <p:xfrm>
          <a:off x="466513" y="1257773"/>
          <a:ext cx="11258974" cy="3420757"/>
        </p:xfrm>
        <a:graphic>
          <a:graphicData uri="http://schemas.openxmlformats.org/drawingml/2006/table">
            <a:tbl>
              <a:tblPr/>
              <a:tblGrid>
                <a:gridCol w="1120674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79072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1677272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241033273"/>
                    </a:ext>
                  </a:extLst>
                </a:gridCol>
                <a:gridCol w="1189607">
                  <a:extLst>
                    <a:ext uri="{9D8B030D-6E8A-4147-A177-3AD203B41FA5}">
                      <a16:colId xmlns:a16="http://schemas.microsoft.com/office/drawing/2014/main" val="1895288201"/>
                    </a:ext>
                  </a:extLst>
                </a:gridCol>
                <a:gridCol w="1926455">
                  <a:extLst>
                    <a:ext uri="{9D8B030D-6E8A-4147-A177-3AD203B41FA5}">
                      <a16:colId xmlns:a16="http://schemas.microsoft.com/office/drawing/2014/main" val="101272009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1480447897"/>
                    </a:ext>
                  </a:extLst>
                </a:gridCol>
                <a:gridCol w="736848">
                  <a:extLst>
                    <a:ext uri="{9D8B030D-6E8A-4147-A177-3AD203B41FA5}">
                      <a16:colId xmlns:a16="http://schemas.microsoft.com/office/drawing/2014/main" val="895363044"/>
                    </a:ext>
                  </a:extLst>
                </a:gridCol>
              </a:tblGrid>
              <a:tr h="2779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IDLE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GEN_KEY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FIRST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597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n_Key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KE_o_Key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752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/>
                        <a:t>n_Text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KE_o_Key</a:t>
                      </a:r>
                      <a:endParaRPr 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i_Text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^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c_NextKey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fKeyMC ? MC_o_Data : MC_o_Data ^ c_Key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SR_o_Data ^ c_Key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err="1">
                          <a:latin typeface="+mn-lt"/>
                          <a:ea typeface="+mn-ea"/>
                        </a:rPr>
                        <a:t>c_Text</a:t>
                      </a:r>
                      <a:endParaRPr lang="ko-KR" altLang="en-US" sz="1600" b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9431"/>
                  </a:ext>
                </a:extLst>
              </a:tr>
              <a:tr h="597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err="1"/>
                        <a:t>n_Round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fLstRepeat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? 0 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c_Round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c_Round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+ 1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597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err="1"/>
                        <a:t>n_FirstText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c_FirstText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c_FirstText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86406"/>
                  </a:ext>
                </a:extLst>
              </a:tr>
              <a:tr h="597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err="1"/>
                        <a:t>n_NextKey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fIsFirstText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? </a:t>
                      </a:r>
                    </a:p>
                    <a:p>
                      <a:pPr algn="ctr"/>
                      <a:r>
                        <a:rPr lang="en-US" sz="16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i_Key</a:t>
                      </a:r>
                      <a:r>
                        <a:rPr 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1600" b="0" kern="120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c_NextKey</a:t>
                      </a:r>
                      <a:endParaRPr lang="en-US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fLstRepeat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?</a:t>
                      </a:r>
                    </a:p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KE_o_Key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c_NextKey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c_NextKey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c_NextKey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!</a:t>
                      </a:r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i_fDec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? </a:t>
                      </a:r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c_Key</a:t>
                      </a:r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c_NextKey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c_NextKey</a:t>
                      </a:r>
                      <a:endParaRPr lang="ko-KR" altLang="en-US" sz="1600" b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211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09937F-F98F-43EF-0152-53B9ACF1E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95550"/>
              </p:ext>
            </p:extLst>
          </p:nvPr>
        </p:nvGraphicFramePr>
        <p:xfrm>
          <a:off x="6096000" y="4827461"/>
          <a:ext cx="5926115" cy="68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115">
                  <a:extLst>
                    <a:ext uri="{9D8B030D-6E8A-4147-A177-3AD203B41FA5}">
                      <a16:colId xmlns:a16="http://schemas.microsoft.com/office/drawing/2014/main" val="1467345344"/>
                    </a:ext>
                  </a:extLst>
                </a:gridCol>
              </a:tblGrid>
              <a:tr h="194585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KE_o_Key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</a:rPr>
                        <a:t>   = </a:t>
                      </a: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KeyExpansion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+mn-lt"/>
                        </a:rPr>
                        <a:t>모듈 출력</a:t>
                      </a:r>
                      <a:endParaRPr lang="en-US" altLang="ko-KR" sz="1600" b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pt-BR" altLang="ko-KR" sz="1600" b="0">
                          <a:solidFill>
                            <a:schemeClr val="tx1"/>
                          </a:solidFill>
                          <a:latin typeface="+mn-lt"/>
                        </a:rPr>
                        <a:t>MC_i_Data  = fKeyMC ? SR_o_Data ^ c_Key : SR_o_Data;</a:t>
                      </a:r>
                      <a:endParaRPr lang="en-US" altLang="ko-KR" sz="16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370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49E71A-8256-103B-D543-669D2F98B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12912"/>
              </p:ext>
            </p:extLst>
          </p:nvPr>
        </p:nvGraphicFramePr>
        <p:xfrm>
          <a:off x="644066" y="4827461"/>
          <a:ext cx="4425083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083">
                  <a:extLst>
                    <a:ext uri="{9D8B030D-6E8A-4147-A177-3AD203B41FA5}">
                      <a16:colId xmlns:a16="http://schemas.microsoft.com/office/drawing/2014/main" val="1467345344"/>
                    </a:ext>
                  </a:extLst>
                </a:gridCol>
              </a:tblGrid>
              <a:tr h="194585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fIsFirstText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</a:rPr>
                        <a:t>    = </a:t>
                      </a: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i_fStart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</a:rPr>
                        <a:t> &amp; </a:t>
                      </a: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c_FirstText</a:t>
                      </a:r>
                      <a:endParaRPr lang="en-US" altLang="ko-KR" sz="1600" b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fLstRepeat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</a:rPr>
                        <a:t>     = </a:t>
                      </a: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c_Round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</a:rPr>
                        <a:t> == ROUND_MAX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fKE_Encrypt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</a:rPr>
                        <a:t> = </a:t>
                      </a: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fGenKey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</a:rPr>
                        <a:t> | !</a:t>
                      </a: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i_fDec</a:t>
                      </a:r>
                      <a:endParaRPr lang="en-US" altLang="ko-KR" sz="1600" b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fKeyMC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</a:rPr>
                        <a:t>        = </a:t>
                      </a: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fMiddle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lt"/>
                        </a:rPr>
                        <a:t> &amp; !</a:t>
                      </a:r>
                      <a:r>
                        <a:rPr lang="en-US" altLang="ko-KR" sz="1600" b="0" err="1">
                          <a:solidFill>
                            <a:schemeClr val="tx1"/>
                          </a:solidFill>
                          <a:latin typeface="+mn-lt"/>
                        </a:rPr>
                        <a:t>i_fDec</a:t>
                      </a:r>
                      <a:endParaRPr lang="en-US" altLang="ko-KR" sz="16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3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12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/>
              <a:t>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F9F99-4F61-6131-743D-AE0C5594C1FF}"/>
              </a:ext>
            </a:extLst>
          </p:cNvPr>
          <p:cNvSpPr>
            <a:spLocks/>
          </p:cNvSpPr>
          <p:nvPr/>
        </p:nvSpPr>
        <p:spPr>
          <a:xfrm>
            <a:off x="3688668" y="1688224"/>
            <a:ext cx="4814663" cy="1824780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0" lvl="1" algn="ctr"/>
            <a:r>
              <a:rPr lang="en-US" altLang="ko-KR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AES_UART</a:t>
            </a:r>
            <a:endParaRPr lang="ko-KR" altLang="en-US" sz="3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91A7BC-564D-0BC3-CEC0-42C746A3FB44}"/>
              </a:ext>
            </a:extLst>
          </p:cNvPr>
          <p:cNvSpPr txBox="1"/>
          <p:nvPr/>
        </p:nvSpPr>
        <p:spPr>
          <a:xfrm>
            <a:off x="1233941" y="2412010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i_Rx</a:t>
            </a:r>
            <a:endParaRPr lang="ko-KR" altLang="en-US" sz="240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3A7644-B508-EBEB-6352-514B6C8CFA3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503331" y="2600614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3084F7-6936-3A8D-DD26-B32982338A6B}"/>
              </a:ext>
            </a:extLst>
          </p:cNvPr>
          <p:cNvSpPr txBox="1"/>
          <p:nvPr/>
        </p:nvSpPr>
        <p:spPr>
          <a:xfrm>
            <a:off x="9929832" y="2319677"/>
            <a:ext cx="997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err="1">
                <a:latin typeface="Times New Roman" panose="02020603050405020304" pitchFamily="18" charset="0"/>
                <a:ea typeface="맑은 고딕" panose="020B0503020000020004" pitchFamily="50" charset="-127"/>
              </a:rPr>
              <a:t>o_Tx</a:t>
            </a:r>
            <a:endParaRPr lang="en-US" altLang="ko-KR" sz="300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98">
            <a:extLst>
              <a:ext uri="{FF2B5EF4-FFF2-40B4-BE49-F238E27FC236}">
                <a16:creationId xmlns:a16="http://schemas.microsoft.com/office/drawing/2014/main" id="{5E80CC66-C856-000D-73E1-C6EF58E76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229099"/>
              </p:ext>
            </p:extLst>
          </p:nvPr>
        </p:nvGraphicFramePr>
        <p:xfrm>
          <a:off x="787352" y="4689738"/>
          <a:ext cx="10617294" cy="1476110"/>
        </p:xfrm>
        <a:graphic>
          <a:graphicData uri="http://schemas.openxmlformats.org/drawingml/2006/table">
            <a:tbl>
              <a:tblPr/>
              <a:tblGrid>
                <a:gridCol w="1441537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1998766">
                  <a:extLst>
                    <a:ext uri="{9D8B030D-6E8A-4147-A177-3AD203B41FA5}">
                      <a16:colId xmlns:a16="http://schemas.microsoft.com/office/drawing/2014/main" val="4231256024"/>
                    </a:ext>
                  </a:extLst>
                </a:gridCol>
                <a:gridCol w="1347831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5829160">
                  <a:extLst>
                    <a:ext uri="{9D8B030D-6E8A-4147-A177-3AD203B41FA5}">
                      <a16:colId xmlns:a16="http://schemas.microsoft.com/office/drawing/2014/main" val="895363044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</a:t>
                      </a:r>
                      <a:r>
                        <a:rPr kumimoji="0" lang="en-US" altLang="ko-KR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설명</a:t>
                      </a:r>
                      <a:endParaRPr kumimoji="0" lang="en-US" sz="16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590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/>
                        <a:t>i_Rx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UART RX 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신호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5904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/>
                        <a:t>o_Tx</a:t>
                      </a:r>
                      <a:endParaRPr lang="ko-KR" altLang="en-US" sz="1600" b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latin typeface="+mn-ea"/>
                          <a:ea typeface="+mn-ea"/>
                        </a:rPr>
                        <a:t> UART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>
                          <a:latin typeface="+mn-ea"/>
                          <a:ea typeface="+mn-ea"/>
                        </a:rPr>
                        <a:t>TX</a:t>
                      </a:r>
                      <a:r>
                        <a:rPr lang="ko-KR" altLang="en-US" sz="1600" b="0">
                          <a:latin typeface="+mn-ea"/>
                          <a:ea typeface="+mn-ea"/>
                        </a:rPr>
                        <a:t> 신호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21138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7E0718D-663E-DF7E-07C5-9D8DD696AB6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2016528" y="2642843"/>
            <a:ext cx="167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0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135F436-39AC-B971-D432-54BDE50F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E198E4C-A101-EAE5-34E7-E730FEFF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tb_</a:t>
            </a:r>
            <a:r>
              <a:rPr lang="en-US"/>
              <a:t>UART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59471B21-9E21-5F1F-2D70-A7E464695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en-US" altLang="ko-KR"/>
              <a:t>Key</a:t>
            </a:r>
          </a:p>
          <a:p>
            <a:pPr lvl="1"/>
            <a:r>
              <a:rPr lang="en-US" altLang="ko-KR"/>
              <a:t>54686174_73206D79_204B756E_67204675</a:t>
            </a:r>
          </a:p>
          <a:p>
            <a:pPr marL="504000" lvl="1" indent="0">
              <a:buNone/>
            </a:pPr>
            <a:endParaRPr lang="en-US" altLang="ko-KR"/>
          </a:p>
          <a:p>
            <a:r>
              <a:rPr lang="ko-KR" altLang="en-US"/>
              <a:t>평문</a:t>
            </a:r>
            <a:endParaRPr lang="en-US" altLang="ko-KR"/>
          </a:p>
          <a:p>
            <a:pPr lvl="1"/>
            <a:r>
              <a:rPr lang="en-US" altLang="ko-KR"/>
              <a:t>54776F20_4F6E6520_4E696E65_2054776F</a:t>
            </a:r>
          </a:p>
          <a:p>
            <a:pPr lvl="1"/>
            <a:endParaRPr lang="en-US" altLang="ko-KR"/>
          </a:p>
          <a:p>
            <a:r>
              <a:rPr lang="ko-KR" altLang="en-US"/>
              <a:t>예상 암호문</a:t>
            </a:r>
            <a:endParaRPr lang="en-US" altLang="ko-KR"/>
          </a:p>
          <a:p>
            <a:pPr lvl="1"/>
            <a:r>
              <a:rPr lang="en-US" altLang="ko-KR"/>
              <a:t>29C3505F_571420F6_402299B3_1A02D73A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985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79C800-C198-FE68-FC35-1E94B0A5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87AD37B-8B8C-3DCD-5AD7-C1948557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 _RX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DC66D0F9-5E41-5279-45B3-067609D2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/>
          <a:lstStyle/>
          <a:p>
            <a:r>
              <a:rPr lang="en-US" altLang="ko-KR"/>
              <a:t>KEY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TEXT</a:t>
            </a:r>
          </a:p>
          <a:p>
            <a:endParaRPr lang="en-US" altLang="ko-KR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152B658-3700-E9BA-B7FA-70ABFC2E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76" y="1685298"/>
            <a:ext cx="7259063" cy="1790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22C7A-8A15-FBCF-D961-AC717466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6" y="4576040"/>
            <a:ext cx="649695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CAD1D9"/>
        </a:solidFill>
        <a:ln>
          <a:noFill/>
        </a:ln>
        <a:effectLst/>
      </a:spPr>
      <a:bodyPr lIns="144000" tIns="72000" rIns="144000" bIns="72000" rtlCol="0" anchor="ctr"/>
      <a:lstStyle>
        <a:defPPr marL="0" algn="ctr">
          <a:defRPr sz="2000">
            <a:solidFill>
              <a:schemeClr val="tx1"/>
            </a:solidFill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16444</TotalTime>
  <Words>435</Words>
  <Application>Microsoft Office PowerPoint</Application>
  <PresentationFormat>와이드스크린</PresentationFormat>
  <Paragraphs>169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Times New Roman</vt:lpstr>
      <vt:lpstr>Wingdings</vt:lpstr>
      <vt:lpstr>Office 테마</vt:lpstr>
      <vt:lpstr>AES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tb_UART</vt:lpstr>
      <vt:lpstr>UART _RX</vt:lpstr>
      <vt:lpstr>UART_TX</vt:lpstr>
      <vt:lpstr>UART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우상원</cp:lastModifiedBy>
  <cp:revision>310</cp:revision>
  <dcterms:created xsi:type="dcterms:W3CDTF">2020-03-04T05:58:37Z</dcterms:created>
  <dcterms:modified xsi:type="dcterms:W3CDTF">2024-01-15T00:58:02Z</dcterms:modified>
</cp:coreProperties>
</file>