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36" r:id="rId2"/>
    <p:sldId id="407" r:id="rId3"/>
    <p:sldId id="437" r:id="rId4"/>
    <p:sldId id="438" r:id="rId5"/>
    <p:sldId id="442" r:id="rId6"/>
    <p:sldId id="446" r:id="rId7"/>
    <p:sldId id="447" r:id="rId8"/>
    <p:sldId id="435" r:id="rId9"/>
    <p:sldId id="443" r:id="rId10"/>
    <p:sldId id="440" r:id="rId11"/>
    <p:sldId id="444" r:id="rId12"/>
    <p:sldId id="445" r:id="rId13"/>
    <p:sldId id="415" r:id="rId14"/>
    <p:sldId id="341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B3B"/>
    <a:srgbClr val="AE8A46"/>
    <a:srgbClr val="1E2628"/>
    <a:srgbClr val="FFC000"/>
    <a:srgbClr val="13436C"/>
    <a:srgbClr val="0E73BE"/>
    <a:srgbClr val="F1F1F1"/>
    <a:srgbClr val="A90202"/>
    <a:srgbClr val="1A2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>
        <p:scale>
          <a:sx n="70" d="100"/>
          <a:sy n="70" d="100"/>
        </p:scale>
        <p:origin x="984" y="120"/>
      </p:cViewPr>
      <p:guideLst>
        <p:guide orient="horz" pos="44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2018/10/24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928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61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90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8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375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31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0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5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637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071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28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991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27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7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B6AEB7F-4D66-4DB7-96D8-08C59297E25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85A82667-400B-4784-BF16-0F9B6EBB07AA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00410161-B232-4C00-A9F6-02D8F029E934}"/>
              </a:ext>
            </a:extLst>
          </p:cNvPr>
          <p:cNvSpPr/>
          <p:nvPr/>
        </p:nvSpPr>
        <p:spPr>
          <a:xfrm>
            <a:off x="3464837" y="1050325"/>
            <a:ext cx="53423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Improved Markov random field </a:t>
            </a:r>
            <a:r>
              <a:rPr lang="en-US" altLang="zh-CN" sz="2800" b="1" dirty="0" smtClean="0"/>
              <a:t>in</a:t>
            </a:r>
          </a:p>
          <a:p>
            <a:pPr algn="ctr"/>
            <a:r>
              <a:rPr lang="en-US" altLang="zh-CN" sz="2800" b="1" dirty="0" smtClean="0"/>
              <a:t>reconstructing </a:t>
            </a:r>
            <a:r>
              <a:rPr lang="en-US" altLang="zh-CN" sz="2800" b="1" dirty="0"/>
              <a:t>super-resolution depth images</a:t>
            </a:r>
            <a:endParaRPr lang="zh-CN" altLang="zh-CN" sz="28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8F8F5944-8F1E-4932-9191-42A561215C24}"/>
              </a:ext>
            </a:extLst>
          </p:cNvPr>
          <p:cNvCxnSpPr>
            <a:cxnSpLocks/>
          </p:cNvCxnSpPr>
          <p:nvPr/>
        </p:nvCxnSpPr>
        <p:spPr>
          <a:xfrm>
            <a:off x="4786093" y="2570983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644008" y="2795810"/>
            <a:ext cx="31712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Team Member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童年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黄珂邈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1241" y="1312763"/>
            <a:ext cx="5143500" cy="25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3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85" y="2869452"/>
            <a:ext cx="7210425" cy="1933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98" y="866523"/>
            <a:ext cx="7086600" cy="19240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0F6959C6-63FA-4C08-841C-D7D693224638}"/>
              </a:ext>
            </a:extLst>
          </p:cNvPr>
          <p:cNvSpPr txBox="1">
            <a:spLocks/>
          </p:cNvSpPr>
          <p:nvPr/>
        </p:nvSpPr>
        <p:spPr>
          <a:xfrm>
            <a:off x="633659" y="333467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Expected Result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41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0F6959C6-63FA-4C08-841C-D7D693224638}"/>
              </a:ext>
            </a:extLst>
          </p:cNvPr>
          <p:cNvSpPr txBox="1">
            <a:spLocks/>
          </p:cNvSpPr>
          <p:nvPr/>
        </p:nvSpPr>
        <p:spPr>
          <a:xfrm>
            <a:off x="633659" y="333467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Expected Result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62541"/>
              </p:ext>
            </p:extLst>
          </p:nvPr>
        </p:nvGraphicFramePr>
        <p:xfrm>
          <a:off x="600196" y="1203598"/>
          <a:ext cx="7200803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600067"/>
                <a:gridCol w="600067"/>
                <a:gridCol w="600067"/>
                <a:gridCol w="600067"/>
                <a:gridCol w="600067"/>
                <a:gridCol w="600067"/>
                <a:gridCol w="600067"/>
                <a:gridCol w="600067"/>
                <a:gridCol w="600067"/>
              </a:tblGrid>
              <a:tr h="588065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Teddy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Art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Laundry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10X</a:t>
                      </a:r>
                      <a:endParaRPr lang="zh-CN" altLang="en-US" dirty="0"/>
                    </a:p>
                  </a:txBody>
                  <a:tcPr/>
                </a:tc>
              </a:tr>
              <a:tr h="996111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Joint bilateral filtering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4.9</a:t>
                      </a:r>
                      <a:endParaRPr lang="zh-CN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MRF</a:t>
                      </a:r>
                      <a:r>
                        <a:rPr lang="en-US" altLang="zh-CN" b="1" baseline="0" dirty="0" smtClean="0"/>
                        <a:t> model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3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0F6959C6-63FA-4C08-841C-D7D693224638}"/>
              </a:ext>
            </a:extLst>
          </p:cNvPr>
          <p:cNvSpPr txBox="1">
            <a:spLocks/>
          </p:cNvSpPr>
          <p:nvPr/>
        </p:nvSpPr>
        <p:spPr>
          <a:xfrm>
            <a:off x="633659" y="333467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Timeline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周期图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59" y="987574"/>
            <a:ext cx="832319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88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F6959C6-63FA-4C08-841C-D7D693224638}"/>
              </a:ext>
            </a:extLst>
          </p:cNvPr>
          <p:cNvSpPr txBox="1">
            <a:spLocks/>
          </p:cNvSpPr>
          <p:nvPr/>
        </p:nvSpPr>
        <p:spPr>
          <a:xfrm>
            <a:off x="633659" y="333467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659" y="987574"/>
            <a:ext cx="7632848" cy="2991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[1] Q. Yang, R. Yang, J. Davis and D. </a:t>
            </a:r>
            <a:r>
              <a:rPr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Nister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"Spatial-Depth Super Resolution for Range Images," 2007 IEEE Conference on Computer Vision and Pattern Recognition, Minneapolis, MN, 2007, pp. 1-8.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[2] D. </a:t>
            </a:r>
            <a:r>
              <a:rPr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Ferstl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C. </a:t>
            </a:r>
            <a:r>
              <a:rPr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Reinbacher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R. </a:t>
            </a:r>
            <a:r>
              <a:rPr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Ranftl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M. </a:t>
            </a:r>
            <a:r>
              <a:rPr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Ruether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and H. </a:t>
            </a:r>
            <a:r>
              <a:rPr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Bischof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"Image Guided Depth </a:t>
            </a:r>
            <a:r>
              <a:rPr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Upsampling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Using Anisotropic Total Generalized Variation," 2013 IEEE International Conference on Computer Vision, Sydney, NSW, 2013, pp. 993-1000.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[3] J. </a:t>
            </a:r>
            <a:r>
              <a:rPr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Xie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R. S. </a:t>
            </a:r>
            <a:r>
              <a:rPr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Feris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and M. Sun, "Edge guided single depth image super resolution," 2014 IEEE International Conference on Image Processing (ICIP), Paris, 2014, pp. 3773-37777.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[4] J. Liu, “</a:t>
            </a:r>
            <a:r>
              <a:rPr lang="zh-CN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彩色图像引导的深度图像增强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,” Zhejiang University, Zhejiang, 2014, TP391.41</a:t>
            </a:r>
            <a:endParaRPr lang="zh-CN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9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9" name="等腰三角形 18">
            <a:extLst>
              <a:ext uri="{FF2B5EF4-FFF2-40B4-BE49-F238E27FC236}">
                <a16:creationId xmlns="" xmlns:a16="http://schemas.microsoft.com/office/drawing/2014/main" id="{E17498E9-E604-42BA-A071-71FC27707E9C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43FDBE16-5EB1-435D-9BF8-591C3ED5721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7899A7EC-0348-40F0-B2C7-11BC169FDBBE}"/>
              </a:ext>
            </a:extLst>
          </p:cNvPr>
          <p:cNvCxnSpPr>
            <a:cxnSpLocks/>
          </p:cNvCxnSpPr>
          <p:nvPr/>
        </p:nvCxnSpPr>
        <p:spPr>
          <a:xfrm>
            <a:off x="5076056" y="2434859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08D4E9CB-AB84-4DF1-9822-59FD1C48A639}"/>
              </a:ext>
            </a:extLst>
          </p:cNvPr>
          <p:cNvSpPr txBox="1"/>
          <p:nvPr/>
        </p:nvSpPr>
        <p:spPr>
          <a:xfrm>
            <a:off x="3419872" y="1447032"/>
            <a:ext cx="637270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4950" dirty="0">
                <a:solidFill>
                  <a:srgbClr val="3B3B3B"/>
                </a:solidFill>
                <a:latin typeface="华文细黑" panose="02010600040101010101" charset="-122"/>
                <a:ea typeface="华文细黑" panose="02010600040101010101" charset="-122"/>
              </a:rPr>
              <a:t>THANK YOU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286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  <p:bldLst>
      <p:bldP spid="24" grpId="0"/>
      <p:bldP spid="2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3851B62-4FAD-492B-AD58-8E27DBC34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045F6F0C-90B8-40AB-ADA9-1B40F2447292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1835697" y="2271784"/>
            <a:ext cx="1872208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20000"/>
            </a:bodyPr>
            <a:lstStyle/>
            <a:p>
              <a:r>
                <a:rPr lang="en-US" altLang="zh-CN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endParaRPr lang="en-US" altLang="zh-CN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716016" y="1203598"/>
            <a:ext cx="3174697" cy="460104"/>
            <a:chOff x="1101987" y="1356615"/>
            <a:chExt cx="3174697" cy="460104"/>
          </a:xfrm>
        </p:grpSpPr>
        <p:grpSp>
          <p:nvGrpSpPr>
            <p:cNvPr id="12" name="Group 48"/>
            <p:cNvGrpSpPr/>
            <p:nvPr/>
          </p:nvGrpSpPr>
          <p:grpSpPr>
            <a:xfrm>
              <a:off x="1101987" y="1356615"/>
              <a:ext cx="460104" cy="460104"/>
              <a:chOff x="4806253" y="1988840"/>
              <a:chExt cx="613472" cy="613472"/>
            </a:xfrm>
          </p:grpSpPr>
          <p:sp>
            <p:nvSpPr>
              <p:cNvPr id="25" name="Oval 25"/>
              <p:cNvSpPr/>
              <p:nvPr/>
            </p:nvSpPr>
            <p:spPr>
              <a:xfrm>
                <a:off x="4806253" y="1988840"/>
                <a:ext cx="613472" cy="61347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grpSp>
            <p:nvGrpSpPr>
              <p:cNvPr id="26" name="Group 26"/>
              <p:cNvGrpSpPr>
                <a:grpSpLocks/>
              </p:cNvGrpSpPr>
              <p:nvPr/>
            </p:nvGrpSpPr>
            <p:grpSpPr bwMode="auto">
              <a:xfrm>
                <a:off x="4998751" y="2166682"/>
                <a:ext cx="228478" cy="223844"/>
                <a:chOff x="0" y="0"/>
                <a:chExt cx="581" cy="573"/>
              </a:xfrm>
              <a:solidFill>
                <a:schemeClr val="bg1"/>
              </a:solidFill>
            </p:grpSpPr>
            <p:sp>
              <p:nvSpPr>
                <p:cNvPr id="27" name="Freeform: Shape 27"/>
                <p:cNvSpPr>
                  <a:spLocks/>
                </p:cNvSpPr>
                <p:nvPr/>
              </p:nvSpPr>
              <p:spPr bwMode="auto">
                <a:xfrm>
                  <a:off x="256" y="0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dgm="http://schemas.openxmlformats.org/drawingml/2006/diagram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28" name="Freeform: Shape 28"/>
                <p:cNvSpPr>
                  <a:spLocks/>
                </p:cNvSpPr>
                <p:nvPr/>
              </p:nvSpPr>
              <p:spPr bwMode="auto">
                <a:xfrm>
                  <a:off x="256" y="392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dgm="http://schemas.openxmlformats.org/drawingml/2006/diagram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29" name="Freeform: Shape 29"/>
                <p:cNvSpPr>
                  <a:spLocks/>
                </p:cNvSpPr>
                <p:nvPr/>
              </p:nvSpPr>
              <p:spPr bwMode="auto">
                <a:xfrm>
                  <a:off x="40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8305" y="0"/>
                      </a:move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5" y="21600"/>
                      </a:lnTo>
                      <a:cubicBezTo>
                        <a:pt x="20124" y="21600"/>
                        <a:pt x="21600" y="16762"/>
                        <a:pt x="21600" y="10798"/>
                      </a:cubicBezTo>
                      <a:cubicBezTo>
                        <a:pt x="21600" y="4834"/>
                        <a:pt x="20124" y="0"/>
                        <a:pt x="18305" y="0"/>
                      </a:cubicBezTo>
                      <a:close/>
                      <a:moveTo>
                        <a:pt x="18305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dgm="http://schemas.openxmlformats.org/drawingml/2006/diagram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30" name="Freeform: Shape 30"/>
                <p:cNvSpPr>
                  <a:spLocks/>
                </p:cNvSpPr>
                <p:nvPr/>
              </p:nvSpPr>
              <p:spPr bwMode="auto">
                <a:xfrm>
                  <a:off x="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21600" y="10798"/>
                      </a:moveTo>
                      <a:cubicBezTo>
                        <a:pt x="21600" y="4834"/>
                        <a:pt x="20124" y="0"/>
                        <a:pt x="18304" y="0"/>
                      </a:cubicBez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4" y="21600"/>
                      </a:lnTo>
                      <a:cubicBezTo>
                        <a:pt x="20124" y="21600"/>
                        <a:pt x="21600" y="16764"/>
                        <a:pt x="21600" y="10798"/>
                      </a:cubicBezTo>
                      <a:close/>
                      <a:moveTo>
                        <a:pt x="21600" y="1079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dgm="http://schemas.openxmlformats.org/drawingml/2006/diagram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31" name="Freeform: Shape 31"/>
                <p:cNvSpPr>
                  <a:spLocks/>
                </p:cNvSpPr>
                <p:nvPr/>
              </p:nvSpPr>
              <p:spPr bwMode="auto">
                <a:xfrm>
                  <a:off x="352" y="64"/>
                  <a:ext cx="153" cy="153"/>
                </a:xfrm>
                <a:custGeom>
                  <a:avLst/>
                  <a:gdLst>
                    <a:gd name="T0" fmla="*/ 0 w 20488"/>
                    <a:gd name="T1" fmla="*/ 0 h 20489"/>
                    <a:gd name="T2" fmla="*/ 0 w 20488"/>
                    <a:gd name="T3" fmla="*/ 0 h 20489"/>
                    <a:gd name="T4" fmla="*/ 0 w 20488"/>
                    <a:gd name="T5" fmla="*/ 0 h 20489"/>
                    <a:gd name="T6" fmla="*/ 0 w 20488"/>
                    <a:gd name="T7" fmla="*/ 0 h 20489"/>
                    <a:gd name="T8" fmla="*/ 0 w 20488"/>
                    <a:gd name="T9" fmla="*/ 0 h 20489"/>
                    <a:gd name="T10" fmla="*/ 0 w 20488"/>
                    <a:gd name="T11" fmla="*/ 0 h 20489"/>
                    <a:gd name="T12" fmla="*/ 0 w 20488"/>
                    <a:gd name="T13" fmla="*/ 0 h 20489"/>
                    <a:gd name="T14" fmla="*/ 0 w 20488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8" h="20489">
                      <a:moveTo>
                        <a:pt x="7697" y="19601"/>
                      </a:moveTo>
                      <a:lnTo>
                        <a:pt x="19601" y="7697"/>
                      </a:lnTo>
                      <a:cubicBezTo>
                        <a:pt x="21044" y="6253"/>
                        <a:pt x="20690" y="3557"/>
                        <a:pt x="18809" y="1678"/>
                      </a:cubicBezTo>
                      <a:cubicBezTo>
                        <a:pt x="16928" y="-203"/>
                        <a:pt x="14234" y="-555"/>
                        <a:pt x="12792" y="887"/>
                      </a:cubicBezTo>
                      <a:lnTo>
                        <a:pt x="888" y="12791"/>
                      </a:lnTo>
                      <a:cubicBezTo>
                        <a:pt x="-556" y="14235"/>
                        <a:pt x="-202" y="16928"/>
                        <a:pt x="1679" y="18809"/>
                      </a:cubicBezTo>
                      <a:cubicBezTo>
                        <a:pt x="3558" y="20690"/>
                        <a:pt x="6252" y="21045"/>
                        <a:pt x="7697" y="19601"/>
                      </a:cubicBezTo>
                      <a:close/>
                      <a:moveTo>
                        <a:pt x="7697" y="1960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dgm="http://schemas.openxmlformats.org/drawingml/2006/diagram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32" name="Freeform: Shape 32"/>
                <p:cNvSpPr>
                  <a:spLocks/>
                </p:cNvSpPr>
                <p:nvPr/>
              </p:nvSpPr>
              <p:spPr bwMode="auto">
                <a:xfrm>
                  <a:off x="7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8"/>
                    <a:gd name="T2" fmla="*/ 0 w 20489"/>
                    <a:gd name="T3" fmla="*/ 0 h 20488"/>
                    <a:gd name="T4" fmla="*/ 0 w 20489"/>
                    <a:gd name="T5" fmla="*/ 0 h 20488"/>
                    <a:gd name="T6" fmla="*/ 0 w 20489"/>
                    <a:gd name="T7" fmla="*/ 0 h 20488"/>
                    <a:gd name="T8" fmla="*/ 0 w 20489"/>
                    <a:gd name="T9" fmla="*/ 0 h 20488"/>
                    <a:gd name="T10" fmla="*/ 0 w 20489"/>
                    <a:gd name="T11" fmla="*/ 0 h 20488"/>
                    <a:gd name="T12" fmla="*/ 0 w 20489"/>
                    <a:gd name="T13" fmla="*/ 0 h 20488"/>
                    <a:gd name="T14" fmla="*/ 0 w 20489"/>
                    <a:gd name="T15" fmla="*/ 0 h 20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8">
                      <a:moveTo>
                        <a:pt x="12792" y="888"/>
                      </a:moveTo>
                      <a:lnTo>
                        <a:pt x="888" y="12792"/>
                      </a:lnTo>
                      <a:cubicBezTo>
                        <a:pt x="-556" y="14236"/>
                        <a:pt x="-202" y="16929"/>
                        <a:pt x="1679" y="18809"/>
                      </a:cubicBezTo>
                      <a:cubicBezTo>
                        <a:pt x="3558" y="20689"/>
                        <a:pt x="6253" y="21044"/>
                        <a:pt x="7697" y="19601"/>
                      </a:cubicBezTo>
                      <a:lnTo>
                        <a:pt x="19601" y="7697"/>
                      </a:lnTo>
                      <a:cubicBezTo>
                        <a:pt x="21044" y="6254"/>
                        <a:pt x="20690" y="3559"/>
                        <a:pt x="18810" y="1679"/>
                      </a:cubicBezTo>
                      <a:cubicBezTo>
                        <a:pt x="16929" y="-203"/>
                        <a:pt x="14235" y="-556"/>
                        <a:pt x="12792" y="888"/>
                      </a:cubicBezTo>
                      <a:close/>
                      <a:moveTo>
                        <a:pt x="12792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dgm="http://schemas.openxmlformats.org/drawingml/2006/diagram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33" name="Freeform: Shape 33"/>
                <p:cNvSpPr>
                  <a:spLocks/>
                </p:cNvSpPr>
                <p:nvPr/>
              </p:nvSpPr>
              <p:spPr bwMode="auto">
                <a:xfrm>
                  <a:off x="35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7696" y="888"/>
                      </a:moveTo>
                      <a:cubicBezTo>
                        <a:pt x="6251" y="-556"/>
                        <a:pt x="3559" y="-202"/>
                        <a:pt x="1679" y="1678"/>
                      </a:cubicBezTo>
                      <a:cubicBezTo>
                        <a:pt x="-201" y="3558"/>
                        <a:pt x="-556" y="6251"/>
                        <a:pt x="888" y="7697"/>
                      </a:cubicBezTo>
                      <a:lnTo>
                        <a:pt x="12792" y="19601"/>
                      </a:lnTo>
                      <a:cubicBezTo>
                        <a:pt x="14236" y="21044"/>
                        <a:pt x="16932" y="20690"/>
                        <a:pt x="18811" y="18810"/>
                      </a:cubicBezTo>
                      <a:cubicBezTo>
                        <a:pt x="20691" y="16929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lose/>
                      <a:moveTo>
                        <a:pt x="7696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dgm="http://schemas.openxmlformats.org/drawingml/2006/diagram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34" name="Freeform: Shape 34"/>
                <p:cNvSpPr>
                  <a:spLocks/>
                </p:cNvSpPr>
                <p:nvPr/>
              </p:nvSpPr>
              <p:spPr bwMode="auto">
                <a:xfrm>
                  <a:off x="71" y="71"/>
                  <a:ext cx="154" cy="154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12792" y="19602"/>
                      </a:moveTo>
                      <a:cubicBezTo>
                        <a:pt x="14235" y="21045"/>
                        <a:pt x="16930" y="20691"/>
                        <a:pt x="18811" y="18810"/>
                      </a:cubicBezTo>
                      <a:cubicBezTo>
                        <a:pt x="20691" y="16930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ubicBezTo>
                        <a:pt x="6252" y="-555"/>
                        <a:pt x="3560" y="-202"/>
                        <a:pt x="1679" y="1679"/>
                      </a:cubicBezTo>
                      <a:cubicBezTo>
                        <a:pt x="-201" y="3559"/>
                        <a:pt x="-556" y="6254"/>
                        <a:pt x="887" y="7697"/>
                      </a:cubicBezTo>
                      <a:lnTo>
                        <a:pt x="12792" y="19602"/>
                      </a:lnTo>
                      <a:close/>
                      <a:moveTo>
                        <a:pt x="12792" y="19602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dgm="http://schemas.openxmlformats.org/drawingml/2006/diagram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</p:grpSp>
        </p:grpSp>
        <p:sp>
          <p:nvSpPr>
            <p:cNvPr id="23" name="TextBox 35"/>
            <p:cNvSpPr txBox="1"/>
            <p:nvPr/>
          </p:nvSpPr>
          <p:spPr>
            <a:xfrm>
              <a:off x="1646825" y="1502617"/>
              <a:ext cx="2629859" cy="15254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altLang="zh-CN" sz="1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en-US" altLang="zh-CN" sz="1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 and Related Work</a:t>
              </a:r>
              <a:endPara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716016" y="1948632"/>
            <a:ext cx="3185821" cy="460104"/>
            <a:chOff x="1101987" y="2101649"/>
            <a:chExt cx="3185821" cy="460104"/>
          </a:xfrm>
        </p:grpSpPr>
        <p:grpSp>
          <p:nvGrpSpPr>
            <p:cNvPr id="9" name="Group 49"/>
            <p:cNvGrpSpPr/>
            <p:nvPr/>
          </p:nvGrpSpPr>
          <p:grpSpPr>
            <a:xfrm>
              <a:off x="1101987" y="2101649"/>
              <a:ext cx="460104" cy="460104"/>
              <a:chOff x="4806253" y="2982218"/>
              <a:chExt cx="613472" cy="613472"/>
            </a:xfrm>
          </p:grpSpPr>
          <p:sp>
            <p:nvSpPr>
              <p:cNvPr id="44" name="Oval 8"/>
              <p:cNvSpPr/>
              <p:nvPr/>
            </p:nvSpPr>
            <p:spPr>
              <a:xfrm>
                <a:off x="4806253" y="2982218"/>
                <a:ext cx="613472" cy="613472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5" name="Freeform: Shape 9"/>
              <p:cNvSpPr>
                <a:spLocks/>
              </p:cNvSpPr>
              <p:nvPr/>
            </p:nvSpPr>
            <p:spPr bwMode="auto">
              <a:xfrm>
                <a:off x="5000294" y="3171416"/>
                <a:ext cx="225388" cy="225388"/>
              </a:xfrm>
              <a:custGeom>
                <a:avLst/>
                <a:gdLst>
                  <a:gd name="T0" fmla="*/ 177354294 w 21600"/>
                  <a:gd name="T1" fmla="*/ 119619947 h 21600"/>
                  <a:gd name="T2" fmla="*/ 181994773 w 21600"/>
                  <a:gd name="T3" fmla="*/ 90970153 h 21600"/>
                  <a:gd name="T4" fmla="*/ 90997440 w 21600"/>
                  <a:gd name="T5" fmla="*/ 0 h 21600"/>
                  <a:gd name="T6" fmla="*/ 0 w 21600"/>
                  <a:gd name="T7" fmla="*/ 90970153 h 21600"/>
                  <a:gd name="T8" fmla="*/ 90997440 w 21600"/>
                  <a:gd name="T9" fmla="*/ 181941690 h 21600"/>
                  <a:gd name="T10" fmla="*/ 119632265 w 21600"/>
                  <a:gd name="T11" fmla="*/ 177314796 h 21600"/>
                  <a:gd name="T12" fmla="*/ 140353873 w 21600"/>
                  <a:gd name="T13" fmla="*/ 198036404 h 21600"/>
                  <a:gd name="T14" fmla="*/ 184433669 w 21600"/>
                  <a:gd name="T15" fmla="*/ 198036404 h 21600"/>
                  <a:gd name="T16" fmla="*/ 184433669 w 21600"/>
                  <a:gd name="T17" fmla="*/ 242088912 h 21600"/>
                  <a:gd name="T18" fmla="*/ 184513921 w 21600"/>
                  <a:gd name="T19" fmla="*/ 242169283 h 21600"/>
                  <a:gd name="T20" fmla="*/ 228567695 w 21600"/>
                  <a:gd name="T21" fmla="*/ 242169283 h 21600"/>
                  <a:gd name="T22" fmla="*/ 228567695 w 21600"/>
                  <a:gd name="T23" fmla="*/ 286223057 h 21600"/>
                  <a:gd name="T24" fmla="*/ 228660384 w 21600"/>
                  <a:gd name="T25" fmla="*/ 286302043 h 21600"/>
                  <a:gd name="T26" fmla="*/ 286355233 w 21600"/>
                  <a:gd name="T27" fmla="*/ 286302043 h 21600"/>
                  <a:gd name="T28" fmla="*/ 286355233 w 21600"/>
                  <a:gd name="T29" fmla="*/ 286355233 h 21600"/>
                  <a:gd name="T30" fmla="*/ 286355233 w 21600"/>
                  <a:gd name="T31" fmla="*/ 228580132 h 21600"/>
                  <a:gd name="T32" fmla="*/ 177354294 w 21600"/>
                  <a:gd name="T33" fmla="*/ 119619947 h 21600"/>
                  <a:gd name="T34" fmla="*/ 72066037 w 21600"/>
                  <a:gd name="T35" fmla="*/ 102106942 h 21600"/>
                  <a:gd name="T36" fmla="*/ 41349250 w 21600"/>
                  <a:gd name="T37" fmla="*/ 71416187 h 21600"/>
                  <a:gd name="T38" fmla="*/ 72066037 w 21600"/>
                  <a:gd name="T39" fmla="*/ 40712996 h 21600"/>
                  <a:gd name="T40" fmla="*/ 102769110 w 21600"/>
                  <a:gd name="T41" fmla="*/ 71416187 h 21600"/>
                  <a:gd name="T42" fmla="*/ 72066037 w 21600"/>
                  <a:gd name="T43" fmla="*/ 102106942 h 21600"/>
                  <a:gd name="T44" fmla="*/ 72066037 w 21600"/>
                  <a:gd name="T45" fmla="*/ 102106942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13378" y="9023"/>
                    </a:moveTo>
                    <a:cubicBezTo>
                      <a:pt x="13604" y="8343"/>
                      <a:pt x="13728" y="7617"/>
                      <a:pt x="13728" y="6862"/>
                    </a:cubicBezTo>
                    <a:cubicBezTo>
                      <a:pt x="13728" y="3072"/>
                      <a:pt x="10655" y="0"/>
                      <a:pt x="6864" y="0"/>
                    </a:cubicBezTo>
                    <a:cubicBezTo>
                      <a:pt x="3073" y="0"/>
                      <a:pt x="0" y="3072"/>
                      <a:pt x="0" y="6862"/>
                    </a:cubicBezTo>
                    <a:cubicBezTo>
                      <a:pt x="0" y="10652"/>
                      <a:pt x="3073" y="13724"/>
                      <a:pt x="6864" y="13724"/>
                    </a:cubicBezTo>
                    <a:cubicBezTo>
                      <a:pt x="7619" y="13724"/>
                      <a:pt x="8345" y="13600"/>
                      <a:pt x="9024" y="13375"/>
                    </a:cubicBezTo>
                    <a:lnTo>
                      <a:pt x="10587" y="14938"/>
                    </a:lnTo>
                    <a:lnTo>
                      <a:pt x="13912" y="14938"/>
                    </a:lnTo>
                    <a:lnTo>
                      <a:pt x="13912" y="18261"/>
                    </a:lnTo>
                    <a:lnTo>
                      <a:pt x="13918" y="18267"/>
                    </a:lnTo>
                    <a:lnTo>
                      <a:pt x="17241" y="18267"/>
                    </a:lnTo>
                    <a:lnTo>
                      <a:pt x="17241" y="21590"/>
                    </a:lnTo>
                    <a:lnTo>
                      <a:pt x="17248" y="21596"/>
                    </a:lnTo>
                    <a:lnTo>
                      <a:pt x="21600" y="21596"/>
                    </a:lnTo>
                    <a:lnTo>
                      <a:pt x="21600" y="21600"/>
                    </a:lnTo>
                    <a:lnTo>
                      <a:pt x="21600" y="17242"/>
                    </a:lnTo>
                    <a:lnTo>
                      <a:pt x="13378" y="9023"/>
                    </a:lnTo>
                    <a:close/>
                    <a:moveTo>
                      <a:pt x="5436" y="7702"/>
                    </a:moveTo>
                    <a:cubicBezTo>
                      <a:pt x="4157" y="7702"/>
                      <a:pt x="3119" y="6665"/>
                      <a:pt x="3119" y="5387"/>
                    </a:cubicBezTo>
                    <a:cubicBezTo>
                      <a:pt x="3119" y="4108"/>
                      <a:pt x="4157" y="3071"/>
                      <a:pt x="5436" y="3071"/>
                    </a:cubicBezTo>
                    <a:cubicBezTo>
                      <a:pt x="6715" y="3071"/>
                      <a:pt x="7752" y="4108"/>
                      <a:pt x="7752" y="5387"/>
                    </a:cubicBezTo>
                    <a:cubicBezTo>
                      <a:pt x="7751" y="6665"/>
                      <a:pt x="6715" y="7702"/>
                      <a:pt x="5436" y="7702"/>
                    </a:cubicBezTo>
                    <a:close/>
                    <a:moveTo>
                      <a:pt x="5436" y="7702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sp>
          <p:nvSpPr>
            <p:cNvPr id="21" name="TextBox 40"/>
            <p:cNvSpPr txBox="1"/>
            <p:nvPr/>
          </p:nvSpPr>
          <p:spPr>
            <a:xfrm>
              <a:off x="1657949" y="2272259"/>
              <a:ext cx="2629859" cy="15254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altLang="zh-CN" sz="16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en-US" altLang="zh-CN" sz="16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 Architecture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716016" y="2693665"/>
            <a:ext cx="3174697" cy="460104"/>
            <a:chOff x="1101987" y="2846682"/>
            <a:chExt cx="3174697" cy="460104"/>
          </a:xfrm>
        </p:grpSpPr>
        <p:grpSp>
          <p:nvGrpSpPr>
            <p:cNvPr id="10" name="Group 50"/>
            <p:cNvGrpSpPr/>
            <p:nvPr/>
          </p:nvGrpSpPr>
          <p:grpSpPr>
            <a:xfrm>
              <a:off x="1101987" y="2846682"/>
              <a:ext cx="460104" cy="460104"/>
              <a:chOff x="4806253" y="3975596"/>
              <a:chExt cx="613472" cy="613472"/>
            </a:xfrm>
          </p:grpSpPr>
          <p:sp>
            <p:nvSpPr>
              <p:cNvPr id="42" name="Oval 11"/>
              <p:cNvSpPr/>
              <p:nvPr/>
            </p:nvSpPr>
            <p:spPr>
              <a:xfrm>
                <a:off x="4806253" y="3975596"/>
                <a:ext cx="613472" cy="613472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3" name="Freeform: Shape 12"/>
              <p:cNvSpPr>
                <a:spLocks/>
              </p:cNvSpPr>
              <p:nvPr/>
            </p:nvSpPr>
            <p:spPr bwMode="auto">
              <a:xfrm>
                <a:off x="5003891" y="4174066"/>
                <a:ext cx="197601" cy="225388"/>
              </a:xfrm>
              <a:custGeom>
                <a:avLst/>
                <a:gdLst>
                  <a:gd name="T0" fmla="*/ 145512959 w 21600"/>
                  <a:gd name="T1" fmla="*/ 203073433 h 21600"/>
                  <a:gd name="T2" fmla="*/ 145802623 w 21600"/>
                  <a:gd name="T3" fmla="*/ 194761133 h 21600"/>
                  <a:gd name="T4" fmla="*/ 145802623 w 21600"/>
                  <a:gd name="T5" fmla="*/ 125373600 h 21600"/>
                  <a:gd name="T6" fmla="*/ 104926995 w 21600"/>
                  <a:gd name="T7" fmla="*/ 39943277 h 21600"/>
                  <a:gd name="T8" fmla="*/ 105749513 w 21600"/>
                  <a:gd name="T9" fmla="*/ 31392540 h 21600"/>
                  <a:gd name="T10" fmla="*/ 84532065 w 21600"/>
                  <a:gd name="T11" fmla="*/ 0 h 21600"/>
                  <a:gd name="T12" fmla="*/ 63314533 w 21600"/>
                  <a:gd name="T13" fmla="*/ 31392540 h 21600"/>
                  <a:gd name="T14" fmla="*/ 64145452 w 21600"/>
                  <a:gd name="T15" fmla="*/ 39996478 h 21600"/>
                  <a:gd name="T16" fmla="*/ 23363023 w 21600"/>
                  <a:gd name="T17" fmla="*/ 125385918 h 21600"/>
                  <a:gd name="T18" fmla="*/ 23363023 w 21600"/>
                  <a:gd name="T19" fmla="*/ 194761133 h 21600"/>
                  <a:gd name="T20" fmla="*/ 23645246 w 21600"/>
                  <a:gd name="T21" fmla="*/ 203100602 h 21600"/>
                  <a:gd name="T22" fmla="*/ 0 w 21600"/>
                  <a:gd name="T23" fmla="*/ 236998693 h 21600"/>
                  <a:gd name="T24" fmla="*/ 9272957 w 21600"/>
                  <a:gd name="T25" fmla="*/ 250706436 h 21600"/>
                  <a:gd name="T26" fmla="*/ 63534281 w 21600"/>
                  <a:gd name="T27" fmla="*/ 250706436 h 21600"/>
                  <a:gd name="T28" fmla="*/ 63314533 w 21600"/>
                  <a:gd name="T29" fmla="*/ 254962705 h 21600"/>
                  <a:gd name="T30" fmla="*/ 84532065 w 21600"/>
                  <a:gd name="T31" fmla="*/ 286355233 h 21600"/>
                  <a:gd name="T32" fmla="*/ 105749513 w 21600"/>
                  <a:gd name="T33" fmla="*/ 254962705 h 21600"/>
                  <a:gd name="T34" fmla="*/ 105529766 w 21600"/>
                  <a:gd name="T35" fmla="*/ 250706436 h 21600"/>
                  <a:gd name="T36" fmla="*/ 159908522 w 21600"/>
                  <a:gd name="T37" fmla="*/ 250706436 h 21600"/>
                  <a:gd name="T38" fmla="*/ 169173962 w 21600"/>
                  <a:gd name="T39" fmla="*/ 236998693 h 21600"/>
                  <a:gd name="T40" fmla="*/ 145512959 w 21600"/>
                  <a:gd name="T41" fmla="*/ 203073433 h 21600"/>
                  <a:gd name="T42" fmla="*/ 72721479 w 21600"/>
                  <a:gd name="T43" fmla="*/ 31392540 h 21600"/>
                  <a:gd name="T44" fmla="*/ 84532065 w 21600"/>
                  <a:gd name="T45" fmla="*/ 13920288 h 21600"/>
                  <a:gd name="T46" fmla="*/ 96343451 w 21600"/>
                  <a:gd name="T47" fmla="*/ 31392540 h 21600"/>
                  <a:gd name="T48" fmla="*/ 95802281 w 21600"/>
                  <a:gd name="T49" fmla="*/ 36338135 h 21600"/>
                  <a:gd name="T50" fmla="*/ 84587024 w 21600"/>
                  <a:gd name="T51" fmla="*/ 34799986 h 21600"/>
                  <a:gd name="T52" fmla="*/ 73269292 w 21600"/>
                  <a:gd name="T53" fmla="*/ 36364156 h 21600"/>
                  <a:gd name="T54" fmla="*/ 72721479 w 21600"/>
                  <a:gd name="T55" fmla="*/ 31392540 h 21600"/>
                  <a:gd name="T56" fmla="*/ 72721479 w 21600"/>
                  <a:gd name="T57" fmla="*/ 31392540 h 216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18579" y="15318"/>
                    </a:moveTo>
                    <a:cubicBezTo>
                      <a:pt x="18603" y="15119"/>
                      <a:pt x="18616" y="14912"/>
                      <a:pt x="18616" y="14691"/>
                    </a:cubicBezTo>
                    <a:lnTo>
                      <a:pt x="18616" y="9457"/>
                    </a:lnTo>
                    <a:cubicBezTo>
                      <a:pt x="18616" y="6480"/>
                      <a:pt x="16437" y="3949"/>
                      <a:pt x="13397" y="3013"/>
                    </a:cubicBezTo>
                    <a:cubicBezTo>
                      <a:pt x="13464" y="2807"/>
                      <a:pt x="13502" y="2592"/>
                      <a:pt x="13502" y="2368"/>
                    </a:cubicBezTo>
                    <a:cubicBezTo>
                      <a:pt x="13502" y="1061"/>
                      <a:pt x="12289" y="0"/>
                      <a:pt x="10793" y="0"/>
                    </a:cubicBezTo>
                    <a:cubicBezTo>
                      <a:pt x="9297" y="0"/>
                      <a:pt x="8084" y="1060"/>
                      <a:pt x="8084" y="2368"/>
                    </a:cubicBezTo>
                    <a:cubicBezTo>
                      <a:pt x="8084" y="2593"/>
                      <a:pt x="8122" y="2810"/>
                      <a:pt x="8190" y="3017"/>
                    </a:cubicBezTo>
                    <a:cubicBezTo>
                      <a:pt x="5156" y="3956"/>
                      <a:pt x="2983" y="6484"/>
                      <a:pt x="2983" y="9458"/>
                    </a:cubicBezTo>
                    <a:lnTo>
                      <a:pt x="2983" y="14691"/>
                    </a:lnTo>
                    <a:cubicBezTo>
                      <a:pt x="2983" y="14912"/>
                      <a:pt x="2996" y="15121"/>
                      <a:pt x="3019" y="15320"/>
                    </a:cubicBezTo>
                    <a:lnTo>
                      <a:pt x="0" y="17877"/>
                    </a:lnTo>
                    <a:cubicBezTo>
                      <a:pt x="0" y="18448"/>
                      <a:pt x="530" y="18911"/>
                      <a:pt x="1184" y="18911"/>
                    </a:cubicBezTo>
                    <a:lnTo>
                      <a:pt x="8112" y="18911"/>
                    </a:lnTo>
                    <a:cubicBezTo>
                      <a:pt x="8096" y="19017"/>
                      <a:pt x="8084" y="19123"/>
                      <a:pt x="8084" y="19232"/>
                    </a:cubicBezTo>
                    <a:cubicBezTo>
                      <a:pt x="8084" y="20540"/>
                      <a:pt x="9297" y="21600"/>
                      <a:pt x="10793" y="21600"/>
                    </a:cubicBezTo>
                    <a:cubicBezTo>
                      <a:pt x="12289" y="21600"/>
                      <a:pt x="13502" y="20540"/>
                      <a:pt x="13502" y="19232"/>
                    </a:cubicBezTo>
                    <a:cubicBezTo>
                      <a:pt x="13502" y="19123"/>
                      <a:pt x="13490" y="19016"/>
                      <a:pt x="13474" y="18911"/>
                    </a:cubicBezTo>
                    <a:lnTo>
                      <a:pt x="20417" y="18911"/>
                    </a:lnTo>
                    <a:cubicBezTo>
                      <a:pt x="21070" y="18911"/>
                      <a:pt x="21600" y="18448"/>
                      <a:pt x="21600" y="17877"/>
                    </a:cubicBezTo>
                    <a:lnTo>
                      <a:pt x="18579" y="15318"/>
                    </a:lnTo>
                    <a:close/>
                    <a:moveTo>
                      <a:pt x="9285" y="2368"/>
                    </a:moveTo>
                    <a:cubicBezTo>
                      <a:pt x="9285" y="1641"/>
                      <a:pt x="9962" y="1050"/>
                      <a:pt x="10793" y="1050"/>
                    </a:cubicBezTo>
                    <a:cubicBezTo>
                      <a:pt x="11624" y="1050"/>
                      <a:pt x="12301" y="1641"/>
                      <a:pt x="12301" y="2368"/>
                    </a:cubicBezTo>
                    <a:cubicBezTo>
                      <a:pt x="12301" y="2498"/>
                      <a:pt x="12272" y="2622"/>
                      <a:pt x="12232" y="2741"/>
                    </a:cubicBezTo>
                    <a:cubicBezTo>
                      <a:pt x="11767" y="2666"/>
                      <a:pt x="11289" y="2625"/>
                      <a:pt x="10800" y="2625"/>
                    </a:cubicBezTo>
                    <a:cubicBezTo>
                      <a:pt x="10306" y="2625"/>
                      <a:pt x="9824" y="2666"/>
                      <a:pt x="9355" y="2743"/>
                    </a:cubicBezTo>
                    <a:cubicBezTo>
                      <a:pt x="9314" y="2623"/>
                      <a:pt x="9285" y="2499"/>
                      <a:pt x="9285" y="2368"/>
                    </a:cubicBezTo>
                    <a:close/>
                    <a:moveTo>
                      <a:pt x="9285" y="2368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sp>
          <p:nvSpPr>
            <p:cNvPr id="19" name="TextBox 43"/>
            <p:cNvSpPr txBox="1"/>
            <p:nvPr/>
          </p:nvSpPr>
          <p:spPr>
            <a:xfrm>
              <a:off x="1646825" y="3004664"/>
              <a:ext cx="2629859" cy="15254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altLang="zh-CN" sz="1600" b="1" dirty="0" smtClean="0">
                  <a:solidFill>
                    <a:schemeClr val="accent3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en-US" altLang="zh-CN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Expecte</a:t>
              </a:r>
              <a:r>
                <a:rPr lang="en-US" altLang="zh-CN" sz="1600" b="1" dirty="0" smtClean="0">
                  <a:solidFill>
                    <a:schemeClr val="accent3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 Result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716016" y="3438699"/>
            <a:ext cx="3210684" cy="460104"/>
            <a:chOff x="1101987" y="3591716"/>
            <a:chExt cx="3210684" cy="460104"/>
          </a:xfrm>
        </p:grpSpPr>
        <p:grpSp>
          <p:nvGrpSpPr>
            <p:cNvPr id="11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35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grpSp>
            <p:nvGrpSpPr>
              <p:cNvPr id="36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37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dgm="http://schemas.openxmlformats.org/drawingml/2006/diagram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38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dgm="http://schemas.openxmlformats.org/drawingml/2006/diagram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39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dgm="http://schemas.openxmlformats.org/drawingml/2006/diagram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40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dgm="http://schemas.openxmlformats.org/drawingml/2006/diagram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41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dgm="http://schemas.openxmlformats.org/drawingml/2006/diagram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</p:grpSp>
        </p:grpSp>
        <p:sp>
          <p:nvSpPr>
            <p:cNvPr id="17" name="TextBox 46"/>
            <p:cNvSpPr txBox="1"/>
            <p:nvPr/>
          </p:nvSpPr>
          <p:spPr>
            <a:xfrm>
              <a:off x="1682812" y="3737359"/>
              <a:ext cx="2629859" cy="15254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altLang="zh-CN" sz="1600" b="1" dirty="0" smtClean="0">
                  <a:solidFill>
                    <a:schemeClr val="accent4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4.Timeline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4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045F6F0C-90B8-40AB-ADA9-1B40F2447292}"/>
              </a:ext>
            </a:extLst>
          </p:cNvPr>
          <p:cNvSpPr/>
          <p:nvPr/>
        </p:nvSpPr>
        <p:spPr>
          <a:xfrm>
            <a:off x="2133" y="123478"/>
            <a:ext cx="8676456" cy="482144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70982" y="482820"/>
            <a:ext cx="43114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Background</a:t>
            </a:r>
            <a:endParaRPr lang="zh-CN" altLang="en-US" sz="28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793964" y="1324827"/>
            <a:ext cx="9361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idar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59" y="1824059"/>
            <a:ext cx="1855314" cy="132522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0" r="12540"/>
          <a:stretch/>
        </p:blipFill>
        <p:spPr>
          <a:xfrm>
            <a:off x="5535042" y="1866484"/>
            <a:ext cx="1872208" cy="135505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6003094" y="1338636"/>
            <a:ext cx="9361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Camera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566797" y="2204815"/>
            <a:ext cx="15911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3D 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Environment 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572018" y="3612020"/>
            <a:ext cx="13957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Range Image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779801" y="3629865"/>
            <a:ext cx="14852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Image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69115" y="1110923"/>
            <a:ext cx="7375293" cy="318901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过程 65"/>
          <p:cNvSpPr/>
          <p:nvPr/>
        </p:nvSpPr>
        <p:spPr>
          <a:xfrm>
            <a:off x="848349" y="1066956"/>
            <a:ext cx="7159269" cy="3261027"/>
          </a:xfrm>
          <a:prstGeom prst="flowChartProcess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3652624" y="2064875"/>
            <a:ext cx="1505294" cy="726110"/>
          </a:xfrm>
          <a:prstGeom prst="flowChartProcess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3936625" y="3642156"/>
            <a:ext cx="9801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Fusion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流程图: 过程 69"/>
          <p:cNvSpPr/>
          <p:nvPr/>
        </p:nvSpPr>
        <p:spPr>
          <a:xfrm>
            <a:off x="1572018" y="3560403"/>
            <a:ext cx="1366466" cy="390084"/>
          </a:xfrm>
          <a:prstGeom prst="flowChartProcess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流程图: 过程 70"/>
          <p:cNvSpPr/>
          <p:nvPr/>
        </p:nvSpPr>
        <p:spPr>
          <a:xfrm>
            <a:off x="5804982" y="3570225"/>
            <a:ext cx="1332328" cy="390084"/>
          </a:xfrm>
          <a:prstGeom prst="flowChartProcess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3" name="直接连接符 72"/>
          <p:cNvCxnSpPr>
            <a:stCxn id="69" idx="3"/>
            <a:endCxn id="71" idx="1"/>
          </p:cNvCxnSpPr>
          <p:nvPr/>
        </p:nvCxnSpPr>
        <p:spPr>
          <a:xfrm>
            <a:off x="4916755" y="3765267"/>
            <a:ext cx="888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9" idx="1"/>
            <a:endCxn id="70" idx="3"/>
          </p:cNvCxnSpPr>
          <p:nvPr/>
        </p:nvCxnSpPr>
        <p:spPr>
          <a:xfrm flipH="1" flipV="1">
            <a:off x="2938484" y="3755445"/>
            <a:ext cx="998141" cy="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过程 76"/>
          <p:cNvSpPr/>
          <p:nvPr/>
        </p:nvSpPr>
        <p:spPr>
          <a:xfrm>
            <a:off x="3936625" y="3570225"/>
            <a:ext cx="980130" cy="390084"/>
          </a:xfrm>
          <a:prstGeom prst="flowChartProcess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0" name="直接连接符 79"/>
          <p:cNvCxnSpPr>
            <a:stCxn id="70" idx="0"/>
            <a:endCxn id="55" idx="2"/>
          </p:cNvCxnSpPr>
          <p:nvPr/>
        </p:nvCxnSpPr>
        <p:spPr>
          <a:xfrm flipV="1">
            <a:off x="2255251" y="3149283"/>
            <a:ext cx="6765" cy="41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56" idx="2"/>
            <a:endCxn id="71" idx="0"/>
          </p:cNvCxnSpPr>
          <p:nvPr/>
        </p:nvCxnSpPr>
        <p:spPr>
          <a:xfrm>
            <a:off x="6471146" y="3221535"/>
            <a:ext cx="0" cy="348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30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=""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=""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-21595" y="-389397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0F6959C6-63FA-4C08-841C-D7D693224638}"/>
              </a:ext>
            </a:extLst>
          </p:cNvPr>
          <p:cNvSpPr txBox="1">
            <a:spLocks/>
          </p:cNvSpPr>
          <p:nvPr/>
        </p:nvSpPr>
        <p:spPr>
          <a:xfrm>
            <a:off x="683568" y="5555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5540"/>
              </p:ext>
            </p:extLst>
          </p:nvPr>
        </p:nvGraphicFramePr>
        <p:xfrm>
          <a:off x="971600" y="1253980"/>
          <a:ext cx="6912768" cy="3117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3456384"/>
              </a:tblGrid>
              <a:tr h="536820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Approaches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Shortages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6820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Joint bilateral filter function</a:t>
                      </a:r>
                      <a:endParaRPr lang="zh-CN" sz="105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Blurring </a:t>
                      </a:r>
                      <a:r>
                        <a:rPr lang="en-US" altLang="zh-CN" sz="1200" b="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edges</a:t>
                      </a:r>
                      <a:endParaRPr lang="zh-CN" sz="105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6820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Anisotropic total generalized variation</a:t>
                      </a:r>
                      <a:endParaRPr lang="zh-CN" sz="105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Blurring </a:t>
                      </a:r>
                      <a:r>
                        <a:rPr lang="en-US" sz="1200" b="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edges</a:t>
                      </a:r>
                      <a:endParaRPr lang="zh-CN" sz="105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0689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Patch self-similarity for edge guided</a:t>
                      </a:r>
                      <a:endParaRPr lang="zh-CN" sz="105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(KNN + Inference + JBF up sample)</a:t>
                      </a:r>
                      <a:endParaRPr lang="zh-CN" sz="105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Huge time complexity</a:t>
                      </a:r>
                      <a:endParaRPr lang="zh-CN" sz="105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6820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MRF with additional constraints</a:t>
                      </a:r>
                      <a:endParaRPr lang="zh-CN" sz="105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 2D images segmentation</a:t>
                      </a:r>
                      <a:endParaRPr lang="zh-CN" sz="105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3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869115" y="1110923"/>
            <a:ext cx="7375293" cy="318901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61" y="699542"/>
            <a:ext cx="5019781" cy="4306833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267744" y="195486"/>
            <a:ext cx="43114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Improved MRF model</a:t>
            </a:r>
            <a:endParaRPr lang="zh-CN" altLang="en-US" sz="28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9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869115" y="1110923"/>
            <a:ext cx="7375293" cy="318901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F6959C6-63FA-4C08-841C-D7D693224638}"/>
              </a:ext>
            </a:extLst>
          </p:cNvPr>
          <p:cNvSpPr txBox="1">
            <a:spLocks/>
          </p:cNvSpPr>
          <p:nvPr/>
        </p:nvSpPr>
        <p:spPr>
          <a:xfrm>
            <a:off x="633659" y="333467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712945"/>
            <a:ext cx="4957818" cy="2290854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4" y="3235564"/>
            <a:ext cx="2098900" cy="6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235564"/>
            <a:ext cx="2271708" cy="5536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/>
          <p:cNvSpPr/>
          <p:nvPr/>
        </p:nvSpPr>
        <p:spPr>
          <a:xfrm>
            <a:off x="269322" y="3781997"/>
            <a:ext cx="2618024" cy="454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spcAft>
                <a:spcPts val="0"/>
              </a:spcAft>
            </a:pPr>
            <a:r>
              <a:rPr lang="en-US" altLang="zh-CN" sz="1400" b="1" i="1" kern="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depth measure potential</a:t>
            </a:r>
            <a:endParaRPr lang="zh-CN" altLang="zh-CN" sz="1100" kern="100" dirty="0">
              <a:effectLst/>
              <a:latin typeface="等线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64088" y="3789242"/>
            <a:ext cx="3392275" cy="4563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en-US" altLang="zh-CN" sz="1400" b="1" i="1" kern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depth smoothness prior potential</a:t>
            </a:r>
            <a:endParaRPr lang="zh-CN" altLang="zh-CN" sz="1400" b="1" i="1" kern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3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869115" y="1110923"/>
            <a:ext cx="7375293" cy="318901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F6959C6-63FA-4C08-841C-D7D693224638}"/>
              </a:ext>
            </a:extLst>
          </p:cNvPr>
          <p:cNvSpPr txBox="1">
            <a:spLocks/>
          </p:cNvSpPr>
          <p:nvPr/>
        </p:nvSpPr>
        <p:spPr>
          <a:xfrm>
            <a:off x="633659" y="333467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Novelty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0" y="957607"/>
            <a:ext cx="2129944" cy="5150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060897"/>
            <a:ext cx="3955461" cy="221330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57365"/>
            <a:ext cx="2271708" cy="553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7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0F6959C6-63FA-4C08-841C-D7D693224638}"/>
              </a:ext>
            </a:extLst>
          </p:cNvPr>
          <p:cNvSpPr txBox="1">
            <a:spLocks/>
          </p:cNvSpPr>
          <p:nvPr/>
        </p:nvSpPr>
        <p:spPr>
          <a:xfrm>
            <a:off x="633659" y="333467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Procedure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0"/>
            <a:ext cx="4741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8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045F6F0C-90B8-40AB-ADA9-1B40F2447292}"/>
              </a:ext>
            </a:extLst>
          </p:cNvPr>
          <p:cNvSpPr/>
          <p:nvPr/>
        </p:nvSpPr>
        <p:spPr>
          <a:xfrm>
            <a:off x="218533" y="123478"/>
            <a:ext cx="8676456" cy="482144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69115" y="1110923"/>
            <a:ext cx="7375293" cy="318901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过程 65"/>
          <p:cNvSpPr/>
          <p:nvPr/>
        </p:nvSpPr>
        <p:spPr>
          <a:xfrm>
            <a:off x="848349" y="1066956"/>
            <a:ext cx="7159269" cy="3261027"/>
          </a:xfrm>
          <a:prstGeom prst="flowChartProcess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17666"/>
            <a:ext cx="2232248" cy="156195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229026"/>
            <a:ext cx="2511780" cy="1650598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="" xmlns:a16="http://schemas.microsoft.com/office/drawing/2014/main" id="{BEF0B9CD-BF14-46EE-87AD-5D963C51492A}"/>
              </a:ext>
            </a:extLst>
          </p:cNvPr>
          <p:cNvSpPr txBox="1">
            <a:spLocks/>
          </p:cNvSpPr>
          <p:nvPr/>
        </p:nvSpPr>
        <p:spPr>
          <a:xfrm>
            <a:off x="3472250" y="1908906"/>
            <a:ext cx="1511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Set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Middlebury</a:t>
            </a:r>
            <a:endParaRPr lang="en-GB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BEF0B9CD-BF14-46EE-87AD-5D963C51492A}"/>
              </a:ext>
            </a:extLst>
          </p:cNvPr>
          <p:cNvSpPr txBox="1">
            <a:spLocks/>
          </p:cNvSpPr>
          <p:nvPr/>
        </p:nvSpPr>
        <p:spPr>
          <a:xfrm>
            <a:off x="3003630" y="3443625"/>
            <a:ext cx="24482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cvkit</a:t>
            </a:r>
            <a:endParaRPr lang="en-GB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0F6959C6-63FA-4C08-841C-D7D693224638}"/>
              </a:ext>
            </a:extLst>
          </p:cNvPr>
          <p:cNvSpPr txBox="1">
            <a:spLocks/>
          </p:cNvSpPr>
          <p:nvPr/>
        </p:nvSpPr>
        <p:spPr>
          <a:xfrm>
            <a:off x="633659" y="333467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Platform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0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4F3D33"/>
      </a:accent1>
      <a:accent2>
        <a:srgbClr val="282420"/>
      </a:accent2>
      <a:accent3>
        <a:srgbClr val="4F3D33"/>
      </a:accent3>
      <a:accent4>
        <a:srgbClr val="282420"/>
      </a:accent4>
      <a:accent5>
        <a:srgbClr val="4F3D33"/>
      </a:accent5>
      <a:accent6>
        <a:srgbClr val="282420"/>
      </a:accent6>
      <a:hlink>
        <a:srgbClr val="13436C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10404</TotalTime>
  <Words>327</Words>
  <Application>Microsoft Office PowerPoint</Application>
  <PresentationFormat>全屏显示(16:9)</PresentationFormat>
  <Paragraphs>96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华文细黑</vt:lpstr>
      <vt:lpstr>宋体</vt:lpstr>
      <vt:lpstr>微软雅黑</vt:lpstr>
      <vt:lpstr>Arial</vt:lpstr>
      <vt:lpstr>Calibri</vt:lpstr>
      <vt:lpstr>Open Sans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China</cp:lastModifiedBy>
  <cp:revision>1011</cp:revision>
  <dcterms:created xsi:type="dcterms:W3CDTF">2015-04-24T01:01:13Z</dcterms:created>
  <dcterms:modified xsi:type="dcterms:W3CDTF">2018-10-25T10:15:46Z</dcterms:modified>
</cp:coreProperties>
</file>