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5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9144000" cy="6858000" type="screen4x3"/>
  <p:notesSz cx="6858000" cy="9144000"/>
  <p:defaultTextStyle>
    <a:lvl1pPr marL="0" indent="0" algn="l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indent="0" algn="l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indent="0" algn="l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indent="0" algn="l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indent="0" algn="l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55" autoAdjust="0"/>
  </p:normalViewPr>
  <p:slideViewPr>
    <p:cSldViewPr showGuides="1">
      <p:cViewPr varScale="1">
        <p:scale>
          <a:sx n="77" d="100"/>
          <a:sy n="77" d="100"/>
        </p:scale>
        <p:origin x="-102" y="-264"/>
      </p:cViewPr>
      <p:guideLst>
        <p:guide orient="horz" pos="2160"/>
        <p:guide pos="288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8" name="页眉占位符 1049057"/>
          <p:cNvSpPr/>
          <p:nvPr>
            <p:ph type="hdr" sz="quarter" idx="4294967295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endParaRPr lang="zh-CN" altLang="en-US" sz="1200"/>
          </a:p>
        </p:txBody>
      </p:sp>
      <p:sp>
        <p:nvSpPr>
          <p:cNvPr id="1049059" name="日期占位符 1049058"/>
          <p:cNvSpPr/>
          <p:nvPr>
            <p:ph type="dt" idx="9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 algn="r"/>
            <a:endParaRPr lang="zh-CN" altLang="en-US" sz="1200"/>
          </a:p>
        </p:txBody>
      </p:sp>
      <p:sp>
        <p:nvSpPr>
          <p:cNvPr id="1049060" name="幻灯片图像占位符 1049059"/>
          <p:cNvSpPr/>
          <p:nvPr>
            <p:ph type="sldImg" idx="19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t"/>
          <a:p/>
        </p:txBody>
      </p:sp>
      <p:sp>
        <p:nvSpPr>
          <p:cNvPr id="1049061" name="文本占位符 1049060"/>
          <p:cNvSpPr/>
          <p:nvPr>
            <p:ph type="body" sz="quarter" idx="29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14300"/>
            <a:r>
              <a:rPr lang="zh-CN" altLang="en-US"/>
              <a:t>第二级</a:t>
            </a:r>
            <a:endParaRPr lang="zh-CN" altLang="en-US"/>
          </a:p>
          <a:p>
            <a:pPr lvl="2" indent="571500"/>
            <a:r>
              <a:rPr lang="zh-CN" altLang="en-US"/>
              <a:t>第三级</a:t>
            </a:r>
            <a:endParaRPr lang="zh-CN" altLang="en-US"/>
          </a:p>
          <a:p>
            <a:pPr lvl="3" indent="1028700"/>
            <a:r>
              <a:rPr lang="zh-CN" altLang="en-US"/>
              <a:t>第四级</a:t>
            </a:r>
            <a:endParaRPr lang="zh-CN" altLang="en-US"/>
          </a:p>
          <a:p>
            <a:pPr lvl="4" indent="14859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62" name="页脚占位符 1049061"/>
          <p:cNvSpPr/>
          <p:nvPr>
            <p:ph type="ftr" sz="quarter" idx="39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/>
            <a:endParaRPr lang="zh-CN" altLang="en-US" sz="1200"/>
          </a:p>
        </p:txBody>
      </p:sp>
      <p:sp>
        <p:nvSpPr>
          <p:cNvPr id="1049063" name="灯片编号占位符 1049062"/>
          <p:cNvSpPr/>
          <p:nvPr>
            <p:ph type="sldNum" sz="quarter" idx="49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indent="0" algn="l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indent="0" algn="l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indent="0" algn="l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indent="0" algn="l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5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6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62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6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6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6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7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74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7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96" name="日期占位符 1048595"/>
          <p:cNvSpPr/>
          <p:nvPr>
            <p:ph type="dt" sz="half" idx="4294967295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3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37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3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4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42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43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4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1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52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73" name="日期占位符 1048672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3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3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4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4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4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4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4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5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5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580" name="页脚占位符 1048579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1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1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1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1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1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2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2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2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2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2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902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90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9005" name="日期占位符 1049004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8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9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9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9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9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89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0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0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0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885" name="日期占位符 1048884"/>
          <p:cNvSpPr/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4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单击此处编辑母版副标题样式</a:t>
            </a:r>
            <a:endParaRPr lang="zh-CN" altLang="en-US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50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5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5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55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56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5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6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6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942" name="日期占位符 1048941"/>
          <p:cNvSpPr/>
          <p:nvPr>
            <p:ph type="dt" sz="half" idx="4294967295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1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3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单击此处编辑母版标题样式</a:t>
            </a:r>
            <a:endParaRPr lang="zh-CN" altLang="en-US"/>
          </a:p>
        </p:txBody>
      </p:sp>
      <p:sp>
        <p:nvSpPr>
          <p:cNvPr id="10489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</p:txBody>
      </p:sp>
      <p:sp>
        <p:nvSpPr>
          <p:cNvPr id="104893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26" name="日期占位符 1048625"/>
          <p:cNvSpPr/>
          <p:nvPr>
            <p:ph type="dt" sz="half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1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直接连接符 104862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4" name="标题 1048623"/>
          <p:cNvSpPr/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5" name="文本占位符 1048624"/>
          <p:cNvSpPr/>
          <p:nvPr>
            <p:ph type="body" idx="9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70"/>
            <a:r>
              <a:rPr lang="zh-CN" altLang="en-US"/>
              <a:t>第二级</a:t>
            </a:r>
            <a:endParaRPr lang="zh-CN" altLang="en-US"/>
          </a:p>
          <a:p>
            <a:pPr lvl="2" indent="350520"/>
            <a:r>
              <a:rPr lang="zh-CN" altLang="en-US"/>
              <a:t>第三级</a:t>
            </a:r>
            <a:endParaRPr lang="zh-CN" altLang="en-US"/>
          </a:p>
          <a:p>
            <a:pPr lvl="3" indent="645795"/>
            <a:r>
              <a:rPr lang="zh-CN" altLang="en-US"/>
              <a:t>第四级</a:t>
            </a:r>
            <a:endParaRPr lang="zh-CN" altLang="en-US"/>
          </a:p>
          <a:p>
            <a:pPr lvl="4" indent="9398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26" name="日期占位符 1048625"/>
          <p:cNvSpPr/>
          <p:nvPr>
            <p:ph type="dt" sz="half" idx="19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8627" name="页脚占位符 1048626"/>
          <p:cNvSpPr/>
          <p:nvPr>
            <p:ph type="ftr" sz="quarter" idx="2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  <p:sp>
        <p:nvSpPr>
          <p:cNvPr id="1048628" name="灯片编号占位符 1048627"/>
          <p:cNvSpPr/>
          <p:nvPr>
            <p:ph type="sldNum" sz="quarter" idx="3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  <p:grpSp>
        <p:nvGrpSpPr>
          <p:cNvPr id="88" name="组合 87"/>
          <p:cNvGrpSpPr/>
          <p:nvPr/>
        </p:nvGrpSpPr>
        <p:grpSpPr>
          <a:xfrm rot="0">
            <a:off x="8153400" y="152400"/>
            <a:ext cx="792162" cy="1295400"/>
            <a:chOff x="5136" y="960"/>
            <a:chExt cx="528" cy="864"/>
          </a:xfrm>
        </p:grpSpPr>
        <p:sp>
          <p:nvSpPr>
            <p:cNvPr id="1048629" name="椭圆 1048628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0" name="椭圆 1048629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1" name="椭圆 1048630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2" name="椭圆 1048631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3" name="椭圆 1048632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4" name="椭圆 1048633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5" name="椭圆 1048634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6" name="椭圆 1048635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7" name="椭圆 1048636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8" name="椭圆 1048637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9" name="椭圆 1048638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0" name="椭圆 1048639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1" name="椭圆 1048640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2" name="椭圆 1048641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3" name="椭圆 1048642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4" name="椭圆 1048643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5" name="椭圆 1048644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6" name="椭圆 1048645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7" name="椭圆 1048646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8" name="椭圆 1048647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9" name="椭圆 1048648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0" name="椭圆 1048649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1" name="椭圆 1048650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2" name="椭圆 1048651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3" name="椭圆 1048652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4" name="椭圆 1048653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5" name="椭圆 1048654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6" name="椭圆 1048655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7" name="椭圆 1048656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8" name="椭圆 1048657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9" name="椭圆 1048658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900" b="1" i="0" u="none" baseline="0">
          <a:solidFill>
            <a:schemeClr val="lt2"/>
          </a:solidFill>
          <a:latin typeface="Arial" panose="020B0604020202020204" pitchFamily="34" charset="0"/>
          <a:ea typeface="宋体" panose="02010600030101010101" pitchFamily="2" charset="-122"/>
        </a:defRPr>
      </a:lvl1pPr>
    </p:titleStyle>
    <p:bodyStyle>
      <a:lvl1pPr marL="342900" indent="-342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0000"/>
        <a:buFont typeface="Wingdings" panose="05000000000000000000" pitchFamily="2" charset="2"/>
        <a:buChar char="l"/>
        <a:defRPr sz="3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692150" indent="-34798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87425" indent="-29400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280795" indent="-2921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5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598295" indent="-31559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pattFill prst="ltHorz">
          <a:fgClr>
            <a:schemeClr val="dk2"/>
          </a:fgClr>
          <a:bgClr>
            <a:schemeClr val="lt1"/>
          </a:bgClr>
        </a:pattFill>
        <a:effectLst/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标题 1048591"/>
          <p:cNvSpPr/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3" name="文本占位符 1048592"/>
          <p:cNvSpPr/>
          <p:nvPr>
            <p:ph type="body" idx="9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8270"/>
            <a:r>
              <a:rPr lang="zh-CN" altLang="en-US"/>
              <a:t>第二级</a:t>
            </a:r>
            <a:endParaRPr lang="zh-CN" altLang="en-US"/>
          </a:p>
          <a:p>
            <a:pPr lvl="2" indent="566420"/>
            <a:r>
              <a:rPr lang="zh-CN" altLang="en-US"/>
              <a:t>第三级</a:t>
            </a:r>
            <a:endParaRPr lang="zh-CN" altLang="en-US"/>
          </a:p>
          <a:p>
            <a:pPr lvl="3" indent="963295"/>
            <a:r>
              <a:rPr lang="zh-CN" altLang="en-US"/>
              <a:t>第四级</a:t>
            </a:r>
            <a:endParaRPr lang="zh-CN" altLang="en-US"/>
          </a:p>
          <a:p>
            <a:pPr lvl="4" indent="13525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4" name="任意多边形 1048593"/>
          <p:cNvSpPr/>
          <p:nvPr/>
        </p:nvSpPr>
        <p:spPr>
          <a:xfrm>
            <a:off x="609600" y="1566862"/>
            <a:ext cx="7958137" cy="109537"/>
          </a:xfrm>
          <a:custGeom>
            <a:avLst/>
            <a:gdLst/>
            <a:ahLst/>
            <a:cxnLst/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5" name="直接连接符 1048594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8596" name="日期占位符 1048595"/>
          <p:cNvSpPr/>
          <p:nvPr>
            <p:ph type="dt" sz="half" idx="19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页脚占位符 1048596"/>
          <p:cNvSpPr/>
          <p:nvPr>
            <p:ph type="ftr" sz="quarter" idx="2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598" name="灯片编号占位符 1048597"/>
          <p:cNvSpPr/>
          <p:nvPr>
            <p:ph type="sldNum" sz="quarter" idx="39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800" b="0" i="0" u="none" baseline="0">
          <a:solidFill>
            <a:schemeClr val="lt2"/>
          </a:solidFill>
          <a:latin typeface="Verdana" panose="020B0604030504040204" pitchFamily="34" charset="0"/>
          <a:ea typeface="宋体" panose="02010600030101010101" pitchFamily="2" charset="-122"/>
        </a:defRPr>
      </a:lvl1pPr>
    </p:titleStyle>
    <p:bodyStyle>
      <a:lvl1pPr marL="469900" indent="-469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1pPr>
      <a:lvl2pPr marL="908050" indent="-43688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marL="1304925" indent="-39560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marL="1693545" indent="-38735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marL="2093595" indent="-398145" algn="l" eaLnBrk="1" fontAlgn="base" latinLnBrk="1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标题 1048670"/>
          <p:cNvSpPr/>
          <p:nvPr>
            <p:ph type="title" idx="4294967295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文本占位符 1048671"/>
          <p:cNvSpPr/>
          <p:nvPr>
            <p:ph type="body" idx="9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70"/>
            <a:r>
              <a:rPr lang="zh-CN" altLang="en-US"/>
              <a:t>第二级</a:t>
            </a:r>
            <a:endParaRPr lang="zh-CN" altLang="en-US"/>
          </a:p>
          <a:p>
            <a:pPr lvl="2" indent="328295"/>
            <a:r>
              <a:rPr lang="zh-CN" altLang="en-US"/>
              <a:t>第三级</a:t>
            </a:r>
            <a:endParaRPr lang="zh-CN" altLang="en-US"/>
          </a:p>
          <a:p>
            <a:pPr lvl="3" indent="680720"/>
            <a:r>
              <a:rPr lang="zh-CN" altLang="en-US"/>
              <a:t>第四级</a:t>
            </a:r>
            <a:endParaRPr lang="zh-CN" altLang="en-US"/>
          </a:p>
          <a:p>
            <a:pPr lvl="4" indent="99822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3" name="日期占位符 1048672"/>
          <p:cNvSpPr/>
          <p:nvPr>
            <p:ph type="dt" sz="half" idx="19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4" name="页脚占位符 1048673"/>
          <p:cNvSpPr/>
          <p:nvPr>
            <p:ph type="ftr" sz="quarter" idx="2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1048674"/>
          <p:cNvSpPr/>
          <p:nvPr>
            <p:ph type="sldNum" sz="quarter" idx="3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676" name="任意多边形 1048675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77" name="直接连接符 1048676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200" b="0" i="0" u="none" baseline="0">
          <a:solidFill>
            <a:schemeClr val="lt2"/>
          </a:solidFill>
          <a:latin typeface="Garamond" pitchFamily="18" charset="0"/>
          <a:ea typeface="宋体" panose="02010600030101010101" pitchFamily="2" charset="-122"/>
        </a:defRPr>
      </a:lvl1pPr>
    </p:titleStyle>
    <p:bodyStyle>
      <a:lvl1pPr marL="342900" indent="-342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669925" indent="-32575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022350" indent="-35115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39850" indent="-31623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680845" indent="-33972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矩形 104857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7" name="矩形 104857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78" name="标题 1048577"/>
          <p:cNvSpPr/>
          <p:nvPr>
            <p:ph type="title" idx="4294967295"/>
          </p:nvPr>
        </p:nvSpPr>
        <p:spPr>
          <a:xfrm>
            <a:off x="381000" y="44450"/>
            <a:ext cx="6553200" cy="762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9" name="文本占位符 1048578"/>
          <p:cNvSpPr/>
          <p:nvPr>
            <p:ph type="body" idx="9"/>
          </p:nvPr>
        </p:nvSpPr>
        <p:spPr>
          <a:xfrm>
            <a:off x="533400" y="990600"/>
            <a:ext cx="8286750" cy="5181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14300"/>
            <a:r>
              <a:rPr lang="zh-CN" altLang="en-US"/>
              <a:t>第二级</a:t>
            </a:r>
            <a:endParaRPr lang="zh-CN" altLang="en-US"/>
          </a:p>
          <a:p>
            <a:pPr lvl="2" indent="571500"/>
            <a:r>
              <a:rPr lang="zh-CN" altLang="en-US"/>
              <a:t>第三级</a:t>
            </a:r>
            <a:endParaRPr lang="zh-CN" altLang="en-US"/>
          </a:p>
          <a:p>
            <a:pPr lvl="3" indent="1028700"/>
            <a:r>
              <a:rPr lang="zh-CN" altLang="en-US"/>
              <a:t>第四级</a:t>
            </a:r>
            <a:endParaRPr lang="zh-CN" altLang="en-US"/>
          </a:p>
          <a:p>
            <a:pPr lvl="4" indent="14859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80" name="页脚占位符 1048579"/>
          <p:cNvSpPr/>
          <p:nvPr>
            <p:ph type="ftr" sz="quarter" idx="19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  <p:sp>
        <p:nvSpPr>
          <p:cNvPr id="1048581" name="矩形 1048580"/>
          <p:cNvSpPr/>
          <p:nvPr/>
        </p:nvSpPr>
        <p:spPr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lIns="91440" tIns="45720" rIns="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en-US" altLang="zh-CN" sz="1200" b="1">
              <a:solidFill>
                <a:srgbClr val="FFFFFF"/>
              </a:solidFill>
              <a:latin typeface="Futura Md BT" pitchFamily="34" charset="0"/>
            </a:endParaRPr>
          </a:p>
          <a:p>
            <a:pPr lvl="0" indent="-342900" algn="r"/>
            <a:r>
              <a:rPr lang="en-US" altLang="zh-CN" sz="1200" b="1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566ABCEB-ACFC-4714-9973-3DA970169C29}" type="slidenum">
              <a:rPr lang="zh-CN" altLang="en-US" sz="1200" b="1">
                <a:solidFill>
                  <a:srgbClr val="FFFFFF"/>
                </a:solidFill>
                <a:latin typeface="Futura Md BT" pitchFamily="34" charset="0"/>
                <a:ea typeface="宋体" panose="02010600030101010101" pitchFamily="2" charset="-122"/>
              </a:rPr>
            </a:fld>
            <a:r>
              <a:rPr lang="en-US" altLang="zh-CN" sz="1200" b="1">
                <a:solidFill>
                  <a:srgbClr val="FFFFFF"/>
                </a:solidFill>
                <a:latin typeface="Futura Md BT" pitchFamily="34" charset="0"/>
              </a:rPr>
              <a:t>	</a:t>
            </a:r>
            <a:endParaRPr lang="en-US" altLang="zh-CN" sz="1200" b="1">
              <a:solidFill>
                <a:srgbClr val="FFFFFF"/>
              </a:solidFill>
              <a:latin typeface="Futura Md BT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55562" y="6553200"/>
            <a:ext cx="2306637" cy="142875"/>
            <a:chOff x="2562" y="3113"/>
            <a:chExt cx="1453" cy="90"/>
          </a:xfrm>
        </p:grpSpPr>
        <p:sp>
          <p:nvSpPr>
            <p:cNvPr id="1048582" name="直接连接符 1048581"/>
            <p:cNvSpPr/>
            <p:nvPr/>
          </p:nvSpPr>
          <p:spPr>
            <a:xfrm>
              <a:off x="2562" y="3113"/>
              <a:ext cx="1271" cy="0"/>
            </a:xfrm>
            <a:prstGeom prst="line">
              <a:avLst/>
            </a:prstGeom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583" name="直接连接符 1048582"/>
            <p:cNvSpPr/>
            <p:nvPr/>
          </p:nvSpPr>
          <p:spPr>
            <a:xfrm>
              <a:off x="2744" y="3158"/>
              <a:ext cx="1271" cy="0"/>
            </a:xfrm>
            <a:prstGeom prst="line">
              <a:avLst/>
            </a:prstGeom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584" name="直接连接符 1048583"/>
            <p:cNvSpPr/>
            <p:nvPr/>
          </p:nvSpPr>
          <p:spPr>
            <a:xfrm>
              <a:off x="2562" y="3203"/>
              <a:ext cx="1271" cy="0"/>
            </a:xfrm>
            <a:prstGeom prst="line">
              <a:avLst/>
            </a:prstGeom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</p:grpSp>
      <p:pic>
        <p:nvPicPr>
          <p:cNvPr id="2097152" name="图片 2097151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7524750" y="0"/>
            <a:ext cx="1619250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600" b="1" i="0" u="none" baseline="0">
          <a:solidFill>
            <a:schemeClr val="lt1"/>
          </a:solidFill>
          <a:latin typeface="黑体" panose="02010609060101010101" pitchFamily="2" charset="-122"/>
          <a:ea typeface="黑体" panose="02010609060101010101" pitchFamily="2" charset="-122"/>
        </a:defRPr>
      </a:lvl1pPr>
    </p:titleStyle>
    <p:bodyStyle>
      <a:lvl1pPr marL="342900" indent="-342900" algn="l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Tx/>
        <a:buNone/>
        <a:defRPr sz="2800" b="1" i="0" u="none" baseline="0">
          <a:solidFill>
            <a:schemeClr val="dk1"/>
          </a:solidFill>
          <a:latin typeface="宋体" panose="02010600030101010101" pitchFamily="2" charset="-122"/>
          <a:ea typeface="宋体" panose="02010600030101010101" pitchFamily="2" charset="-122"/>
        </a:defRPr>
      </a:lvl1pPr>
      <a:lvl2pPr marL="742950" indent="-285750" algn="l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Tx/>
        <a:buNone/>
        <a:defRPr sz="2800" b="1" i="0" u="none" baseline="0">
          <a:solidFill>
            <a:schemeClr val="dk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143000" indent="-228600" algn="l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Tx/>
        <a:buNone/>
        <a:defRPr sz="2400" b="1" i="0" u="none" baseline="0">
          <a:solidFill>
            <a:schemeClr val="dk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600200" indent="-228600" algn="l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Tx/>
        <a:buNone/>
        <a:defRPr sz="3600" b="1" i="0" u="none" baseline="0">
          <a:solidFill>
            <a:schemeClr val="dk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2057400" indent="-228600" algn="l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Tx/>
        <a:buNone/>
        <a:defRPr sz="3600" b="1" i="0" u="none" baseline="0">
          <a:solidFill>
            <a:schemeClr val="dk1"/>
          </a:solidFill>
          <a:latin typeface="宋体" panose="02010600030101010101" pitchFamily="2" charset="-122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2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0" name="直接连接符 1048969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230" name="组合 229"/>
          <p:cNvGrpSpPr/>
          <p:nvPr/>
        </p:nvGrpSpPr>
        <p:grpSpPr>
          <a:xfrm rot="0"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048971" name="椭圆 1048970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2" name="椭圆 1048971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3" name="椭圆 1048972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4" name="椭圆 1048973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5" name="椭圆 104897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6" name="椭圆 1048975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7" name="椭圆 1048976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8" name="椭圆 1048977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79" name="椭圆 1048978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0" name="椭圆 1048979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1" name="椭圆 1048980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2" name="椭圆 1048981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3" name="椭圆 1048982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4" name="椭圆 1048983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5" name="椭圆 104898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6" name="椭圆 1048985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7" name="椭圆 1048986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8" name="椭圆 1048987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89" name="椭圆 1048988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0" name="椭圆 1048989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1" name="椭圆 1048990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2" name="椭圆 1048991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3" name="椭圆 1048992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4" name="椭圆 1048993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5" name="椭圆 104899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6" name="椭圆 1048995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7" name="椭圆 1048996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8" name="椭圆 1048997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999" name="椭圆 1048998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00" name="椭圆 1048999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01" name="椭圆 1049000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40" tIns="45720" rIns="91440" bIns="45720" anchor="t"/>
            <a:lstStyle>
              <a:lvl1pPr marL="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</p:grpSp>
      <p:sp>
        <p:nvSpPr>
          <p:cNvPr id="1049002" name="直接连接符 1049001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noFill/>
          <a:ln w="63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03" name="标题 1049002"/>
          <p:cNvSpPr/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04" name="文本占位符 1049003"/>
          <p:cNvSpPr/>
          <p:nvPr>
            <p:ph type="body" idx="9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70"/>
            <a:r>
              <a:rPr lang="zh-CN" altLang="en-US"/>
              <a:t>第二级</a:t>
            </a:r>
            <a:endParaRPr lang="zh-CN" altLang="en-US"/>
          </a:p>
          <a:p>
            <a:pPr lvl="2" indent="350520"/>
            <a:r>
              <a:rPr lang="zh-CN" altLang="en-US"/>
              <a:t>第三级</a:t>
            </a:r>
            <a:endParaRPr lang="zh-CN" altLang="en-US"/>
          </a:p>
          <a:p>
            <a:pPr lvl="3" indent="645795"/>
            <a:r>
              <a:rPr lang="zh-CN" altLang="en-US"/>
              <a:t>第四级</a:t>
            </a:r>
            <a:endParaRPr lang="zh-CN" altLang="en-US"/>
          </a:p>
          <a:p>
            <a:pPr lvl="4" indent="9398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05" name="日期占位符 1049004"/>
          <p:cNvSpPr/>
          <p:nvPr>
            <p:ph type="dt" sz="half" idx="19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000"/>
          </a:p>
        </p:txBody>
      </p:sp>
      <p:sp>
        <p:nvSpPr>
          <p:cNvPr id="1049006" name="页脚占位符 1049005"/>
          <p:cNvSpPr/>
          <p:nvPr>
            <p:ph type="ftr" sz="quarter" idx="2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000"/>
          </a:p>
        </p:txBody>
      </p:sp>
      <p:sp>
        <p:nvSpPr>
          <p:cNvPr id="1049007" name="灯片编号占位符 1049006"/>
          <p:cNvSpPr/>
          <p:nvPr>
            <p:ph type="sldNum" sz="quarter" idx="39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000"/>
            </a:fld>
            <a:endParaRPr lang="zh-CN" altLang="en-US" sz="1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900" b="1" i="0" u="none" baseline="0">
          <a:solidFill>
            <a:schemeClr val="lt2"/>
          </a:solidFill>
          <a:latin typeface="Arial" panose="020B0604020202020204" pitchFamily="34" charset="0"/>
          <a:ea typeface="宋体" panose="02010600030101010101" pitchFamily="2" charset="-122"/>
        </a:defRPr>
      </a:lvl1pPr>
    </p:titleStyle>
    <p:bodyStyle>
      <a:lvl1pPr marL="342900" indent="-342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0000"/>
        <a:buFont typeface="Wingdings" panose="05000000000000000000" pitchFamily="2" charset="2"/>
        <a:buChar char="l"/>
        <a:defRPr sz="3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692150" indent="-34798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87425" indent="-29400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280795" indent="-2921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5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598295" indent="-31559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pattFill prst="ltHorz">
          <a:fgClr>
            <a:schemeClr val="dk2"/>
          </a:fgClr>
          <a:bgClr>
            <a:schemeClr val="lt1"/>
          </a:bgClr>
        </a:pattFill>
        <a:effectLst/>
      </p:bgPr>
    </p:bg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2" name="任意多边形 1048881"/>
          <p:cNvSpPr/>
          <p:nvPr/>
        </p:nvSpPr>
        <p:spPr>
          <a:xfrm>
            <a:off x="685800" y="2393950"/>
            <a:ext cx="7772400" cy="109537"/>
          </a:xfrm>
          <a:custGeom>
            <a:avLst/>
            <a:gdLst/>
            <a:ahLst/>
            <a:cxnLst/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3" name="标题 1048882"/>
          <p:cNvSpPr/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84" name="文本占位符 1048883"/>
          <p:cNvSpPr/>
          <p:nvPr>
            <p:ph type="body" idx="9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8270"/>
            <a:r>
              <a:rPr lang="zh-CN" altLang="en-US"/>
              <a:t>第二级</a:t>
            </a:r>
            <a:endParaRPr lang="zh-CN" altLang="en-US"/>
          </a:p>
          <a:p>
            <a:pPr lvl="2" indent="566420"/>
            <a:r>
              <a:rPr lang="zh-CN" altLang="en-US"/>
              <a:t>第三级</a:t>
            </a:r>
            <a:endParaRPr lang="zh-CN" altLang="en-US"/>
          </a:p>
          <a:p>
            <a:pPr lvl="3" indent="963295"/>
            <a:r>
              <a:rPr lang="zh-CN" altLang="en-US"/>
              <a:t>第四级</a:t>
            </a:r>
            <a:endParaRPr lang="zh-CN" altLang="en-US"/>
          </a:p>
          <a:p>
            <a:pPr lvl="4" indent="13525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85" name="日期占位符 1048884"/>
          <p:cNvSpPr/>
          <p:nvPr>
            <p:ph type="dt" sz="half" idx="19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6" name="页脚占位符 1048885"/>
          <p:cNvSpPr/>
          <p:nvPr>
            <p:ph type="ftr" sz="quarter" idx="29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887" name="灯片编号占位符 1048886"/>
          <p:cNvSpPr/>
          <p:nvPr>
            <p:ph type="sldNum" sz="quarter" idx="39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800" b="0" i="0" u="none" baseline="0">
          <a:solidFill>
            <a:schemeClr val="lt2"/>
          </a:solidFill>
          <a:latin typeface="Verdana" panose="020B0604030504040204" pitchFamily="34" charset="0"/>
          <a:ea typeface="宋体" panose="02010600030101010101" pitchFamily="2" charset="-122"/>
        </a:defRPr>
      </a:lvl1pPr>
    </p:titleStyle>
    <p:bodyStyle>
      <a:lvl1pPr marL="469900" indent="-469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1pPr>
      <a:lvl2pPr marL="908050" indent="-43688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marL="1304925" indent="-39560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marL="1693545" indent="-38735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marL="2093595" indent="-398145" algn="l" eaLnBrk="1" fontAlgn="base" latinLnBrk="1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None/>
        <a:defRPr sz="2800" b="0" i="0" u="none" baseline="0">
          <a:solidFill>
            <a:schemeClr val="dk1"/>
          </a:solidFill>
          <a:latin typeface="Verdana" panose="020B060403050404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2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8" name="任意多边形 104893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939" name="直接连接符 104893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940" name="标题 1048939"/>
          <p:cNvSpPr/>
          <p:nvPr>
            <p:ph type="title" idx="4294967295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41" name="文本占位符 1048940"/>
          <p:cNvSpPr/>
          <p:nvPr>
            <p:ph type="body" idx="9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1270"/>
            <a:r>
              <a:rPr lang="zh-CN" altLang="en-US"/>
              <a:t>第二级</a:t>
            </a:r>
            <a:endParaRPr lang="zh-CN" altLang="en-US"/>
          </a:p>
          <a:p>
            <a:pPr lvl="2" indent="328295"/>
            <a:r>
              <a:rPr lang="zh-CN" altLang="en-US"/>
              <a:t>第三级</a:t>
            </a:r>
            <a:endParaRPr lang="zh-CN" altLang="en-US"/>
          </a:p>
          <a:p>
            <a:pPr lvl="3" indent="680720"/>
            <a:r>
              <a:rPr lang="zh-CN" altLang="en-US"/>
              <a:t>第四级</a:t>
            </a:r>
            <a:endParaRPr lang="zh-CN" altLang="en-US"/>
          </a:p>
          <a:p>
            <a:pPr lvl="4" indent="99822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42" name="日期占位符 1048941"/>
          <p:cNvSpPr/>
          <p:nvPr>
            <p:ph type="dt" sz="half" idx="19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3" name="页脚占位符 1048942"/>
          <p:cNvSpPr/>
          <p:nvPr>
            <p:ph type="ftr" sz="quarter" idx="29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48944" name="灯片编号占位符 1048943"/>
          <p:cNvSpPr/>
          <p:nvPr>
            <p:ph type="sldNum" sz="quarter" idx="39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r"/>
            <a:fld id="{566ABCEB-ACFC-4714-9973-3DA970169C29}" type="slidenum">
              <a:rPr lang="zh-CN" altLang="en-US" sz="1200">
                <a:latin typeface="Garamond" pitchFamily="18" charset="0"/>
                <a:ea typeface="宋体" panose="02010600030101010101" pitchFamily="2" charset="-122"/>
              </a:rPr>
            </a:fld>
            <a:endParaRPr lang="zh-CN" altLang="en-US" sz="120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ftr="0" dt="0"/>
  <p:txStyles>
    <p:title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200" b="0" i="0" u="none" baseline="0">
          <a:solidFill>
            <a:schemeClr val="lt2"/>
          </a:solidFill>
          <a:latin typeface="Garamond" pitchFamily="18" charset="0"/>
          <a:ea typeface="宋体" panose="02010600030101010101" pitchFamily="2" charset="-122"/>
        </a:defRPr>
      </a:lvl1pPr>
    </p:titleStyle>
    <p:bodyStyle>
      <a:lvl1pPr marL="342900" indent="-34290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669925" indent="-32575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022350" indent="-35115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39850" indent="-316230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680845" indent="-339725" algn="l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bodyStyle>
    <p:otherStyle>
      <a:lvl1pPr marL="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1pPr>
      <a:lvl2pPr marL="4572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9144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3716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1828800" indent="0" algn="l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baseline="0">
          <a:solidFill>
            <a:schemeClr val="dk1"/>
          </a:solidFill>
          <a:latin typeface="Arial" panose="020B0604020202020204" pitchFamily="34" charset="0"/>
          <a:ea typeface="宋体" panose="02010600030101010101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标题 1048584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600" b="1" i="0" u="none" baseline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 indent="-342900"/>
            <a:r>
              <a:rPr lang="zh-CN" altLang="en-US"/>
              <a:t>考试题型</a:t>
            </a:r>
            <a:endParaRPr lang="zh-CN" altLang="en-US"/>
          </a:p>
        </p:txBody>
      </p:sp>
      <p:sp>
        <p:nvSpPr>
          <p:cNvPr id="1048586" name="内容占位符 1048585"/>
          <p:cNvSpPr/>
          <p:nvPr>
            <p:ph idx="1"/>
          </p:nvPr>
        </p:nvSpPr>
        <p:spPr>
          <a:xfrm>
            <a:off x="533400" y="990600"/>
            <a:ext cx="8286750" cy="5181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 i="0" u="none" baseline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 i="0" u="none" baseline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600" b="1" i="0" u="none" baseline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600" b="1" i="0" u="none" baseline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zh-CN" altLang="en-US" sz="3600"/>
              <a:t>实验五 </a:t>
            </a:r>
            <a:r>
              <a:rPr lang="en-US" altLang="zh-CN" sz="3600">
                <a:sym typeface="Arial" panose="020B0604020202020204" pitchFamily="34" charset="0"/>
              </a:rPr>
              <a:t>PowerDesigner</a:t>
            </a:r>
            <a:r>
              <a:rPr lang="zh-CN" altLang="zh-CN" sz="3600">
                <a:sym typeface="Arial" panose="020B0604020202020204" pitchFamily="34" charset="0"/>
              </a:rPr>
              <a:t>数据库设计</a:t>
            </a:r>
            <a:endParaRPr lang="zh-CN" altLang="zh-CN" sz="3600">
              <a:sym typeface="Arial" panose="020B0604020202020204" pitchFamily="34" charset="0"/>
            </a:endParaRPr>
          </a:p>
          <a:p>
            <a:pPr lvl="0" indent="-342900"/>
            <a:r>
              <a:rPr lang="zh-CN" altLang="zh-CN" sz="3600">
                <a:sym typeface="Arial" panose="020B0604020202020204" pitchFamily="34" charset="0"/>
              </a:rPr>
              <a:t>星期二 </a:t>
            </a:r>
            <a:r>
              <a:rPr lang="en-US" altLang="zh-CN" sz="3600">
                <a:sym typeface="Arial" panose="020B0604020202020204" pitchFamily="34" charset="0"/>
              </a:rPr>
              <a:t>5,6,7,8</a:t>
            </a:r>
            <a:r>
              <a:rPr lang="zh-CN" altLang="en-US" sz="3600">
                <a:sym typeface="Arial" panose="020B0604020202020204" pitchFamily="34" charset="0"/>
              </a:rPr>
              <a:t>节</a:t>
            </a:r>
            <a:endParaRPr lang="zh-CN" altLang="en-US" sz="3600">
              <a:sym typeface="Arial" panose="020B0604020202020204" pitchFamily="34" charset="0"/>
            </a:endParaRPr>
          </a:p>
        </p:txBody>
      </p:sp>
      <p:sp>
        <p:nvSpPr>
          <p:cNvPr id="1048588" name="页脚占位符 1048587"/>
          <p:cNvSpPr/>
          <p:nvPr>
            <p:ph type="ftr" sz="quarter" idx="4294967295"/>
          </p:nvPr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>
              <a:buFontTx/>
              <a:buNone/>
            </a:pPr>
            <a:r>
              <a:rPr lang="zh-CN" altLang="en-US" sz="2400" b="1">
                <a:solidFill>
                  <a:schemeClr val="lt1"/>
                </a:solidFill>
                <a:latin typeface="Arial Black" panose="020B0A04020102020204" pitchFamily="34" charset="0"/>
                <a:ea typeface="华文彩云" pitchFamily="2" charset="-122"/>
              </a:rPr>
              <a:t>茂名学院计算机科学与技术系</a:t>
            </a:r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内容占位符 1048612"/>
          <p:cNvSpPr/>
          <p:nvPr>
            <p:ph idx="1"/>
          </p:nvPr>
        </p:nvSpPr>
        <p:spPr>
          <a:xfrm>
            <a:off x="684212" y="1700212"/>
            <a:ext cx="8459788" cy="44719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7</a:t>
            </a:r>
            <a:r>
              <a:rPr lang="zh-CN" altLang="en-US"/>
              <a:t>、数据库逻辑设计时，下列原则中不正确的是【</a:t>
            </a:r>
            <a:r>
              <a:rPr lang="en-US" altLang="zh-CN"/>
              <a:t>C</a:t>
            </a:r>
            <a:r>
              <a:rPr lang="zh-CN" altLang="en-US"/>
              <a:t>　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、一定要避免插入异常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、一定要避免删除异常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、一定要避免数据冗余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、尽量避免多表连接</a:t>
            </a:r>
            <a:endParaRPr lang="zh-CN" altLang="en-US"/>
          </a:p>
        </p:txBody>
      </p:sp>
      <p:sp>
        <p:nvSpPr>
          <p:cNvPr id="1048614" name="标题 1048613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内容占位符 1048614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8</a:t>
            </a:r>
            <a:r>
              <a:rPr lang="zh-CN" altLang="en-US"/>
              <a:t>、概念结构设计的主要工具是【</a:t>
            </a:r>
            <a:r>
              <a:rPr lang="en-US" altLang="zh-CN"/>
              <a:t>B</a:t>
            </a:r>
            <a:r>
              <a:rPr lang="zh-CN" altLang="en-US"/>
              <a:t>　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、数据流程图和数据字典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、规范化理论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SQL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1048616" name="标题 1048615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内容占位符 1048616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9</a:t>
            </a:r>
            <a:r>
              <a:rPr lang="zh-CN" altLang="en-US"/>
              <a:t>、在数据库中造成数据损害的故障里，</a:t>
            </a:r>
            <a:r>
              <a:rPr lang="en-US" altLang="zh-CN"/>
              <a:t>CPU</a:t>
            </a:r>
            <a:r>
              <a:rPr lang="zh-CN" altLang="en-US"/>
              <a:t>故障属于【　　</a:t>
            </a:r>
            <a:r>
              <a:rPr lang="en-US" altLang="zh-CN"/>
              <a:t>B</a:t>
            </a:r>
            <a:r>
              <a:rPr lang="zh-CN" altLang="en-US"/>
              <a:t>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、事务故障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、系统故障　　　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、介质故障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、程序故障</a:t>
            </a:r>
            <a:endParaRPr lang="zh-CN" altLang="en-US"/>
          </a:p>
        </p:txBody>
      </p:sp>
      <p:sp>
        <p:nvSpPr>
          <p:cNvPr id="1048618" name="标题 1048617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内容占位符 1048618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10</a:t>
            </a:r>
            <a:r>
              <a:rPr lang="zh-CN" altLang="en-US"/>
              <a:t>、在</a:t>
            </a:r>
            <a:r>
              <a:rPr lang="en-US" altLang="zh-CN"/>
              <a:t>SQL</a:t>
            </a:r>
            <a:r>
              <a:rPr lang="zh-CN" altLang="en-US"/>
              <a:t>的安全控制中，不属于视图机制优点的是【　</a:t>
            </a:r>
            <a:r>
              <a:rPr lang="en-US" altLang="zh-CN"/>
              <a:t>B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、数据安全性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B</a:t>
            </a:r>
            <a:r>
              <a:rPr lang="zh-CN" altLang="en-US"/>
              <a:t>、程序安全性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C</a:t>
            </a:r>
            <a:r>
              <a:rPr lang="zh-CN" altLang="en-US"/>
              <a:t>、数据独立性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D</a:t>
            </a:r>
            <a:r>
              <a:rPr lang="zh-CN" altLang="en-US"/>
              <a:t>、操作简单性</a:t>
            </a:r>
            <a:endParaRPr lang="zh-CN" altLang="en-US"/>
          </a:p>
        </p:txBody>
      </p:sp>
      <p:sp>
        <p:nvSpPr>
          <p:cNvPr id="1048620" name="标题 1048619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内容占位符 1048620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11</a:t>
            </a:r>
            <a:r>
              <a:rPr lang="zh-CN" altLang="en-US"/>
              <a:t>、对于事务并发控制处理，若发现“事务等待图”</a:t>
            </a:r>
            <a:endParaRPr lang="zh-CN" altLang="en-US"/>
          </a:p>
          <a:p>
            <a:pPr lvl="0" indent="-342900"/>
            <a:r>
              <a:rPr lang="zh-CN" altLang="en-US"/>
              <a:t>    中存在回路，则【　</a:t>
            </a:r>
            <a:r>
              <a:rPr lang="en-US" altLang="zh-CN"/>
              <a:t>A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、出现死锁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、出现活锁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、事务执行失败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、事务执行成功</a:t>
            </a:r>
            <a:endParaRPr lang="zh-CN" altLang="en-US"/>
          </a:p>
        </p:txBody>
      </p:sp>
      <p:sp>
        <p:nvSpPr>
          <p:cNvPr id="1048622" name="标题 1048621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内容占位符 1048659"/>
          <p:cNvSpPr/>
          <p:nvPr>
            <p:ph idx="1"/>
          </p:nvPr>
        </p:nvSpPr>
        <p:spPr>
          <a:xfrm>
            <a:off x="533400" y="765175"/>
            <a:ext cx="8610600" cy="5407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0000"/>
              <a:buFont typeface="Wingdings" panose="05000000000000000000" pitchFamily="2" charset="2"/>
              <a:buChar char="l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0795" indent="-2921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295" indent="-31559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10000"/>
              </a:lnSpc>
              <a:buFontTx/>
              <a:buNone/>
            </a:pPr>
            <a:r>
              <a:rPr lang="en-US" altLang="zh-CN" sz="2800"/>
              <a:t>12</a:t>
            </a:r>
            <a:r>
              <a:rPr lang="zh-CN" altLang="en-US" sz="2800"/>
              <a:t>、现有关系模式：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EMP(empno,ename,mgr,sal,workday)</a:t>
            </a:r>
            <a:endParaRPr lang="en-US" altLang="zh-CN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en-US" altLang="zh-CN" sz="2800"/>
              <a:t>    DEPT(deptno,dname,loc)</a:t>
            </a:r>
            <a:endParaRPr lang="en-US" altLang="zh-CN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en-US" altLang="zh-CN" sz="2800"/>
              <a:t>  </a:t>
            </a:r>
            <a:r>
              <a:rPr lang="zh-CN" altLang="en-US" sz="2800"/>
              <a:t>在以下视图中，不能更新的视图为【  </a:t>
            </a:r>
            <a:r>
              <a:rPr lang="en-US" altLang="zh-CN" sz="2800"/>
              <a:t>BD</a:t>
            </a:r>
            <a:r>
              <a:rPr lang="zh-CN" altLang="en-US" sz="2800"/>
              <a:t> 】。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A. </a:t>
            </a:r>
            <a:r>
              <a:rPr lang="zh-CN" altLang="en-US" sz="2800"/>
              <a:t>视图</a:t>
            </a:r>
            <a:r>
              <a:rPr lang="en-US" altLang="zh-CN" sz="2800"/>
              <a:t>V1</a:t>
            </a:r>
            <a:r>
              <a:rPr lang="zh-CN" altLang="en-US" sz="2800"/>
              <a:t>，由</a:t>
            </a:r>
            <a:r>
              <a:rPr lang="en-US" altLang="zh-CN" sz="2800"/>
              <a:t>1970</a:t>
            </a:r>
            <a:r>
              <a:rPr lang="zh-CN" altLang="en-US" sz="2800"/>
              <a:t>年以后参加工作的雇员组成。   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B. </a:t>
            </a:r>
            <a:r>
              <a:rPr lang="zh-CN" altLang="en-US" sz="2800"/>
              <a:t>视图</a:t>
            </a:r>
            <a:r>
              <a:rPr lang="en-US" altLang="zh-CN" sz="2800"/>
              <a:t>V2</a:t>
            </a:r>
            <a:r>
              <a:rPr lang="zh-CN" altLang="en-US" sz="2800"/>
              <a:t>，由部门号和各部门的平均工资组成。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C. </a:t>
            </a:r>
            <a:r>
              <a:rPr lang="zh-CN" altLang="en-US" sz="2800"/>
              <a:t>视图</a:t>
            </a:r>
            <a:r>
              <a:rPr lang="en-US" altLang="zh-CN" sz="2800"/>
              <a:t>V3</a:t>
            </a:r>
            <a:r>
              <a:rPr lang="zh-CN" altLang="en-US" sz="2800"/>
              <a:t>，由雇员姓名和其领导者姓名组成。     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D. </a:t>
            </a:r>
            <a:r>
              <a:rPr lang="zh-CN" altLang="en-US" sz="2800"/>
              <a:t>视图</a:t>
            </a:r>
            <a:r>
              <a:rPr lang="en-US" altLang="zh-CN" sz="2800"/>
              <a:t>V4</a:t>
            </a:r>
            <a:r>
              <a:rPr lang="zh-CN" altLang="en-US" sz="2800"/>
              <a:t>，由薪金超出所有雇员平均薪金以上的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  雇员组成。</a:t>
            </a:r>
            <a:endParaRPr lang="zh-CN" altLang="en-US" sz="280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内容占位符 1048660"/>
          <p:cNvSpPr/>
          <p:nvPr>
            <p:ph idx="1"/>
          </p:nvPr>
        </p:nvSpPr>
        <p:spPr>
          <a:xfrm>
            <a:off x="468312" y="1752600"/>
            <a:ext cx="8424862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13</a:t>
            </a:r>
            <a:r>
              <a:rPr lang="zh-CN" altLang="en-US"/>
              <a:t>、根据（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）锁相容矩阵，若事务</a:t>
            </a:r>
            <a:r>
              <a:rPr lang="en-US" altLang="zh-CN"/>
              <a:t>A</a:t>
            </a:r>
            <a:r>
              <a:rPr lang="zh-CN" altLang="en-US"/>
              <a:t>已对表</a:t>
            </a:r>
            <a:r>
              <a:rPr lang="en-US" altLang="zh-CN"/>
              <a:t>T</a:t>
            </a:r>
            <a:r>
              <a:rPr lang="zh-CN" altLang="en-US"/>
              <a:t>加</a:t>
            </a:r>
            <a:endParaRPr lang="zh-CN" altLang="en-US"/>
          </a:p>
          <a:p>
            <a:pPr lvl="0" indent="-342900"/>
            <a:r>
              <a:rPr lang="zh-CN" altLang="en-US"/>
              <a:t>    上了</a:t>
            </a:r>
            <a:r>
              <a:rPr lang="en-US" altLang="zh-CN"/>
              <a:t>S</a:t>
            </a:r>
            <a:r>
              <a:rPr lang="zh-CN" altLang="en-US"/>
              <a:t>锁，则另一事务</a:t>
            </a:r>
            <a:r>
              <a:rPr lang="en-US" altLang="zh-CN"/>
              <a:t>E</a:t>
            </a:r>
            <a:r>
              <a:rPr lang="zh-CN" altLang="en-US"/>
              <a:t>可以对表</a:t>
            </a:r>
            <a:r>
              <a:rPr lang="en-US" altLang="zh-CN"/>
              <a:t>T</a:t>
            </a:r>
            <a:r>
              <a:rPr lang="zh-CN" altLang="en-US"/>
              <a:t>加【</a:t>
            </a:r>
            <a:r>
              <a:rPr lang="en-US" altLang="zh-CN"/>
              <a:t>A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 </a:t>
            </a:r>
            <a:r>
              <a:rPr lang="en-US" altLang="zh-CN"/>
              <a:t>S</a:t>
            </a:r>
            <a:r>
              <a:rPr lang="zh-CN" altLang="en-US"/>
              <a:t>锁　　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 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锁　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 </a:t>
            </a:r>
            <a:r>
              <a:rPr lang="en-US" altLang="zh-CN"/>
              <a:t>X</a:t>
            </a:r>
            <a:r>
              <a:rPr lang="zh-CN" altLang="en-US"/>
              <a:t>锁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 以上都不是</a:t>
            </a:r>
            <a:endParaRPr lang="zh-CN" altLang="en-US"/>
          </a:p>
        </p:txBody>
      </p:sp>
      <p:sp>
        <p:nvSpPr>
          <p:cNvPr id="1048662" name="标题 1048661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内容占位符 1048662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14</a:t>
            </a:r>
            <a:r>
              <a:rPr lang="zh-CN" altLang="en-US"/>
              <a:t>、要保证数据库逻辑数据独立性，需要修改的是【  </a:t>
            </a:r>
            <a:r>
              <a:rPr lang="en-US" altLang="zh-CN"/>
              <a:t>C</a:t>
            </a:r>
            <a:r>
              <a:rPr lang="zh-CN" altLang="en-US"/>
              <a:t>  】。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A. </a:t>
            </a:r>
            <a:r>
              <a:rPr lang="zh-CN" altLang="en-US"/>
              <a:t>模式                                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B. </a:t>
            </a:r>
            <a:r>
              <a:rPr lang="zh-CN" altLang="en-US"/>
              <a:t>模式与内模式的映射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C. </a:t>
            </a:r>
            <a:r>
              <a:rPr lang="zh-CN" altLang="en-US"/>
              <a:t>模式与外模式的映射    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D. </a:t>
            </a:r>
            <a:r>
              <a:rPr lang="zh-CN" altLang="en-US"/>
              <a:t>内模式</a:t>
            </a:r>
            <a:endParaRPr lang="zh-CN" altLang="en-US"/>
          </a:p>
          <a:p>
            <a:pPr lvl="0" indent="-342900"/>
            <a:endParaRPr lang="zh-CN" altLang="en-US"/>
          </a:p>
        </p:txBody>
      </p:sp>
      <p:sp>
        <p:nvSpPr>
          <p:cNvPr id="1048664" name="标题 1048663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内容占位符 1048664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15</a:t>
            </a:r>
            <a:r>
              <a:rPr lang="zh-CN" altLang="en-US"/>
              <a:t>、在下列关系运算中，【　</a:t>
            </a:r>
            <a:r>
              <a:rPr lang="en-US" altLang="zh-CN"/>
              <a:t>C</a:t>
            </a:r>
            <a:r>
              <a:rPr lang="zh-CN" altLang="en-US"/>
              <a:t>】的结果集膨胀规模最大。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、选择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、投影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、连接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、集合交</a:t>
            </a:r>
            <a:endParaRPr lang="zh-CN" altLang="en-US"/>
          </a:p>
        </p:txBody>
      </p:sp>
      <p:sp>
        <p:nvSpPr>
          <p:cNvPr id="1048666" name="标题 1048665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内容占位符 1048666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16</a:t>
            </a:r>
            <a:r>
              <a:rPr lang="zh-CN" altLang="en-US"/>
              <a:t>、从</a:t>
            </a:r>
            <a:r>
              <a:rPr lang="en-US" altLang="zh-CN"/>
              <a:t>E-R</a:t>
            </a:r>
            <a:r>
              <a:rPr lang="zh-CN" altLang="en-US"/>
              <a:t>模型向关系模型转换时，一个</a:t>
            </a:r>
            <a:r>
              <a:rPr lang="en-US" altLang="zh-CN"/>
              <a:t>M </a:t>
            </a:r>
            <a:r>
              <a:rPr lang="zh-CN" altLang="en-US"/>
              <a:t>：</a:t>
            </a:r>
            <a:r>
              <a:rPr lang="en-US" altLang="zh-CN"/>
              <a:t>N</a:t>
            </a:r>
            <a:r>
              <a:rPr lang="zh-CN" altLang="en-US"/>
              <a:t>的联系应转换为一个关系模式，则该关系模式的码应该是【</a:t>
            </a:r>
            <a:r>
              <a:rPr lang="en-US" altLang="zh-CN"/>
              <a:t>C</a:t>
            </a:r>
            <a:r>
              <a:rPr lang="zh-CN" altLang="en-US"/>
              <a:t> 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端实体的码　　　　　　　　　</a:t>
            </a:r>
            <a:r>
              <a:rPr lang="en-US" altLang="zh-CN"/>
              <a:t>  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端实体的码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端和</a:t>
            </a:r>
            <a:r>
              <a:rPr lang="en-US" altLang="zh-CN"/>
              <a:t>N</a:t>
            </a:r>
            <a:r>
              <a:rPr lang="zh-CN" altLang="en-US"/>
              <a:t>端实体的码的组合　　　</a:t>
            </a:r>
            <a:r>
              <a:rPr lang="en-US" altLang="zh-CN"/>
              <a:t>  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、重新选择其它属性</a:t>
            </a:r>
            <a:endParaRPr lang="zh-CN" altLang="en-US"/>
          </a:p>
        </p:txBody>
      </p:sp>
      <p:sp>
        <p:nvSpPr>
          <p:cNvPr id="1048668" name="标题 1048667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标题 1048588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>
              <a:defRPr sz="3600"/>
            </a:lvl1pPr>
          </a:lstStyle>
          <a:p>
            <a:pPr lvl="0" indent="-342900" algn="ctr"/>
            <a:r>
              <a:rPr lang="en-US" altLang="zh-CN">
                <a:solidFill>
                  <a:schemeClr val="dk1"/>
                </a:solidFill>
              </a:rPr>
              <a:t>《</a:t>
            </a:r>
            <a:r>
              <a:rPr lang="zh-CN" altLang="en-US">
                <a:solidFill>
                  <a:schemeClr val="dk1"/>
                </a:solidFill>
              </a:rPr>
              <a:t>数据库原理</a:t>
            </a:r>
            <a:r>
              <a:rPr lang="en-US" altLang="zh-CN">
                <a:solidFill>
                  <a:schemeClr val="dk1"/>
                </a:solidFill>
              </a:rPr>
              <a:t>》</a:t>
            </a:r>
            <a:r>
              <a:rPr lang="zh-CN" altLang="en-US">
                <a:solidFill>
                  <a:schemeClr val="dk1"/>
                </a:solidFill>
              </a:rPr>
              <a:t>模拟题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048590" name="副标题 1048589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algn="ctr">
              <a:buNone/>
              <a:defRPr sz="2800">
                <a:solidFill>
                  <a:schemeClr val="dk1"/>
                </a:solidFill>
              </a:defRPr>
            </a:lvl1pPr>
            <a:lvl2pPr marL="457200" algn="ctr"/>
            <a:lvl3pPr marL="914400" algn="ctr"/>
            <a:lvl4pPr marL="1371600" algn="ctr"/>
            <a:lvl5pPr marL="1828800" algn="ctr"/>
          </a:lstStyle>
          <a:p>
            <a:pPr marL="0" lvl="0" indent="0" algn="ctr"/>
            <a:endParaRPr lang="zh-CN" altLang="en-US"/>
          </a:p>
        </p:txBody>
      </p:sp>
      <p:sp>
        <p:nvSpPr>
          <p:cNvPr id="1048591" name="矩形 1048590"/>
          <p:cNvSpPr/>
          <p:nvPr/>
        </p:nvSpPr>
        <p:spPr>
          <a:xfrm>
            <a:off x="2484437" y="6308725"/>
            <a:ext cx="4535487" cy="476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endParaRPr lang="zh-CN" altLang="en-US" sz="2400" b="1">
              <a:solidFill>
                <a:schemeClr val="lt1"/>
              </a:solidFill>
              <a:latin typeface="Arial Black" panose="020B0A04020102020204" pitchFamily="34" charset="0"/>
              <a:ea typeface="华文彩云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内容占位符 1048668"/>
          <p:cNvSpPr/>
          <p:nvPr>
            <p:ph idx="1"/>
          </p:nvPr>
        </p:nvSpPr>
        <p:spPr>
          <a:xfrm>
            <a:off x="533400" y="1700212"/>
            <a:ext cx="8610600" cy="44719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17</a:t>
            </a:r>
            <a:r>
              <a:rPr lang="zh-CN" altLang="en-US"/>
              <a:t>、在</a:t>
            </a:r>
            <a:r>
              <a:rPr lang="en-US" altLang="zh-CN"/>
              <a:t>SQL</a:t>
            </a:r>
            <a:r>
              <a:rPr lang="zh-CN" altLang="en-US"/>
              <a:t>中，对表中的数据进行修改的语句是</a:t>
            </a:r>
            <a:endParaRPr lang="zh-CN" altLang="en-US"/>
          </a:p>
          <a:p>
            <a:pPr lvl="0" indent="-342900"/>
            <a:r>
              <a:rPr lang="zh-CN" altLang="en-US"/>
              <a:t>   【　</a:t>
            </a:r>
            <a:r>
              <a:rPr lang="en-US" altLang="zh-CN"/>
              <a:t>a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 </a:t>
            </a:r>
            <a:r>
              <a:rPr lang="en-US" altLang="zh-CN"/>
              <a:t>UPDATE … SET …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 </a:t>
            </a:r>
            <a:r>
              <a:rPr lang="en-US" altLang="zh-CN"/>
              <a:t>UPDATE … FROM …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 </a:t>
            </a:r>
            <a:r>
              <a:rPr lang="en-US" altLang="zh-CN"/>
              <a:t>ALTER … SET …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 </a:t>
            </a:r>
            <a:r>
              <a:rPr lang="en-US" altLang="zh-CN"/>
              <a:t>ALTER … FROM</a:t>
            </a:r>
            <a:endParaRPr lang="en-US" altLang="zh-CN"/>
          </a:p>
        </p:txBody>
      </p:sp>
      <p:sp>
        <p:nvSpPr>
          <p:cNvPr id="1048670" name="标题 1048669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内容占位符 1048677"/>
          <p:cNvSpPr/>
          <p:nvPr>
            <p:ph idx="1"/>
          </p:nvPr>
        </p:nvSpPr>
        <p:spPr>
          <a:xfrm>
            <a:off x="466725" y="549275"/>
            <a:ext cx="8569325" cy="52752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10000"/>
              </a:lnSpc>
              <a:buFontTx/>
              <a:buNone/>
            </a:pPr>
            <a:r>
              <a:rPr lang="en-US" altLang="zh-CN" sz="2800"/>
              <a:t>18</a:t>
            </a:r>
            <a:r>
              <a:rPr lang="zh-CN" altLang="en-US" sz="2800"/>
              <a:t>、存在一个等待事务集</a:t>
            </a:r>
            <a:r>
              <a:rPr lang="en-US" altLang="zh-CN" sz="2800"/>
              <a:t>{ T0</a:t>
            </a:r>
            <a:r>
              <a:rPr lang="zh-CN" altLang="en-US" sz="2800"/>
              <a:t>，</a:t>
            </a:r>
            <a:r>
              <a:rPr lang="en-US" altLang="zh-CN" sz="2800"/>
              <a:t>T1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/>
              <a:t>Tn}</a:t>
            </a:r>
            <a:r>
              <a:rPr lang="zh-CN" altLang="en-US" sz="2800"/>
              <a:t>，其中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T0</a:t>
            </a:r>
            <a:r>
              <a:rPr lang="zh-CN" altLang="en-US" sz="2800"/>
              <a:t>正等待被</a:t>
            </a:r>
            <a:r>
              <a:rPr lang="en-US" altLang="zh-CN" sz="2800"/>
              <a:t>T1</a:t>
            </a:r>
            <a:r>
              <a:rPr lang="zh-CN" altLang="en-US" sz="2800"/>
              <a:t>锁住的数据项，</a:t>
            </a:r>
            <a:r>
              <a:rPr lang="en-US" altLang="zh-CN" sz="2800"/>
              <a:t>T1</a:t>
            </a:r>
            <a:r>
              <a:rPr lang="zh-CN" altLang="en-US" sz="2800"/>
              <a:t>正等待被</a:t>
            </a:r>
            <a:r>
              <a:rPr lang="en-US" altLang="zh-CN" sz="2800"/>
              <a:t>T2</a:t>
            </a:r>
            <a:r>
              <a:rPr lang="zh-CN" altLang="en-US" sz="2800"/>
              <a:t>锁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住的数据项，</a:t>
            </a:r>
            <a:r>
              <a:rPr lang="en-US" altLang="zh-CN" sz="2800"/>
              <a:t>……</a:t>
            </a:r>
            <a:r>
              <a:rPr lang="zh-CN" altLang="en-US" sz="2800"/>
              <a:t>，</a:t>
            </a:r>
            <a:r>
              <a:rPr lang="en-US" altLang="zh-CN" sz="2800"/>
              <a:t>Tn-1</a:t>
            </a:r>
            <a:r>
              <a:rPr lang="zh-CN" altLang="en-US" sz="2800"/>
              <a:t>正等待被</a:t>
            </a:r>
            <a:r>
              <a:rPr lang="en-US" altLang="zh-CN" sz="2800"/>
              <a:t>Tn</a:t>
            </a:r>
            <a:r>
              <a:rPr lang="zh-CN" altLang="en-US" sz="2800"/>
              <a:t>锁住的数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据项，</a:t>
            </a:r>
            <a:r>
              <a:rPr lang="en-US" altLang="zh-CN" sz="2800"/>
              <a:t>Tn</a:t>
            </a:r>
            <a:r>
              <a:rPr lang="zh-CN" altLang="en-US" sz="2800"/>
              <a:t>正等待被</a:t>
            </a:r>
            <a:r>
              <a:rPr lang="en-US" altLang="zh-CN" sz="2800"/>
              <a:t>T0</a:t>
            </a:r>
            <a:r>
              <a:rPr lang="zh-CN" altLang="en-US" sz="2800"/>
              <a:t>锁住的数据项，则系统的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    工作状态处于【</a:t>
            </a:r>
            <a:r>
              <a:rPr lang="en-US" altLang="zh-CN" sz="2800"/>
              <a:t>D</a:t>
            </a:r>
            <a:r>
              <a:rPr lang="zh-CN" altLang="en-US" sz="2800"/>
              <a:t>　　】。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　</a:t>
            </a:r>
            <a:r>
              <a:rPr lang="en-US" altLang="zh-CN" sz="2800"/>
              <a:t>A</a:t>
            </a:r>
            <a:r>
              <a:rPr lang="zh-CN" altLang="en-US" sz="2800"/>
              <a:t>、并发处理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　</a:t>
            </a:r>
            <a:r>
              <a:rPr lang="en-US" altLang="zh-CN" sz="2800"/>
              <a:t>B</a:t>
            </a:r>
            <a:r>
              <a:rPr lang="zh-CN" altLang="en-US" sz="2800"/>
              <a:t>、封锁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　</a:t>
            </a:r>
            <a:r>
              <a:rPr lang="en-US" altLang="zh-CN" sz="2800"/>
              <a:t>C</a:t>
            </a:r>
            <a:r>
              <a:rPr lang="zh-CN" altLang="en-US" sz="2800"/>
              <a:t>、循环</a:t>
            </a:r>
            <a:endParaRPr lang="zh-CN" altLang="en-US" sz="2800"/>
          </a:p>
          <a:p>
            <a:pPr lvl="0" indent="-342900">
              <a:lnSpc>
                <a:spcPct val="110000"/>
              </a:lnSpc>
              <a:buFontTx/>
              <a:buNone/>
            </a:pPr>
            <a:r>
              <a:rPr lang="zh-CN" altLang="en-US" sz="2800"/>
              <a:t>　</a:t>
            </a:r>
            <a:r>
              <a:rPr lang="en-US" altLang="zh-CN" sz="2800"/>
              <a:t>D</a:t>
            </a:r>
            <a:r>
              <a:rPr lang="zh-CN" altLang="en-US" sz="2800"/>
              <a:t>、死锁</a:t>
            </a:r>
            <a:endParaRPr lang="zh-CN" altLang="en-US" sz="2800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文本占位符 1048678"/>
          <p:cNvSpPr/>
          <p:nvPr>
            <p:ph type="body" sz="half" idx="1"/>
          </p:nvPr>
        </p:nvSpPr>
        <p:spPr>
          <a:xfrm>
            <a:off x="566737" y="1752600"/>
            <a:ext cx="4525962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dk1"/>
                </a:solidFill>
              </a:defRPr>
            </a:lvl1pPr>
            <a:lvl2pPr marL="908050" indent="-43688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dk1"/>
                </a:solidFill>
              </a:defRPr>
            </a:lvl2pPr>
            <a:lvl3pPr marL="1304925" indent="-39560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dk1"/>
                </a:solidFill>
              </a:defRPr>
            </a:lvl3pPr>
            <a:lvl4pPr marL="1693545" indent="-387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800">
                <a:solidFill>
                  <a:schemeClr val="dk1"/>
                </a:solidFill>
              </a:defRPr>
            </a:lvl4pPr>
            <a:lvl5pPr marL="2093595" indent="-398145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800">
                <a:solidFill>
                  <a:schemeClr val="dk1"/>
                </a:solidFill>
              </a:defRPr>
            </a:lvl5pPr>
          </a:lstStyle>
          <a:p>
            <a:pPr marL="0" lvl="0" indent="0"/>
            <a:r>
              <a:rPr lang="en-US" altLang="zh-CN" sz="2400"/>
              <a:t>19</a:t>
            </a:r>
            <a:r>
              <a:rPr lang="zh-CN" altLang="en-US" sz="2400"/>
              <a:t>、</a:t>
            </a:r>
            <a:r>
              <a:rPr lang="zh-CN" altLang="en-US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如图所示，可以作为</a:t>
            </a:r>
            <a:r>
              <a:rPr lang="en-US" altLang="zh-CN" sz="2800"/>
              <a:t>R</a:t>
            </a:r>
            <a:r>
              <a:rPr lang="zh-CN" altLang="en-US" sz="2800"/>
              <a:t>的主码的属性组是【　</a:t>
            </a:r>
            <a:r>
              <a:rPr lang="en-US" altLang="zh-CN" sz="2800"/>
              <a:t>B</a:t>
            </a:r>
            <a:r>
              <a:rPr lang="zh-CN" altLang="en-US" sz="2800"/>
              <a:t>　】。</a:t>
            </a:r>
            <a:endParaRPr lang="zh-CN" altLang="en-US" sz="2800"/>
          </a:p>
          <a:p>
            <a:pPr marL="0" lvl="0" indent="0"/>
            <a:r>
              <a:rPr lang="zh-CN" altLang="en-US" sz="2800"/>
              <a:t>   </a:t>
            </a:r>
            <a:r>
              <a:rPr lang="en-US" altLang="zh-CN" sz="2800"/>
              <a:t>A</a:t>
            </a:r>
            <a:r>
              <a:rPr lang="zh-CN" altLang="en-US" sz="2800"/>
              <a:t>、 </a:t>
            </a:r>
            <a:r>
              <a:rPr lang="en-US" altLang="zh-CN" sz="2800"/>
              <a:t>ab</a:t>
            </a:r>
            <a:endParaRPr lang="en-US" altLang="zh-CN" sz="2800"/>
          </a:p>
          <a:p>
            <a:pPr marL="0" lvl="0" indent="0"/>
            <a:r>
              <a:rPr lang="zh-CN" altLang="en-US" sz="2800"/>
              <a:t>　</a:t>
            </a:r>
            <a:r>
              <a:rPr lang="en-US" altLang="zh-CN" sz="2800"/>
              <a:t>B</a:t>
            </a:r>
            <a:r>
              <a:rPr lang="zh-CN" altLang="en-US" sz="2800"/>
              <a:t>、 </a:t>
            </a:r>
            <a:r>
              <a:rPr lang="en-US" altLang="zh-CN" sz="2800"/>
              <a:t>bd</a:t>
            </a:r>
            <a:endParaRPr lang="en-US" altLang="zh-CN" sz="2800"/>
          </a:p>
          <a:p>
            <a:pPr marL="0" lvl="0" indent="0"/>
            <a:r>
              <a:rPr lang="zh-CN" altLang="en-US" sz="2800"/>
              <a:t>　</a:t>
            </a:r>
            <a:r>
              <a:rPr lang="en-US" altLang="zh-CN" sz="2800"/>
              <a:t>C</a:t>
            </a:r>
            <a:r>
              <a:rPr lang="zh-CN" altLang="en-US" sz="2800"/>
              <a:t>、 </a:t>
            </a:r>
            <a:r>
              <a:rPr lang="en-US" altLang="zh-CN" sz="2800"/>
              <a:t>ac</a:t>
            </a:r>
            <a:endParaRPr lang="en-US" altLang="zh-CN" sz="2800"/>
          </a:p>
          <a:p>
            <a:pPr marL="0" lvl="0" indent="0"/>
            <a:r>
              <a:rPr lang="zh-CN" altLang="en-US" sz="2800"/>
              <a:t>　</a:t>
            </a:r>
            <a:r>
              <a:rPr lang="en-US" altLang="zh-CN" sz="2800"/>
              <a:t>D</a:t>
            </a:r>
            <a:r>
              <a:rPr lang="zh-CN" altLang="en-US" sz="2800"/>
              <a:t>、 </a:t>
            </a:r>
            <a:r>
              <a:rPr lang="en-US" altLang="zh-CN" sz="2800"/>
              <a:t>bc</a:t>
            </a:r>
            <a:endParaRPr lang="en-US" altLang="zh-CN" sz="2800"/>
          </a:p>
          <a:p>
            <a:pPr marL="0" lvl="0" indent="0"/>
            <a:endParaRPr lang="en-US" altLang="zh-CN" sz="2800"/>
          </a:p>
          <a:p>
            <a:pPr marL="0" lvl="0" indent="0"/>
            <a:endParaRPr lang="en-US" altLang="zh-CN" sz="2400"/>
          </a:p>
        </p:txBody>
      </p:sp>
      <p:graphicFrame>
        <p:nvGraphicFramePr>
          <p:cNvPr id="4194304" name="表格 4194303"/>
          <p:cNvGraphicFramePr/>
          <p:nvPr/>
        </p:nvGraphicFramePr>
        <p:xfrm>
          <a:off x="5337175" y="1779587"/>
          <a:ext cx="3219450" cy="4205287"/>
        </p:xfrm>
        <a:graphic>
          <a:graphicData uri="http://schemas.openxmlformats.org/drawingml/2006/table">
            <a:tbl>
              <a:tblPr/>
              <a:tblGrid>
                <a:gridCol w="804862"/>
                <a:gridCol w="804862"/>
                <a:gridCol w="804862"/>
                <a:gridCol w="804862"/>
              </a:tblGrid>
              <a:tr h="600074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altLang="zh-CN" sz="2800" b="1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721" name="标题 1048720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内容占位符 1048721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20</a:t>
            </a:r>
            <a:r>
              <a:rPr lang="zh-CN" altLang="en-US"/>
              <a:t>、假设在某个公司环境中，一个部门有多名职 </a:t>
            </a:r>
            <a:endParaRPr lang="zh-CN" altLang="en-US"/>
          </a:p>
          <a:p>
            <a:pPr lvl="0" indent="-342900"/>
            <a:r>
              <a:rPr lang="zh-CN" altLang="en-US"/>
              <a:t>    工，一名职工只能属于一个部门，则部门与职</a:t>
            </a:r>
            <a:endParaRPr lang="zh-CN" altLang="en-US"/>
          </a:p>
          <a:p>
            <a:pPr lvl="0" indent="-342900"/>
            <a:r>
              <a:rPr lang="zh-CN" altLang="en-US"/>
              <a:t>    工之间的联系是【　</a:t>
            </a:r>
            <a:r>
              <a:rPr lang="en-US" altLang="zh-CN"/>
              <a:t>A</a:t>
            </a:r>
            <a:r>
              <a:rPr lang="zh-CN" altLang="en-US"/>
              <a:t> 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、一对多　　　　　　　</a:t>
            </a:r>
            <a:r>
              <a:rPr lang="en-US" altLang="zh-CN"/>
              <a:t>  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、一对一　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、多对多　　　　　　　</a:t>
            </a:r>
            <a:r>
              <a:rPr lang="en-US" altLang="zh-CN"/>
              <a:t>  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、不确定</a:t>
            </a:r>
            <a:endParaRPr lang="zh-CN" altLang="en-US"/>
          </a:p>
        </p:txBody>
      </p:sp>
      <p:sp>
        <p:nvSpPr>
          <p:cNvPr id="1048723" name="标题 1048722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标题 1048723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二、填空题</a:t>
            </a:r>
            <a:endParaRPr lang="zh-CN" altLang="en-US" b="1"/>
          </a:p>
        </p:txBody>
      </p:sp>
      <p:sp>
        <p:nvSpPr>
          <p:cNvPr id="1048725" name="内容占位符 1048724"/>
          <p:cNvSpPr/>
          <p:nvPr>
            <p:ph idx="1"/>
          </p:nvPr>
        </p:nvSpPr>
        <p:spPr>
          <a:xfrm>
            <a:off x="566737" y="1700212"/>
            <a:ext cx="8326437" cy="45370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05000"/>
              </a:lnSpc>
            </a:pPr>
            <a:r>
              <a:rPr lang="en-US" altLang="zh-CN"/>
              <a:t>1</a:t>
            </a:r>
            <a:r>
              <a:rPr lang="zh-CN" altLang="en-US"/>
              <a:t>、数据模型的三要素分别是：数据结构、数据操作和</a:t>
            </a:r>
            <a:r>
              <a:rPr lang="zh-CN" altLang="en-US" u="sng"/>
              <a:t> 数据的完整性约束条件 </a:t>
            </a:r>
            <a:r>
              <a:rPr lang="zh-CN" altLang="en-US"/>
              <a:t>。</a:t>
            </a:r>
            <a:endParaRPr lang="zh-CN" altLang="en-US"/>
          </a:p>
          <a:p>
            <a:pPr lvl="0" indent="-342900">
              <a:lnSpc>
                <a:spcPct val="105000"/>
              </a:lnSpc>
            </a:pPr>
            <a:r>
              <a:rPr lang="en-US" altLang="zh-CN"/>
              <a:t>2</a:t>
            </a:r>
            <a:r>
              <a:rPr lang="zh-CN" altLang="en-US"/>
              <a:t>、概念模型表示方法很多，其中最常用的是</a:t>
            </a:r>
            <a:r>
              <a:rPr lang="en-US" altLang="zh-CN"/>
              <a:t>1976</a:t>
            </a:r>
            <a:r>
              <a:rPr lang="zh-CN" altLang="en-US"/>
              <a:t>年提出的实体联系方法，该方法用</a:t>
            </a:r>
            <a:r>
              <a:rPr lang="zh-CN" altLang="en-US" u="sng"/>
              <a:t>  </a:t>
            </a:r>
            <a:r>
              <a:rPr lang="en-US" altLang="zh-CN" u="sng"/>
              <a:t>E-R</a:t>
            </a:r>
            <a:r>
              <a:rPr lang="zh-CN" altLang="en-US" u="sng"/>
              <a:t>图        </a:t>
            </a:r>
            <a:r>
              <a:rPr lang="zh-CN" altLang="en-US"/>
              <a:t>来描述现实世界的概念模型。</a:t>
            </a:r>
            <a:endParaRPr lang="zh-CN" altLang="en-US"/>
          </a:p>
          <a:p>
            <a:pPr lvl="0" indent="-342900">
              <a:lnSpc>
                <a:spcPct val="105000"/>
              </a:lnSpc>
            </a:pPr>
            <a:r>
              <a:rPr lang="en-US" altLang="zh-CN"/>
              <a:t>3</a:t>
            </a:r>
            <a:r>
              <a:rPr lang="zh-CN" altLang="en-US"/>
              <a:t>、在</a:t>
            </a:r>
            <a:r>
              <a:rPr lang="en-US" altLang="zh-CN"/>
              <a:t>DBMS</a:t>
            </a:r>
            <a:r>
              <a:rPr lang="zh-CN" altLang="en-US"/>
              <a:t>中，美国国家标准协会把数据模式分为三级：外模式、模式和</a:t>
            </a:r>
            <a:r>
              <a:rPr lang="zh-CN" altLang="en-US" u="sng"/>
              <a:t>    内模式         </a:t>
            </a:r>
            <a:r>
              <a:rPr lang="zh-CN" altLang="en-US"/>
              <a:t>。</a:t>
            </a:r>
            <a:endParaRPr lang="zh-CN" altLang="en-US"/>
          </a:p>
          <a:p>
            <a:pPr lvl="0" indent="-342900">
              <a:lnSpc>
                <a:spcPct val="105000"/>
              </a:lnSpc>
            </a:pPr>
            <a:r>
              <a:rPr lang="en-US" altLang="zh-CN"/>
              <a:t>4</a:t>
            </a:r>
            <a:r>
              <a:rPr lang="zh-CN" altLang="en-US"/>
              <a:t>、根据实体完整性规则，若属性</a:t>
            </a:r>
            <a:r>
              <a:rPr lang="en-US" altLang="zh-CN"/>
              <a:t>A</a:t>
            </a:r>
            <a:r>
              <a:rPr lang="zh-CN" altLang="en-US"/>
              <a:t>是基本关系的主属性，则属性</a:t>
            </a:r>
            <a:r>
              <a:rPr lang="en-US" altLang="zh-CN"/>
              <a:t>A</a:t>
            </a:r>
            <a:r>
              <a:rPr lang="zh-CN" altLang="en-US"/>
              <a:t>的值不能为</a:t>
            </a:r>
            <a:r>
              <a:rPr lang="zh-CN" altLang="en-US" u="sng"/>
              <a:t>   空值       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标题 1048725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  <p:sp>
        <p:nvSpPr>
          <p:cNvPr id="1048727" name="内容占位符 1048726"/>
          <p:cNvSpPr/>
          <p:nvPr>
            <p:ph idx="1"/>
          </p:nvPr>
        </p:nvSpPr>
        <p:spPr>
          <a:xfrm>
            <a:off x="566737" y="1752600"/>
            <a:ext cx="8397875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10000"/>
              </a:lnSpc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DBMS</a:t>
            </a:r>
            <a:r>
              <a:rPr lang="zh-CN" altLang="en-US"/>
              <a:t>的并发控制是以</a:t>
            </a:r>
            <a:r>
              <a:rPr lang="zh-CN" altLang="en-US" u="sng"/>
              <a:t> 事务</a:t>
            </a:r>
            <a:r>
              <a:rPr lang="zh-CN" altLang="en-US"/>
              <a:t>为单位进行的。</a:t>
            </a:r>
            <a:endParaRPr lang="zh-CN" altLang="en-US"/>
          </a:p>
          <a:p>
            <a:pPr lvl="0" indent="-342900">
              <a:lnSpc>
                <a:spcPct val="110000"/>
              </a:lnSpc>
            </a:pPr>
            <a:r>
              <a:rPr lang="en-US" altLang="zh-CN"/>
              <a:t>6</a:t>
            </a:r>
            <a:r>
              <a:rPr lang="zh-CN" altLang="en-US"/>
              <a:t>、所谓“两段”锁的含义是，事务分为两个阶段，第一阶段是获得封锁，第二阶段是</a:t>
            </a:r>
            <a:r>
              <a:rPr lang="zh-CN" altLang="en-US" u="sng"/>
              <a:t> 释放封锁          </a:t>
            </a:r>
            <a:r>
              <a:rPr lang="zh-CN" altLang="en-US"/>
              <a:t>。</a:t>
            </a:r>
            <a:endParaRPr lang="zh-CN" altLang="en-US"/>
          </a:p>
          <a:p>
            <a:pPr lvl="0" indent="-342900">
              <a:lnSpc>
                <a:spcPct val="110000"/>
              </a:lnSpc>
            </a:pPr>
            <a:r>
              <a:rPr lang="en-US" altLang="zh-CN"/>
              <a:t>7</a:t>
            </a:r>
            <a:r>
              <a:rPr lang="zh-CN" altLang="en-US"/>
              <a:t>、若关系</a:t>
            </a:r>
            <a:r>
              <a:rPr lang="en-US" altLang="zh-CN"/>
              <a:t>R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个元组，关系</a:t>
            </a:r>
            <a:r>
              <a:rPr lang="en-US" altLang="zh-CN"/>
              <a:t>S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个元组，那么</a:t>
            </a:r>
            <a:r>
              <a:rPr lang="en-US" altLang="zh-CN"/>
              <a:t>R×S</a:t>
            </a:r>
            <a:r>
              <a:rPr lang="zh-CN" altLang="en-US"/>
              <a:t>的元组个数应该是</a:t>
            </a:r>
            <a:r>
              <a:rPr lang="zh-CN" altLang="en-US" u="sng"/>
              <a:t> </a:t>
            </a:r>
            <a:r>
              <a:rPr lang="en-US" altLang="zh-CN" u="sng"/>
              <a:t>m*n</a:t>
            </a:r>
            <a:r>
              <a:rPr lang="zh-CN" altLang="en-US" u="sng"/>
              <a:t>        </a:t>
            </a:r>
            <a:r>
              <a:rPr lang="zh-CN" altLang="en-US"/>
              <a:t>。</a:t>
            </a:r>
            <a:endParaRPr lang="zh-CN" altLang="en-US"/>
          </a:p>
          <a:p>
            <a:pPr lvl="0" indent="-342900">
              <a:lnSpc>
                <a:spcPct val="110000"/>
              </a:lnSpc>
            </a:pPr>
            <a:r>
              <a:rPr lang="en-US" altLang="zh-CN"/>
              <a:t>8</a:t>
            </a:r>
            <a:r>
              <a:rPr lang="zh-CN" altLang="en-US"/>
              <a:t>、避免发生活锁的方法是采用</a:t>
            </a:r>
            <a:r>
              <a:rPr lang="zh-CN" altLang="en-US" u="sng"/>
              <a:t>  先来先服务          </a:t>
            </a:r>
            <a:r>
              <a:rPr lang="zh-CN" altLang="en-US"/>
              <a:t>的策略。</a:t>
            </a:r>
            <a:endParaRPr lang="zh-CN" altLang="en-US"/>
          </a:p>
          <a:p>
            <a:pPr lvl="0" indent="-342900">
              <a:lnSpc>
                <a:spcPct val="110000"/>
              </a:lnSpc>
            </a:pPr>
            <a:r>
              <a:rPr lang="en-US" altLang="zh-CN"/>
              <a:t>9</a:t>
            </a:r>
            <a:r>
              <a:rPr lang="zh-CN" altLang="en-US"/>
              <a:t>、数据流程图（</a:t>
            </a:r>
            <a:r>
              <a:rPr lang="en-US" altLang="zh-CN"/>
              <a:t>DFD</a:t>
            </a:r>
            <a:r>
              <a:rPr lang="zh-CN" altLang="en-US"/>
              <a:t>）是数据库设计中</a:t>
            </a:r>
            <a:r>
              <a:rPr lang="zh-CN" altLang="en-US" u="sng"/>
              <a:t>  需求分析        </a:t>
            </a:r>
            <a:r>
              <a:rPr lang="zh-CN" altLang="en-US"/>
              <a:t>阶段的描述工具。 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标题 1048727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三、简答题</a:t>
            </a:r>
            <a:endParaRPr lang="zh-CN" altLang="en-US" b="1"/>
          </a:p>
        </p:txBody>
      </p:sp>
      <p:sp>
        <p:nvSpPr>
          <p:cNvPr id="1048729" name="内容占位符 1048728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30000"/>
              </a:lnSpc>
              <a:spcBef>
                <a:spcPct val="30000"/>
              </a:spcBef>
            </a:pPr>
            <a:r>
              <a:rPr lang="en-US" altLang="zh-CN"/>
              <a:t>1</a:t>
            </a:r>
            <a:r>
              <a:rPr lang="zh-CN" altLang="en-US"/>
              <a:t>、数据独立性包括哪两个方面，含义是什么？</a:t>
            </a:r>
            <a:endParaRPr lang="zh-CN" altLang="en-US"/>
          </a:p>
          <a:p>
            <a:pPr lvl="0" indent="-342900">
              <a:lnSpc>
                <a:spcPct val="130000"/>
              </a:lnSpc>
              <a:spcBef>
                <a:spcPct val="30000"/>
              </a:spcBef>
            </a:pPr>
            <a:r>
              <a:rPr lang="en-US" altLang="zh-CN"/>
              <a:t>2</a:t>
            </a:r>
            <a:r>
              <a:rPr lang="zh-CN" altLang="en-US"/>
              <a:t>、等值连接与自然连接的区别是什么？</a:t>
            </a:r>
            <a:endParaRPr lang="zh-CN" altLang="en-US"/>
          </a:p>
          <a:p>
            <a:pPr lvl="0" indent="-342900">
              <a:lnSpc>
                <a:spcPct val="130000"/>
              </a:lnSpc>
              <a:spcBef>
                <a:spcPct val="30000"/>
              </a:spcBef>
            </a:pPr>
            <a:r>
              <a:rPr lang="en-US" altLang="zh-CN"/>
              <a:t>3</a:t>
            </a:r>
            <a:r>
              <a:rPr lang="zh-CN" altLang="en-US"/>
              <a:t>、数据库设计的步骤有哪些？</a:t>
            </a:r>
            <a:endParaRPr lang="zh-CN" altLang="en-US"/>
          </a:p>
          <a:p>
            <a:pPr lvl="0" indent="-342900">
              <a:lnSpc>
                <a:spcPct val="130000"/>
              </a:lnSpc>
              <a:spcBef>
                <a:spcPct val="30000"/>
              </a:spcBef>
            </a:pPr>
            <a:r>
              <a:rPr lang="en-US" altLang="zh-CN"/>
              <a:t>4</a:t>
            </a:r>
            <a:r>
              <a:rPr lang="zh-CN" altLang="en-US"/>
              <a:t>、什么是事务？它有哪四种特性？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标题 1048729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四、综合题</a:t>
            </a:r>
            <a:endParaRPr lang="zh-CN" altLang="en-US" b="1"/>
          </a:p>
        </p:txBody>
      </p:sp>
      <p:sp>
        <p:nvSpPr>
          <p:cNvPr id="1048731" name="内容占位符 1048730"/>
          <p:cNvSpPr/>
          <p:nvPr>
            <p:ph idx="1"/>
          </p:nvPr>
        </p:nvSpPr>
        <p:spPr>
          <a:xfrm>
            <a:off x="539750" y="1752600"/>
            <a:ext cx="8604250" cy="44846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假设有下面两个模式：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 职工（职工号，姓名，年龄，职务，工资，部门号），其中职工号为主码；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  部门（部门号，名称，经理名，电话），其中部门号为主码；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  用</a:t>
            </a:r>
            <a:r>
              <a:rPr lang="en-US" altLang="zh-CN" b="1"/>
              <a:t>SQL</a:t>
            </a:r>
            <a:r>
              <a:rPr lang="zh-CN" altLang="en-US" b="1"/>
              <a:t>语言定义这两个关系模式，要求在模式中完成以下完整性约束条件的定义： 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（</a:t>
            </a:r>
            <a:r>
              <a:rPr lang="en-US" altLang="zh-CN" b="1"/>
              <a:t>1</a:t>
            </a:r>
            <a:r>
              <a:rPr lang="zh-CN" altLang="en-US" b="1"/>
              <a:t>）定义每个模式的主码；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（</a:t>
            </a:r>
            <a:r>
              <a:rPr lang="en-US" altLang="zh-CN" b="1"/>
              <a:t>2</a:t>
            </a:r>
            <a:r>
              <a:rPr lang="zh-CN" altLang="en-US" b="1"/>
              <a:t>）定义参照完整性；</a:t>
            </a:r>
            <a:endParaRPr lang="zh-CN" altLang="en-US" b="1"/>
          </a:p>
          <a:p>
            <a:pPr lvl="0" indent="-342900">
              <a:lnSpc>
                <a:spcPct val="90000"/>
              </a:lnSpc>
            </a:pPr>
            <a:r>
              <a:rPr lang="zh-CN" altLang="en-US" b="1"/>
              <a:t>  （</a:t>
            </a:r>
            <a:r>
              <a:rPr lang="en-US" altLang="zh-CN" b="1"/>
              <a:t>3</a:t>
            </a:r>
            <a:r>
              <a:rPr lang="zh-CN" altLang="en-US" b="1"/>
              <a:t>）定义职工年龄不得超过</a:t>
            </a:r>
            <a:r>
              <a:rPr lang="en-US" altLang="zh-CN" b="1"/>
              <a:t>60</a:t>
            </a:r>
            <a:r>
              <a:rPr lang="zh-CN" altLang="en-US" b="1"/>
              <a:t>岁。</a:t>
            </a:r>
            <a:endParaRPr lang="zh-CN" altLang="en-US" b="1"/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内容占位符 1048731"/>
          <p:cNvSpPr/>
          <p:nvPr>
            <p:ph idx="1"/>
          </p:nvPr>
        </p:nvSpPr>
        <p:spPr>
          <a:xfrm>
            <a:off x="457200" y="476250"/>
            <a:ext cx="8229600" cy="56546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CREATE  TABLE  </a:t>
            </a:r>
            <a:r>
              <a:rPr lang="zh-CN" altLang="en-US" sz="1900"/>
              <a:t>部门</a:t>
            </a:r>
            <a:endParaRPr lang="zh-CN" altLang="en-US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zh-CN" altLang="en-US" sz="1900"/>
              <a:t>    （ 部门号  </a:t>
            </a:r>
            <a:r>
              <a:rPr lang="en-US" altLang="zh-CN" sz="1900"/>
              <a:t>NUMBER(2),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名称  </a:t>
            </a:r>
            <a:r>
              <a:rPr lang="en-US" altLang="zh-CN" sz="1900"/>
              <a:t>VARCHAR(10),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经理名 </a:t>
            </a:r>
            <a:r>
              <a:rPr lang="en-US" altLang="zh-CN" sz="1900"/>
              <a:t>VARCHAR(10),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电话  </a:t>
            </a:r>
            <a:r>
              <a:rPr lang="en-US" altLang="zh-CN" sz="1900"/>
              <a:t>Char(12),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CONSTRAINT PK_DEPT PRIMARY KEY(</a:t>
            </a:r>
            <a:r>
              <a:rPr lang="zh-CN" altLang="en-US" sz="1900"/>
              <a:t>部门号</a:t>
            </a:r>
            <a:r>
              <a:rPr lang="en-US" altLang="zh-CN" sz="1900"/>
              <a:t>)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</a:t>
            </a:r>
            <a:r>
              <a:rPr lang="zh-CN" altLang="en-US" sz="1900"/>
              <a:t>）</a:t>
            </a:r>
            <a:r>
              <a:rPr lang="en-US" altLang="zh-CN" sz="1900"/>
              <a:t>;</a:t>
            </a:r>
            <a:endParaRPr lang="en-US" altLang="zh-CN" sz="1900"/>
          </a:p>
          <a:p>
            <a:pPr lvl="0" indent="-34290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zh-CN" sz="1900"/>
              <a:t>     CREATE  TABLE </a:t>
            </a:r>
            <a:r>
              <a:rPr lang="zh-CN" altLang="en-US" sz="1900"/>
              <a:t>职工</a:t>
            </a:r>
            <a:endParaRPr lang="zh-CN" altLang="en-US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zh-CN" altLang="en-US" sz="1900"/>
              <a:t>     </a:t>
            </a:r>
            <a:r>
              <a:rPr lang="en-US" altLang="zh-CN" sz="1900"/>
              <a:t>( </a:t>
            </a:r>
            <a:r>
              <a:rPr lang="zh-CN" altLang="en-US" sz="1900"/>
              <a:t>职工号 </a:t>
            </a:r>
            <a:r>
              <a:rPr lang="en-US" altLang="zh-CN" sz="1900"/>
              <a:t>NUMBER(4),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姓名 </a:t>
            </a:r>
            <a:r>
              <a:rPr lang="en-US" altLang="zh-CN" sz="1900"/>
              <a:t>VARCHAR(10),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年龄 </a:t>
            </a:r>
            <a:r>
              <a:rPr lang="en-US" altLang="zh-CN" sz="1900"/>
              <a:t>NUMBER(2),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CONSTRAINT C1 CHECK(</a:t>
            </a:r>
            <a:r>
              <a:rPr lang="zh-CN" altLang="en-US" sz="1900">
                <a:sym typeface="Arial" panose="020B0604020202020204" pitchFamily="34" charset="0"/>
              </a:rPr>
              <a:t>年龄</a:t>
            </a:r>
            <a:r>
              <a:rPr lang="en-US" altLang="zh-CN" sz="1900"/>
              <a:t>&lt;=60),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职务 </a:t>
            </a:r>
            <a:r>
              <a:rPr lang="en-US" altLang="zh-CN" sz="1900"/>
              <a:t>VARCHAR(9),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工资 </a:t>
            </a:r>
            <a:r>
              <a:rPr lang="en-US" altLang="zh-CN" sz="1900"/>
              <a:t>NUMBER(7,2),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部门号 </a:t>
            </a:r>
            <a:r>
              <a:rPr lang="en-US" altLang="zh-CN" sz="1900"/>
              <a:t>number(2),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CONSTRAINT PK_EMP PRIMARY KEY(</a:t>
            </a:r>
            <a:r>
              <a:rPr lang="zh-CN" altLang="en-US" sz="1900"/>
              <a:t>职工号</a:t>
            </a:r>
            <a:r>
              <a:rPr lang="en-US" altLang="zh-CN" sz="1900"/>
              <a:t>)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CONSTRAINT FK_DEPTNO FOREIGN KEY(</a:t>
            </a:r>
            <a:r>
              <a:rPr lang="zh-CN" altLang="en-US" sz="1900"/>
              <a:t>部门号</a:t>
            </a:r>
            <a:r>
              <a:rPr lang="en-US" altLang="zh-CN" sz="1900"/>
              <a:t>) 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r>
              <a:rPr lang="en-US" altLang="zh-CN" sz="1900"/>
              <a:t>             REFERENCES </a:t>
            </a:r>
            <a:r>
              <a:rPr lang="zh-CN" altLang="en-US" sz="1900"/>
              <a:t>部门</a:t>
            </a:r>
            <a:r>
              <a:rPr lang="en-US" altLang="zh-CN" sz="1900"/>
              <a:t>(</a:t>
            </a:r>
            <a:r>
              <a:rPr lang="zh-CN" altLang="en-US" sz="1900"/>
              <a:t>部门号</a:t>
            </a:r>
            <a:r>
              <a:rPr lang="en-US" altLang="zh-CN" sz="1900"/>
              <a:t>));</a:t>
            </a:r>
            <a:endParaRPr lang="en-US" altLang="zh-CN" sz="1900"/>
          </a:p>
          <a:p>
            <a:pPr lvl="0" indent="-342900">
              <a:lnSpc>
                <a:spcPct val="80000"/>
              </a:lnSpc>
              <a:buFontTx/>
              <a:buNone/>
            </a:pPr>
            <a:endParaRPr lang="en-US" altLang="zh-CN" sz="1900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内容占位符 1048732"/>
          <p:cNvSpPr/>
          <p:nvPr>
            <p:ph idx="1"/>
          </p:nvPr>
        </p:nvSpPr>
        <p:spPr>
          <a:xfrm>
            <a:off x="457200" y="404812"/>
            <a:ext cx="8229600" cy="572611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en-US" altLang="zh-CN" sz="2800"/>
              <a:t>2</a:t>
            </a:r>
            <a:r>
              <a:rPr lang="zh-CN" altLang="en-US" sz="2800"/>
              <a:t>、有关系模式如下：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商品：</a:t>
            </a:r>
            <a:r>
              <a:rPr lang="en-US" altLang="zh-CN" sz="2800"/>
              <a:t>P</a:t>
            </a:r>
            <a:r>
              <a:rPr lang="zh-CN" altLang="en-US" sz="2800"/>
              <a:t>（</a:t>
            </a:r>
            <a:r>
              <a:rPr lang="en-US" altLang="zh-CN" sz="2800"/>
              <a:t>PNO</a:t>
            </a:r>
            <a:r>
              <a:rPr lang="zh-CN" altLang="en-US" sz="2800"/>
              <a:t>，</a:t>
            </a:r>
            <a:r>
              <a:rPr lang="en-US" altLang="zh-CN" sz="2800"/>
              <a:t>PNAME</a:t>
            </a:r>
            <a:r>
              <a:rPr lang="zh-CN" altLang="en-US" sz="2800"/>
              <a:t>，</a:t>
            </a:r>
            <a:r>
              <a:rPr lang="en-US" altLang="zh-CN" sz="2800"/>
              <a:t>PRICE</a:t>
            </a:r>
            <a:r>
              <a:rPr lang="zh-CN" altLang="en-US" sz="2800"/>
              <a:t>），分别表示商品号、名称、单价。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售货员：</a:t>
            </a:r>
            <a:r>
              <a:rPr lang="en-US" altLang="zh-CN" sz="2800"/>
              <a:t>S</a:t>
            </a:r>
            <a:r>
              <a:rPr lang="zh-CN" altLang="en-US" sz="2800"/>
              <a:t>（</a:t>
            </a:r>
            <a:r>
              <a:rPr lang="en-US" altLang="zh-CN" sz="2800"/>
              <a:t>SNO</a:t>
            </a:r>
            <a:r>
              <a:rPr lang="zh-CN" altLang="en-US" sz="2800"/>
              <a:t>，</a:t>
            </a:r>
            <a:r>
              <a:rPr lang="en-US" altLang="zh-CN" sz="2800"/>
              <a:t>SNAME</a:t>
            </a:r>
            <a:r>
              <a:rPr lang="zh-CN" altLang="en-US" sz="2800"/>
              <a:t>，</a:t>
            </a:r>
            <a:r>
              <a:rPr lang="en-US" altLang="zh-CN" sz="2800"/>
              <a:t>SXB</a:t>
            </a:r>
            <a:r>
              <a:rPr lang="zh-CN" altLang="en-US" sz="2800"/>
              <a:t>），分别表示售货员号、姓名、性别。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销售记录：</a:t>
            </a:r>
            <a:r>
              <a:rPr lang="en-US" altLang="zh-CN" sz="2800"/>
              <a:t>R</a:t>
            </a:r>
            <a:r>
              <a:rPr lang="zh-CN" altLang="en-US" sz="2800"/>
              <a:t>（</a:t>
            </a:r>
            <a:r>
              <a:rPr lang="en-US" altLang="zh-CN" sz="2800"/>
              <a:t>PNO</a:t>
            </a:r>
            <a:r>
              <a:rPr lang="zh-CN" altLang="en-US" sz="2800"/>
              <a:t>、</a:t>
            </a:r>
            <a:r>
              <a:rPr lang="en-US" altLang="zh-CN" sz="2800"/>
              <a:t>SNO</a:t>
            </a:r>
            <a:r>
              <a:rPr lang="zh-CN" altLang="en-US" sz="2800"/>
              <a:t>、</a:t>
            </a:r>
            <a:r>
              <a:rPr lang="en-US" altLang="zh-CN" sz="2800"/>
              <a:t>NUM</a:t>
            </a:r>
            <a:r>
              <a:rPr lang="zh-CN" altLang="en-US" sz="2800"/>
              <a:t>），分别表示商品号、售货员号、销售数量。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要求用</a:t>
            </a:r>
            <a:r>
              <a:rPr lang="en-US" altLang="zh-CN" sz="2800"/>
              <a:t>SQL</a:t>
            </a:r>
            <a:r>
              <a:rPr lang="zh-CN" altLang="en-US" sz="2800"/>
              <a:t>查询完成：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）所有售货员都出售过的商品名称。</a:t>
            </a:r>
            <a:endParaRPr lang="zh-CN" altLang="en-US" sz="2800"/>
          </a:p>
          <a:p>
            <a:pPr lvl="0" indent="-342900"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）每个销售人员的总计销售金额。</a:t>
            </a:r>
            <a:r>
              <a:rPr lang="en-US" altLang="zh-CN" sz="2800"/>
              <a:t>  </a:t>
            </a:r>
            <a:endParaRPr lang="en-US" altLang="zh-CN" sz="280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标题 1048598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考试题型</a:t>
            </a:r>
            <a:endParaRPr lang="zh-CN" altLang="en-US" b="1"/>
          </a:p>
        </p:txBody>
      </p:sp>
      <p:sp>
        <p:nvSpPr>
          <p:cNvPr id="1048600" name="内容占位符 1048599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zh-CN" altLang="en-US" sz="3200" b="1"/>
              <a:t>一、选择题（</a:t>
            </a:r>
            <a:r>
              <a:rPr lang="en-US" altLang="zh-CN" sz="3200" b="1"/>
              <a:t>20</a:t>
            </a:r>
            <a:r>
              <a:rPr lang="zh-CN" altLang="en-US" sz="3200" b="1"/>
              <a:t>分）</a:t>
            </a:r>
            <a:endParaRPr lang="zh-CN" altLang="en-US" sz="3200" b="1"/>
          </a:p>
          <a:p>
            <a:pPr lvl="0" indent="-342900"/>
            <a:r>
              <a:rPr lang="zh-CN" altLang="en-US" sz="3200" b="1"/>
              <a:t>二、填空题（</a:t>
            </a:r>
            <a:r>
              <a:rPr lang="en-US" altLang="zh-CN" sz="3200" b="1"/>
              <a:t>20</a:t>
            </a:r>
            <a:r>
              <a:rPr lang="zh-CN" altLang="en-US" sz="3200" b="1"/>
              <a:t>分）</a:t>
            </a:r>
            <a:endParaRPr lang="zh-CN" altLang="en-US" sz="3200" b="1"/>
          </a:p>
          <a:p>
            <a:pPr lvl="0" indent="-342900"/>
            <a:r>
              <a:rPr lang="zh-CN" altLang="en-US" sz="3200" b="1"/>
              <a:t>三、简答题（</a:t>
            </a:r>
            <a:r>
              <a:rPr lang="en-US" altLang="zh-CN" sz="3200" b="1"/>
              <a:t>20</a:t>
            </a:r>
            <a:r>
              <a:rPr lang="zh-CN" altLang="en-US" sz="3200" b="1"/>
              <a:t>分）</a:t>
            </a:r>
            <a:endParaRPr lang="zh-CN" altLang="en-US" sz="3200" b="1"/>
          </a:p>
          <a:p>
            <a:pPr lvl="0" indent="-342900"/>
            <a:r>
              <a:rPr lang="zh-CN" altLang="en-US" sz="3200" b="1">
                <a:hlinkClick r:id="rId1" action="ppaction://hlinksldjump"/>
              </a:rPr>
              <a:t>四、综合题</a:t>
            </a:r>
            <a:r>
              <a:rPr lang="zh-CN" altLang="en-US" sz="3200" b="1"/>
              <a:t>（</a:t>
            </a:r>
            <a:r>
              <a:rPr lang="en-US" altLang="zh-CN" sz="3200" b="1"/>
              <a:t>40</a:t>
            </a:r>
            <a:r>
              <a:rPr lang="zh-CN" altLang="en-US" sz="3200" b="1"/>
              <a:t>分）</a:t>
            </a:r>
            <a:endParaRPr lang="zh-CN" altLang="en-US" sz="3200" b="1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内容占位符 1048733"/>
          <p:cNvSpPr/>
          <p:nvPr>
            <p:ph idx="1"/>
          </p:nvPr>
        </p:nvSpPr>
        <p:spPr>
          <a:xfrm>
            <a:off x="457200" y="476250"/>
            <a:ext cx="8229600" cy="56546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en-US" altLang="zh-CN" sz="2600"/>
              <a:t>(1)  SELECT PNAME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 </a:t>
            </a:r>
            <a:r>
              <a:rPr lang="en-US" altLang="zh-CN" sz="2600"/>
              <a:t>FROM P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 </a:t>
            </a:r>
            <a:r>
              <a:rPr lang="en-US" altLang="zh-CN" sz="2600"/>
              <a:t>WHERE NOT EXIST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</a:t>
            </a:r>
            <a:r>
              <a:rPr lang="en-US" altLang="zh-CN" sz="2600"/>
              <a:t>( SELECT *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 　</a:t>
            </a:r>
            <a:r>
              <a:rPr lang="en-US" altLang="zh-CN" sz="2600"/>
              <a:t>FROM S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 　</a:t>
            </a:r>
            <a:r>
              <a:rPr lang="en-US" altLang="zh-CN" sz="2600"/>
              <a:t>WHERE NOT EXIST 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 　</a:t>
            </a:r>
            <a:r>
              <a:rPr lang="en-US" altLang="zh-CN" sz="2600"/>
              <a:t>( SELECT *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　 　</a:t>
            </a:r>
            <a:r>
              <a:rPr lang="en-US" altLang="zh-CN" sz="2600"/>
              <a:t>FROM</a:t>
            </a:r>
            <a:r>
              <a:rPr lang="zh-CN" altLang="en-US" sz="2600"/>
              <a:t>　</a:t>
            </a:r>
            <a:r>
              <a:rPr lang="en-US" altLang="zh-CN" sz="2600"/>
              <a:t>R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　 　</a:t>
            </a:r>
            <a:r>
              <a:rPr lang="en-US" altLang="zh-CN" sz="2600"/>
              <a:t>WHERE PNO=P.PNO AND SNO=S.SNO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　　 </a:t>
            </a:r>
            <a:r>
              <a:rPr lang="en-US" altLang="zh-CN" sz="2600"/>
              <a:t>)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zh-CN" altLang="en-US" sz="2600"/>
              <a:t>　   </a:t>
            </a:r>
            <a:r>
              <a:rPr lang="en-US" altLang="zh-CN" sz="2600"/>
              <a:t>);</a:t>
            </a:r>
            <a:endParaRPr lang="en-US" altLang="zh-CN" sz="2600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内容占位符 1048734"/>
          <p:cNvSpPr/>
          <p:nvPr>
            <p:ph idx="1"/>
          </p:nvPr>
        </p:nvSpPr>
        <p:spPr>
          <a:xfrm>
            <a:off x="457200" y="476250"/>
            <a:ext cx="8686800" cy="56546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en-US" altLang="zh-CN" sz="2800"/>
              <a:t>(2) SELECT SNAME, SUM (NUM * PRICE)</a:t>
            </a:r>
            <a:endParaRPr lang="en-US" altLang="zh-CN" sz="2800"/>
          </a:p>
          <a:p>
            <a:pPr lvl="0" indent="-342900">
              <a:buFontTx/>
              <a:buNone/>
            </a:pPr>
            <a:r>
              <a:rPr lang="zh-CN" altLang="en-US" sz="2800"/>
              <a:t>　　</a:t>
            </a:r>
            <a:r>
              <a:rPr lang="en-US" altLang="zh-CN" sz="2800"/>
              <a:t>FROM R, S, P</a:t>
            </a:r>
            <a:endParaRPr lang="en-US" altLang="zh-CN" sz="2800"/>
          </a:p>
          <a:p>
            <a:pPr lvl="0" indent="-342900">
              <a:buFontTx/>
              <a:buNone/>
            </a:pPr>
            <a:r>
              <a:rPr lang="zh-CN" altLang="en-US" sz="2800"/>
              <a:t>　　</a:t>
            </a:r>
            <a:r>
              <a:rPr lang="en-US" altLang="zh-CN" sz="2800"/>
              <a:t>WHERE R.SNO=S.SNO AND R.PNO=P.PNO</a:t>
            </a:r>
            <a:endParaRPr lang="en-US" altLang="zh-CN" sz="2800"/>
          </a:p>
          <a:p>
            <a:pPr lvl="0" indent="-342900">
              <a:buFontTx/>
              <a:buNone/>
            </a:pPr>
            <a:r>
              <a:rPr lang="zh-CN" altLang="en-US" sz="2800"/>
              <a:t>　　</a:t>
            </a:r>
            <a:r>
              <a:rPr lang="en-US" altLang="zh-CN" sz="2800"/>
              <a:t>GROUP BY R.SNO</a:t>
            </a:r>
            <a:endParaRPr lang="en-US" altLang="zh-CN" sz="2800"/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文本占位符 1048735"/>
          <p:cNvSpPr/>
          <p:nvPr>
            <p:ph type="body" sz="half" idx="1"/>
          </p:nvPr>
        </p:nvSpPr>
        <p:spPr>
          <a:xfrm>
            <a:off x="395287" y="188912"/>
            <a:ext cx="8748712" cy="64087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Wingdings" panose="05000000000000000000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marL="692150" indent="-34798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400">
                <a:solidFill>
                  <a:schemeClr val="dk1"/>
                </a:solidFill>
              </a:defRPr>
            </a:lvl2pPr>
            <a:lvl3pPr marL="987425" indent="-29400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marL="1280795" indent="-2921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</a:defRPr>
            </a:lvl4pPr>
            <a:lvl5pPr marL="1598295" indent="-31559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600"/>
              <a:t>3</a:t>
            </a:r>
            <a:r>
              <a:rPr lang="zh-CN" altLang="en-US" sz="2600"/>
              <a:t>、假设某公司销售业务中使用的订单格式如下： </a:t>
            </a:r>
            <a:endParaRPr lang="zh-CN" altLang="en-US" sz="2600"/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zh-CN" altLang="en-US" sz="2600"/>
              <a:t>     订单号：</a:t>
            </a:r>
            <a:r>
              <a:rPr lang="en-US" altLang="zh-CN" sz="2600"/>
              <a:t>1145      </a:t>
            </a:r>
            <a:r>
              <a:rPr lang="zh-CN" altLang="en-US" sz="2600"/>
              <a:t>订货日期：</a:t>
            </a:r>
            <a:r>
              <a:rPr lang="en-US" altLang="zh-CN" sz="2600"/>
              <a:t>09/15/2002 </a:t>
            </a: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600"/>
              <a:t>     </a:t>
            </a:r>
            <a:r>
              <a:rPr lang="zh-CN" altLang="en-US" sz="2600"/>
              <a:t>客户名称：</a:t>
            </a:r>
            <a:r>
              <a:rPr lang="en-US" altLang="zh-CN" sz="2600"/>
              <a:t>ABC     </a:t>
            </a:r>
            <a:r>
              <a:rPr lang="zh-CN" altLang="en-US" sz="2600"/>
              <a:t>客户电话：</a:t>
            </a:r>
            <a:r>
              <a:rPr lang="en-US" altLang="zh-CN" sz="2600"/>
              <a:t>8141763</a:t>
            </a: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600"/>
              <a:t>                                                                   </a:t>
            </a:r>
            <a:endParaRPr lang="en-US" altLang="zh-CN" sz="2600"/>
          </a:p>
          <a:p>
            <a:pPr lvl="0" indent="-342900">
              <a:buFontTx/>
              <a:buNone/>
            </a:pPr>
            <a:r>
              <a:rPr lang="en-US" altLang="zh-CN" sz="2600"/>
              <a:t>                                                      </a:t>
            </a:r>
            <a:r>
              <a:rPr lang="zh-CN" altLang="en-US" sz="2600"/>
              <a:t>总金额：</a:t>
            </a:r>
            <a:r>
              <a:rPr lang="en-US" altLang="zh-CN" sz="2600"/>
              <a:t>12000.00 </a:t>
            </a:r>
            <a:endParaRPr lang="en-US" altLang="zh-CN" sz="2600"/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公司的业务规定：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</a:rPr>
              <a:t>订单号是唯一的，每张订单对应一个订单号；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(2)</a:t>
            </a:r>
            <a:r>
              <a:rPr lang="zh-CN" altLang="en-US" sz="2400">
                <a:latin typeface="宋体" panose="02010600030101010101" pitchFamily="2" charset="-122"/>
              </a:rPr>
              <a:t>一张订单可以订购多种产品，每一种产品可以在多个订单中出现；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</a:rPr>
              <a:t>一张订单有一个客户，且一个客户可以有多张订单；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(4)</a:t>
            </a:r>
            <a:r>
              <a:rPr lang="zh-CN" altLang="en-US" sz="2400">
                <a:latin typeface="宋体" panose="02010600030101010101" pitchFamily="2" charset="-122"/>
              </a:rPr>
              <a:t>每一个产品编号对应一种产品的品名和价格；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0" indent="-3429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(5)</a:t>
            </a:r>
            <a:r>
              <a:rPr lang="zh-CN" altLang="en-US" sz="2400">
                <a:latin typeface="宋体" panose="02010600030101010101" pitchFamily="2" charset="-122"/>
              </a:rPr>
              <a:t>每一个客户有一个确定的名称和电话号码。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4194305" name="表格 4194304"/>
          <p:cNvGraphicFramePr/>
          <p:nvPr/>
        </p:nvGraphicFramePr>
        <p:xfrm>
          <a:off x="893762" y="1484312"/>
          <a:ext cx="7367587" cy="1873250"/>
        </p:xfrm>
        <a:graphic>
          <a:graphicData uri="http://schemas.openxmlformats.org/drawingml/2006/table">
            <a:tbl>
              <a:tblPr/>
              <a:tblGrid>
                <a:gridCol w="1474787"/>
                <a:gridCol w="1473199"/>
                <a:gridCol w="1471612"/>
                <a:gridCol w="1473199"/>
                <a:gridCol w="1474787"/>
              </a:tblGrid>
              <a:tr h="469900"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产品编号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品名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价格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数量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金额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9900"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电源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2000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8312"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电表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40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8000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5137"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卡尺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40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 indent="-342900" algn="l"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2000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．</a:t>
                      </a:r>
                      <a:r>
                        <a:rPr lang="en-US" altLang="zh-CN" sz="20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en-US" altLang="zh-CN" sz="20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内容占位符 1048767"/>
          <p:cNvSpPr/>
          <p:nvPr>
            <p:ph idx="1"/>
          </p:nvPr>
        </p:nvSpPr>
        <p:spPr>
          <a:xfrm>
            <a:off x="457200" y="115887"/>
            <a:ext cx="8435975" cy="6480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根据上述表格和业务规则设计关系模式为：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R(</a:t>
            </a:r>
            <a:r>
              <a:rPr lang="zh-CN" altLang="en-US">
                <a:latin typeface="宋体" panose="02010600030101010101" pitchFamily="2" charset="-122"/>
              </a:rPr>
              <a:t>订单号，订货日期，客户名称，客户电话，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    产品编号，品名，价格，数量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lvl="0" indent="-342900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latin typeface="宋体" panose="02010600030101010101" pitchFamily="2" charset="-122"/>
              </a:rPr>
              <a:t>问：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en-US" altLang="zh-CN">
                <a:latin typeface="宋体" panose="02010600030101010101" pitchFamily="2" charset="-122"/>
              </a:rPr>
              <a:t>(1)</a:t>
            </a:r>
            <a:r>
              <a:rPr lang="zh-CN" altLang="en-US">
                <a:latin typeface="宋体" panose="02010600030101010101" pitchFamily="2" charset="-122"/>
              </a:rPr>
              <a:t>写出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的基本函数依赖集。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en-US" altLang="zh-CN">
                <a:latin typeface="宋体" panose="02010600030101010101" pitchFamily="2" charset="-122"/>
              </a:rPr>
              <a:t>(2)</a:t>
            </a:r>
            <a:r>
              <a:rPr lang="zh-CN" altLang="en-US">
                <a:latin typeface="宋体" panose="02010600030101010101" pitchFamily="2" charset="-122"/>
              </a:rPr>
              <a:t>找出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的候选码。 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en-US" altLang="zh-CN">
                <a:latin typeface="宋体" panose="02010600030101010101" pitchFamily="2" charset="-122"/>
              </a:rPr>
              <a:t>(3)</a:t>
            </a:r>
            <a:r>
              <a:rPr lang="zh-CN" altLang="en-US">
                <a:latin typeface="宋体" panose="02010600030101010101" pitchFamily="2" charset="-122"/>
              </a:rPr>
              <a:t>判断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最高可达到第几范式</a:t>
            </a:r>
            <a:r>
              <a:rPr lang="en-US" altLang="zh-CN">
                <a:latin typeface="宋体" panose="02010600030101010101" pitchFamily="2" charset="-122"/>
              </a:rPr>
              <a:t>? </a:t>
            </a:r>
            <a:r>
              <a:rPr lang="zh-CN" altLang="en-US">
                <a:latin typeface="宋体" panose="02010600030101010101" pitchFamily="2" charset="-122"/>
              </a:rPr>
              <a:t>为什么</a:t>
            </a:r>
            <a:r>
              <a:rPr lang="en-US" altLang="zh-CN">
                <a:latin typeface="宋体" panose="02010600030101010101" pitchFamily="2" charset="-122"/>
              </a:rPr>
              <a:t>? </a:t>
            </a:r>
            <a:endParaRPr lang="en-US" altLang="zh-CN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en-US" altLang="zh-CN">
                <a:latin typeface="宋体" panose="02010600030101010101" pitchFamily="2" charset="-122"/>
              </a:rPr>
              <a:t>(4)</a:t>
            </a:r>
            <a:r>
              <a:rPr lang="zh-CN" altLang="en-US">
                <a:latin typeface="宋体" panose="02010600030101010101" pitchFamily="2" charset="-122"/>
              </a:rPr>
              <a:t>给出一个可能的</a:t>
            </a:r>
            <a:r>
              <a:rPr lang="en-US" altLang="zh-CN">
                <a:latin typeface="宋体" panose="02010600030101010101" pitchFamily="2" charset="-122"/>
              </a:rPr>
              <a:t>3NF</a:t>
            </a:r>
            <a:r>
              <a:rPr lang="zh-CN" altLang="en-US">
                <a:latin typeface="宋体" panose="02010600030101010101" pitchFamily="2" charset="-122"/>
              </a:rPr>
              <a:t>分解。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解：（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</a:rPr>
              <a:t>F={  </a:t>
            </a:r>
            <a:r>
              <a:rPr lang="zh-CN" altLang="en-US">
                <a:latin typeface="宋体" panose="02010600030101010101" pitchFamily="2" charset="-122"/>
              </a:rPr>
              <a:t>订单号</a:t>
            </a:r>
            <a:r>
              <a:rPr lang="en-US" altLang="zh-CN">
                <a:latin typeface="宋体" panose="02010600030101010101" pitchFamily="2" charset="-122"/>
              </a:rPr>
              <a:t>→</a:t>
            </a:r>
            <a:r>
              <a:rPr lang="zh-CN" altLang="en-US">
                <a:latin typeface="宋体" panose="02010600030101010101" pitchFamily="2" charset="-122"/>
              </a:rPr>
              <a:t>客户名称，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              客户名</a:t>
            </a:r>
            <a:r>
              <a:rPr lang="zh-CN" altLang="en-US">
                <a:latin typeface="宋体" panose="02010600030101010101" pitchFamily="2" charset="-122"/>
                <a:sym typeface="Arial" panose="020B0604020202020204" pitchFamily="34" charset="0"/>
              </a:rPr>
              <a:t>称</a:t>
            </a:r>
            <a:r>
              <a:rPr lang="en-US" altLang="zh-CN">
                <a:latin typeface="宋体" panose="02010600030101010101" pitchFamily="2" charset="-122"/>
              </a:rPr>
              <a:t>→</a:t>
            </a:r>
            <a:r>
              <a:rPr lang="zh-CN" altLang="en-US">
                <a:latin typeface="宋体" panose="02010600030101010101" pitchFamily="2" charset="-122"/>
              </a:rPr>
              <a:t>客户电话，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              产品编号</a:t>
            </a:r>
            <a:r>
              <a:rPr lang="en-US" altLang="zh-CN">
                <a:latin typeface="宋体" panose="02010600030101010101" pitchFamily="2" charset="-122"/>
              </a:rPr>
              <a:t>→</a:t>
            </a:r>
            <a:r>
              <a:rPr lang="zh-CN" altLang="en-US">
                <a:latin typeface="宋体" panose="02010600030101010101" pitchFamily="2" charset="-122"/>
              </a:rPr>
              <a:t>（品名，价格），</a:t>
            </a:r>
            <a:endParaRPr lang="zh-CN" altLang="en-US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zh-CN" altLang="en-US">
                <a:latin typeface="宋体" panose="02010600030101010101" pitchFamily="2" charset="-122"/>
              </a:rPr>
              <a:t>             （订单号，产品编号）</a:t>
            </a:r>
            <a:r>
              <a:rPr lang="en-US" altLang="zh-CN">
                <a:latin typeface="宋体" panose="02010600030101010101" pitchFamily="2" charset="-122"/>
              </a:rPr>
              <a:t>→</a:t>
            </a:r>
            <a:r>
              <a:rPr lang="zh-CN" altLang="en-US">
                <a:latin typeface="宋体" panose="02010600030101010101" pitchFamily="2" charset="-122"/>
              </a:rPr>
              <a:t>数量   </a:t>
            </a: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>
              <a:latin typeface="宋体" panose="02010600030101010101" pitchFamily="2" charset="-122"/>
            </a:endParaRPr>
          </a:p>
          <a:p>
            <a:pPr lvl="0" indent="-342900">
              <a:spcBef>
                <a:spcPct val="5000"/>
              </a:spcBef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）（订单号，产品编号）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768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768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768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768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237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768">
                                            <p:txEl>
                                              <p:charRg st="237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内容占位符 1048768"/>
          <p:cNvSpPr/>
          <p:nvPr>
            <p:ph idx="1"/>
          </p:nvPr>
        </p:nvSpPr>
        <p:spPr>
          <a:xfrm>
            <a:off x="457200" y="549275"/>
            <a:ext cx="8229600" cy="5318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）第</a:t>
            </a:r>
            <a:r>
              <a:rPr lang="en-US" altLang="zh-CN"/>
              <a:t>1</a:t>
            </a:r>
            <a:r>
              <a:rPr lang="zh-CN" altLang="en-US"/>
              <a:t>范式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     因为存在</a:t>
            </a:r>
            <a:r>
              <a:rPr lang="en-US" altLang="zh-CN"/>
              <a:t> </a:t>
            </a:r>
            <a:r>
              <a:rPr lang="zh-CN" altLang="en-US"/>
              <a:t>订单号</a:t>
            </a:r>
            <a:r>
              <a:rPr lang="en-US" altLang="zh-CN"/>
              <a:t>→</a:t>
            </a:r>
            <a:r>
              <a:rPr lang="zh-CN" altLang="en-US"/>
              <a:t>客户名称，即客户名称这个非主属性对码是部分函数依赖。</a:t>
            </a:r>
            <a:br>
              <a:rPr lang="zh-CN" altLang="en-US"/>
            </a:b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en-US" altLang="zh-CN"/>
              <a:t>R1</a:t>
            </a:r>
            <a:r>
              <a:rPr lang="zh-CN" altLang="en-US"/>
              <a:t>（订单号，订货日期，客户名称）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          </a:t>
            </a:r>
            <a:r>
              <a:rPr lang="en-US" altLang="zh-CN"/>
              <a:t>R2</a:t>
            </a:r>
            <a:r>
              <a:rPr lang="zh-CN" altLang="en-US"/>
              <a:t>（客户名称，客户电话）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          </a:t>
            </a:r>
            <a:r>
              <a:rPr lang="en-US" altLang="zh-CN"/>
              <a:t>R3</a:t>
            </a:r>
            <a:r>
              <a:rPr lang="zh-CN" altLang="en-US"/>
              <a:t>（产品编号，品名，价格）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          </a:t>
            </a:r>
            <a:r>
              <a:rPr lang="en-US" altLang="zh-CN"/>
              <a:t>R4</a:t>
            </a:r>
            <a:r>
              <a:rPr lang="zh-CN" altLang="en-US"/>
              <a:t>（订单号，产品编号，数量）</a:t>
            </a:r>
            <a:endParaRPr lang="zh-CN" altLang="en-US"/>
          </a:p>
          <a:p>
            <a:pPr lvl="0" indent="-342900"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769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76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769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769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76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内容占位符 1048769"/>
          <p:cNvSpPr/>
          <p:nvPr>
            <p:ph idx="1"/>
          </p:nvPr>
        </p:nvSpPr>
        <p:spPr>
          <a:xfrm>
            <a:off x="395287" y="404812"/>
            <a:ext cx="8748712" cy="58324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、某医院病房计算机管理中需要如下信息：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科室：科名，科地址，科电话，医生姓名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病房：病房号，床位号，所属科室名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医生：姓名，职称，所属科室名，年龄，工作证号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病人：病历号，姓名，性别，主管医生，病房号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其中，一个科室有多个病房、多个医生，一个病房只能属于一个科室，一个医生只属于一个科室，但可负责多个病人的诊治，一个病人的主管医生只有一个。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完成如下设计：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）设计该计算机管理系统的</a:t>
            </a:r>
            <a:r>
              <a:rPr lang="en-US" altLang="zh-CN" sz="2800">
                <a:latin typeface="宋体" panose="02010600030101010101" pitchFamily="2" charset="-122"/>
              </a:rPr>
              <a:t>E-R</a:t>
            </a:r>
            <a:r>
              <a:rPr lang="zh-CN" altLang="en-US" sz="2800">
                <a:latin typeface="宋体" panose="02010600030101010101" pitchFamily="2" charset="-122"/>
              </a:rPr>
              <a:t>图；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）将该</a:t>
            </a:r>
            <a:r>
              <a:rPr lang="en-US" altLang="zh-CN" sz="2800">
                <a:latin typeface="宋体" panose="02010600030101010101" pitchFamily="2" charset="-122"/>
              </a:rPr>
              <a:t>E-R</a:t>
            </a:r>
            <a:r>
              <a:rPr lang="zh-CN" altLang="en-US" sz="2800">
                <a:latin typeface="宋体" panose="02010600030101010101" pitchFamily="2" charset="-122"/>
              </a:rPr>
              <a:t>图转换为关系模型结构；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）指出转换结果中每个关系模式的候选码。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内容占位符 1048770"/>
          <p:cNvSpPr/>
          <p:nvPr>
            <p:ph idx="1"/>
          </p:nvPr>
        </p:nvSpPr>
        <p:spPr>
          <a:xfrm>
            <a:off x="358775" y="188912"/>
            <a:ext cx="8101012" cy="5048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zh-CN" altLang="en-US"/>
              <a:t>解题思路：先弄清有哪些实体、属性、联系</a:t>
            </a:r>
            <a:endParaRPr lang="zh-CN" altLang="en-US"/>
          </a:p>
        </p:txBody>
      </p:sp>
      <p:sp>
        <p:nvSpPr>
          <p:cNvPr id="1048772" name="直接连接符 1048771"/>
          <p:cNvSpPr/>
          <p:nvPr/>
        </p:nvSpPr>
        <p:spPr>
          <a:xfrm flipH="1">
            <a:off x="5486400" y="4933950"/>
            <a:ext cx="1471612" cy="5969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3" name="文本框 1048772"/>
          <p:cNvSpPr txBox="1"/>
          <p:nvPr/>
        </p:nvSpPr>
        <p:spPr>
          <a:xfrm>
            <a:off x="1866900" y="3894137"/>
            <a:ext cx="330200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774" name="直接连接符 1048773"/>
          <p:cNvSpPr/>
          <p:nvPr/>
        </p:nvSpPr>
        <p:spPr>
          <a:xfrm flipH="1">
            <a:off x="773112" y="4899025"/>
            <a:ext cx="890587" cy="6365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5" name="直接连接符 1048774"/>
          <p:cNvSpPr/>
          <p:nvPr/>
        </p:nvSpPr>
        <p:spPr>
          <a:xfrm>
            <a:off x="1852612" y="4921250"/>
            <a:ext cx="3175" cy="61912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6" name="矩形 1048775"/>
          <p:cNvSpPr/>
          <p:nvPr/>
        </p:nvSpPr>
        <p:spPr>
          <a:xfrm>
            <a:off x="1398587" y="4391025"/>
            <a:ext cx="973137" cy="5191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病人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77" name="流程图: 决策 1048776"/>
          <p:cNvSpPr/>
          <p:nvPr/>
        </p:nvSpPr>
        <p:spPr>
          <a:xfrm>
            <a:off x="1231900" y="3140075"/>
            <a:ext cx="1181100" cy="77628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入住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78" name="直接连接符 1048777"/>
          <p:cNvSpPr/>
          <p:nvPr/>
        </p:nvSpPr>
        <p:spPr>
          <a:xfrm>
            <a:off x="1835150" y="2681287"/>
            <a:ext cx="0" cy="423862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9" name="直接连接符 1048778"/>
          <p:cNvSpPr/>
          <p:nvPr/>
        </p:nvSpPr>
        <p:spPr>
          <a:xfrm>
            <a:off x="1122362" y="1557337"/>
            <a:ext cx="468312" cy="5730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0" name="直接连接符 1048779"/>
          <p:cNvSpPr/>
          <p:nvPr/>
        </p:nvSpPr>
        <p:spPr>
          <a:xfrm flipH="1">
            <a:off x="2109787" y="1643062"/>
            <a:ext cx="571500" cy="487362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1" name="直接连接符 1048780"/>
          <p:cNvSpPr/>
          <p:nvPr/>
        </p:nvSpPr>
        <p:spPr>
          <a:xfrm>
            <a:off x="1835150" y="3932237"/>
            <a:ext cx="0" cy="4460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2" name="矩形 1048781"/>
          <p:cNvSpPr/>
          <p:nvPr/>
        </p:nvSpPr>
        <p:spPr>
          <a:xfrm>
            <a:off x="1403350" y="2159000"/>
            <a:ext cx="855662" cy="5191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病房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83" name="直接连接符 1048782"/>
          <p:cNvSpPr/>
          <p:nvPr/>
        </p:nvSpPr>
        <p:spPr>
          <a:xfrm>
            <a:off x="2198687" y="4929187"/>
            <a:ext cx="639762" cy="59372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4" name="文本框 1048783"/>
          <p:cNvSpPr txBox="1"/>
          <p:nvPr/>
        </p:nvSpPr>
        <p:spPr>
          <a:xfrm>
            <a:off x="1866900" y="2728912"/>
            <a:ext cx="330200" cy="4016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785" name="文本框 1048784"/>
          <p:cNvSpPr txBox="1"/>
          <p:nvPr/>
        </p:nvSpPr>
        <p:spPr>
          <a:xfrm>
            <a:off x="7196137" y="3894137"/>
            <a:ext cx="328612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786" name="直接连接符 1048785"/>
          <p:cNvSpPr/>
          <p:nvPr/>
        </p:nvSpPr>
        <p:spPr>
          <a:xfrm flipH="1">
            <a:off x="6464300" y="4941887"/>
            <a:ext cx="682625" cy="5715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7" name="直接连接符 1048786"/>
          <p:cNvSpPr/>
          <p:nvPr/>
        </p:nvSpPr>
        <p:spPr>
          <a:xfrm>
            <a:off x="7326312" y="4921250"/>
            <a:ext cx="3175" cy="61912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8" name="矩形 1048787"/>
          <p:cNvSpPr/>
          <p:nvPr/>
        </p:nvSpPr>
        <p:spPr>
          <a:xfrm>
            <a:off x="6761162" y="4391025"/>
            <a:ext cx="939800" cy="5191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医生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89" name="流程图: 决策 1048788"/>
          <p:cNvSpPr/>
          <p:nvPr/>
        </p:nvSpPr>
        <p:spPr>
          <a:xfrm>
            <a:off x="6589712" y="3140075"/>
            <a:ext cx="1128712" cy="77628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从属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90" name="直接连接符 1048789"/>
          <p:cNvSpPr/>
          <p:nvPr/>
        </p:nvSpPr>
        <p:spPr>
          <a:xfrm>
            <a:off x="7162800" y="2681287"/>
            <a:ext cx="0" cy="487362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1" name="直接连接符 1048790"/>
          <p:cNvSpPr/>
          <p:nvPr/>
        </p:nvSpPr>
        <p:spPr>
          <a:xfrm>
            <a:off x="6261100" y="1643062"/>
            <a:ext cx="657225" cy="487362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2" name="直接连接符 1048791"/>
          <p:cNvSpPr/>
          <p:nvPr/>
        </p:nvSpPr>
        <p:spPr>
          <a:xfrm flipH="1">
            <a:off x="7437437" y="1643062"/>
            <a:ext cx="673100" cy="487362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3" name="直接连接符 1048792"/>
          <p:cNvSpPr/>
          <p:nvPr/>
        </p:nvSpPr>
        <p:spPr>
          <a:xfrm>
            <a:off x="7162800" y="3932237"/>
            <a:ext cx="0" cy="4460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4" name="矩形 1048793"/>
          <p:cNvSpPr/>
          <p:nvPr/>
        </p:nvSpPr>
        <p:spPr>
          <a:xfrm>
            <a:off x="6662737" y="2159000"/>
            <a:ext cx="925512" cy="5191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科室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95" name="直接连接符 1048794"/>
          <p:cNvSpPr/>
          <p:nvPr/>
        </p:nvSpPr>
        <p:spPr>
          <a:xfrm>
            <a:off x="7527925" y="4929187"/>
            <a:ext cx="788987" cy="44450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6" name="文本框 1048795"/>
          <p:cNvSpPr txBox="1"/>
          <p:nvPr/>
        </p:nvSpPr>
        <p:spPr>
          <a:xfrm>
            <a:off x="7196137" y="2728912"/>
            <a:ext cx="328612" cy="4016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797" name="流程图: 决策 1048796"/>
          <p:cNvSpPr/>
          <p:nvPr/>
        </p:nvSpPr>
        <p:spPr>
          <a:xfrm>
            <a:off x="3863975" y="4078287"/>
            <a:ext cx="963612" cy="10795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诊治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98" name="直接连接符 1048797"/>
          <p:cNvSpPr/>
          <p:nvPr/>
        </p:nvSpPr>
        <p:spPr>
          <a:xfrm>
            <a:off x="2370137" y="4637087"/>
            <a:ext cx="1487487" cy="15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9" name="直接连接符 1048798"/>
          <p:cNvSpPr/>
          <p:nvPr/>
        </p:nvSpPr>
        <p:spPr>
          <a:xfrm>
            <a:off x="4824412" y="4645025"/>
            <a:ext cx="1939925" cy="15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0" name="流程图: 决策 1048799"/>
          <p:cNvSpPr/>
          <p:nvPr/>
        </p:nvSpPr>
        <p:spPr>
          <a:xfrm>
            <a:off x="3565525" y="1919287"/>
            <a:ext cx="1174750" cy="10795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组成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01" name="直接连接符 1048800"/>
          <p:cNvSpPr/>
          <p:nvPr/>
        </p:nvSpPr>
        <p:spPr>
          <a:xfrm flipV="1">
            <a:off x="2282825" y="2422525"/>
            <a:ext cx="1282700" cy="9525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2" name="直接连接符 1048801"/>
          <p:cNvSpPr/>
          <p:nvPr/>
        </p:nvSpPr>
        <p:spPr>
          <a:xfrm>
            <a:off x="4737100" y="2439987"/>
            <a:ext cx="1905000" cy="1587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3" name="文本框 1048802"/>
          <p:cNvSpPr txBox="1"/>
          <p:nvPr/>
        </p:nvSpPr>
        <p:spPr>
          <a:xfrm>
            <a:off x="2976562" y="2024062"/>
            <a:ext cx="330200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804" name="文本框 1048803"/>
          <p:cNvSpPr txBox="1"/>
          <p:nvPr/>
        </p:nvSpPr>
        <p:spPr>
          <a:xfrm>
            <a:off x="5451475" y="2024062"/>
            <a:ext cx="330200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805" name="文本框 1048804"/>
          <p:cNvSpPr txBox="1"/>
          <p:nvPr/>
        </p:nvSpPr>
        <p:spPr>
          <a:xfrm>
            <a:off x="3176587" y="4224337"/>
            <a:ext cx="330200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806" name="文本框 1048805"/>
          <p:cNvSpPr txBox="1"/>
          <p:nvPr/>
        </p:nvSpPr>
        <p:spPr>
          <a:xfrm>
            <a:off x="5530850" y="4224337"/>
            <a:ext cx="328612" cy="40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8807" name="直接连接符 1048806"/>
          <p:cNvSpPr/>
          <p:nvPr/>
        </p:nvSpPr>
        <p:spPr>
          <a:xfrm flipH="1">
            <a:off x="7159625" y="1595437"/>
            <a:ext cx="3175" cy="577850"/>
          </a:xfrm>
          <a:prstGeom prst="line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8" name="椭圆 1048807"/>
          <p:cNvSpPr/>
          <p:nvPr/>
        </p:nvSpPr>
        <p:spPr>
          <a:xfrm>
            <a:off x="684212" y="105251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病房号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09" name="椭圆 1048808"/>
          <p:cNvSpPr/>
          <p:nvPr/>
        </p:nvSpPr>
        <p:spPr>
          <a:xfrm>
            <a:off x="2124075" y="1125537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床位号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0" name="椭圆 1048809"/>
          <p:cNvSpPr/>
          <p:nvPr/>
        </p:nvSpPr>
        <p:spPr>
          <a:xfrm>
            <a:off x="5651500" y="1125537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科名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1" name="椭圆 1048810"/>
          <p:cNvSpPr/>
          <p:nvPr/>
        </p:nvSpPr>
        <p:spPr>
          <a:xfrm>
            <a:off x="6659562" y="105251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科地址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2" name="椭圆 1048811"/>
          <p:cNvSpPr/>
          <p:nvPr/>
        </p:nvSpPr>
        <p:spPr>
          <a:xfrm>
            <a:off x="7740650" y="1125537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科电话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3" name="椭圆 1048812"/>
          <p:cNvSpPr/>
          <p:nvPr/>
        </p:nvSpPr>
        <p:spPr>
          <a:xfrm>
            <a:off x="179387" y="551656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病历号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4" name="椭圆 1048813"/>
          <p:cNvSpPr/>
          <p:nvPr/>
        </p:nvSpPr>
        <p:spPr>
          <a:xfrm>
            <a:off x="1258887" y="551656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5" name="椭圆 1048814"/>
          <p:cNvSpPr/>
          <p:nvPr/>
        </p:nvSpPr>
        <p:spPr>
          <a:xfrm>
            <a:off x="2339975" y="551656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性别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6" name="椭圆 1048815"/>
          <p:cNvSpPr/>
          <p:nvPr/>
        </p:nvSpPr>
        <p:spPr>
          <a:xfrm>
            <a:off x="5940425" y="5516562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7" name="椭圆 1048816"/>
          <p:cNvSpPr/>
          <p:nvPr/>
        </p:nvSpPr>
        <p:spPr>
          <a:xfrm>
            <a:off x="6948487" y="5589587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职称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8" name="椭圆 1048817"/>
          <p:cNvSpPr/>
          <p:nvPr/>
        </p:nvSpPr>
        <p:spPr>
          <a:xfrm>
            <a:off x="7885112" y="5373687"/>
            <a:ext cx="1008062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年龄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9" name="椭圆 1048818"/>
          <p:cNvSpPr/>
          <p:nvPr/>
        </p:nvSpPr>
        <p:spPr>
          <a:xfrm>
            <a:off x="4716462" y="5516562"/>
            <a:ext cx="1152525" cy="504825"/>
          </a:xfrm>
          <a:prstGeom prst="ellips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none" lIns="91440" tIns="45720" rIns="91440" bIns="45720" anchor="ctr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 algn="ctr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工作证号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4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4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4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4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3" grpId="0"/>
      <p:bldP spid="1048776" grpId="0" animBg="1"/>
      <p:bldP spid="1048777" grpId="0" animBg="1"/>
      <p:bldP spid="1048782" grpId="0" animBg="1"/>
      <p:bldP spid="1048784" grpId="0"/>
      <p:bldP spid="1048785" grpId="0"/>
      <p:bldP spid="1048788" grpId="0" animBg="1"/>
      <p:bldP spid="1048789" grpId="0" animBg="1"/>
      <p:bldP spid="1048794" grpId="0" animBg="1"/>
      <p:bldP spid="1048796" grpId="0"/>
      <p:bldP spid="1048797" grpId="0" animBg="1"/>
      <p:bldP spid="1048800" grpId="0" animBg="1"/>
      <p:bldP spid="1048803" grpId="0"/>
      <p:bldP spid="1048804" grpId="0"/>
      <p:bldP spid="1048805" grpId="0"/>
      <p:bldP spid="1048806" grpId="0"/>
      <p:bldP spid="1048808" grpId="0" animBg="1"/>
      <p:bldP spid="1048808" grpId="1" animBg="1"/>
      <p:bldP spid="1048809" grpId="0" animBg="1"/>
      <p:bldP spid="1048809" grpId="1" animBg="1"/>
      <p:bldP spid="1048810" grpId="0" animBg="1"/>
      <p:bldP spid="1048811" grpId="0" animBg="1"/>
      <p:bldP spid="1048812" grpId="0" animBg="1"/>
      <p:bldP spid="1048813" grpId="0" animBg="1"/>
      <p:bldP spid="1048814" grpId="0" animBg="1"/>
      <p:bldP spid="1048815" grpId="0" animBg="1"/>
      <p:bldP spid="1048816" grpId="0" animBg="1"/>
      <p:bldP spid="1048817" grpId="0" animBg="1"/>
      <p:bldP spid="1048818" grpId="0" animBg="1"/>
      <p:bldP spid="10488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0" name="内容占位符 1048819"/>
          <p:cNvSpPr/>
          <p:nvPr>
            <p:ph idx="1"/>
          </p:nvPr>
        </p:nvSpPr>
        <p:spPr>
          <a:xfrm>
            <a:off x="0" y="763587"/>
            <a:ext cx="9144000" cy="55451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0000"/>
              <a:buFont typeface="Wingdings" panose="05000000000000000000" pitchFamily="2" charset="2"/>
              <a:buChar char="l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0795" indent="-2921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295" indent="-31559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）对应的关系模型结构如下：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科室（科名，科地址，科电话）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病房（病房号，床位号，科室名）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医生（工作证号，姓名，职称，科室名，年龄）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病人（病历号，姓名，性别，主管医生，病房号）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）每个关系模式的候选码如下：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科室的候选码是：科名；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病房的候选码是：病房号，床位号；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医生的候选码是：工作证号；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病人的候选码是：病历号。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820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820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820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820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8820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1" name="标题 1048820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练习</a:t>
            </a:r>
            <a:endParaRPr lang="zh-CN" altLang="en-US" b="1"/>
          </a:p>
        </p:txBody>
      </p:sp>
      <p:sp>
        <p:nvSpPr>
          <p:cNvPr id="1048822" name="内容占位符 1048821"/>
          <p:cNvSpPr/>
          <p:nvPr>
            <p:ph idx="1"/>
          </p:nvPr>
        </p:nvSpPr>
        <p:spPr>
          <a:xfrm>
            <a:off x="566737" y="1701800"/>
            <a:ext cx="8001000" cy="45354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假设某商业集团数据库中有一关系模式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如下：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（商店编号，商品编号，数量，部门编号，负责人）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如果规定：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每个商店的每种商品只在一个部门销售。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每个商店的每个部门只有一个负责人。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每个商店的每种商品只有一个库存数量。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试回答下列问题：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）根据上述规定，写出关系模式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的基本函数依赖。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）找出关系模式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的候选码。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）关系模式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最高达到第几范式？为什么？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0" indent="-342900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）如果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不属于</a:t>
            </a:r>
            <a:r>
              <a:rPr lang="en-US" altLang="zh-CN" sz="2400" b="1">
                <a:latin typeface="宋体" panose="02010600030101010101" pitchFamily="2" charset="-122"/>
              </a:rPr>
              <a:t>3NF</a:t>
            </a:r>
            <a:r>
              <a:rPr lang="zh-CN" altLang="en-US" sz="2400" b="1">
                <a:latin typeface="宋体" panose="02010600030101010101" pitchFamily="2" charset="-122"/>
              </a:rPr>
              <a:t>，请将</a:t>
            </a:r>
            <a:r>
              <a:rPr lang="en-US" altLang="zh-CN" sz="2400" b="1">
                <a:latin typeface="宋体" panose="02010600030101010101" pitchFamily="2" charset="-122"/>
              </a:rPr>
              <a:t>R</a:t>
            </a:r>
            <a:r>
              <a:rPr lang="zh-CN" altLang="en-US" sz="2400" b="1">
                <a:latin typeface="宋体" panose="02010600030101010101" pitchFamily="2" charset="-122"/>
              </a:rPr>
              <a:t>分解成</a:t>
            </a:r>
            <a:r>
              <a:rPr lang="en-US" altLang="zh-CN" sz="2400" b="1">
                <a:latin typeface="宋体" panose="02010600030101010101" pitchFamily="2" charset="-122"/>
              </a:rPr>
              <a:t>3NF</a:t>
            </a:r>
            <a:r>
              <a:rPr lang="zh-CN" altLang="en-US" sz="2400" b="1">
                <a:latin typeface="宋体" panose="02010600030101010101" pitchFamily="2" charset="-122"/>
              </a:rPr>
              <a:t>模式集。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内容占位符 1048822"/>
          <p:cNvSpPr/>
          <p:nvPr>
            <p:ph idx="1"/>
          </p:nvPr>
        </p:nvSpPr>
        <p:spPr>
          <a:xfrm>
            <a:off x="457200" y="549275"/>
            <a:ext cx="8507412" cy="55816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）（商店编号，商品编号）</a:t>
            </a:r>
            <a:r>
              <a:rPr lang="en-US" altLang="zh-CN" sz="2400" b="1"/>
              <a:t>――&gt;</a:t>
            </a:r>
            <a:r>
              <a:rPr lang="zh-CN" altLang="en-US" sz="2400" b="1"/>
              <a:t>部门编号      </a:t>
            </a:r>
            <a:endParaRPr lang="zh-CN" altLang="en-US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         （商店编号，部门编号）</a:t>
            </a:r>
            <a:r>
              <a:rPr lang="en-US" altLang="zh-CN" sz="2400" b="1"/>
              <a:t>――&gt;</a:t>
            </a:r>
            <a:r>
              <a:rPr lang="zh-CN" altLang="en-US" sz="2400" b="1"/>
              <a:t>负责人        </a:t>
            </a:r>
            <a:endParaRPr lang="zh-CN" altLang="en-US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         （商店编号，商品编号）</a:t>
            </a:r>
            <a:r>
              <a:rPr lang="en-US" altLang="zh-CN" sz="2400" b="1"/>
              <a:t>――&gt;</a:t>
            </a:r>
            <a:r>
              <a:rPr lang="zh-CN" altLang="en-US" sz="2400" b="1"/>
              <a:t>商品库存数量</a:t>
            </a:r>
            <a:endParaRPr lang="zh-CN" altLang="en-US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</a:t>
            </a:r>
            <a:r>
              <a:rPr lang="en-US" altLang="zh-CN" sz="2400" b="1"/>
              <a:t>(</a:t>
            </a:r>
            <a:r>
              <a:rPr lang="zh-CN" altLang="en-US" sz="2400" b="1"/>
              <a:t>商店编号，商品编号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</a:t>
            </a:r>
            <a:r>
              <a:rPr lang="en-US" altLang="zh-CN" sz="2400" b="1"/>
              <a:t>2NF</a:t>
            </a:r>
            <a:r>
              <a:rPr lang="zh-CN" altLang="en-US" sz="2400" b="1"/>
              <a:t>。因为</a:t>
            </a:r>
            <a:r>
              <a:rPr lang="en-US" altLang="zh-CN" sz="2400" b="1"/>
              <a:t>R</a:t>
            </a:r>
            <a:r>
              <a:rPr lang="zh-CN" altLang="en-US" sz="2400" b="1"/>
              <a:t>中存在着非主属性“负责人”对候选码</a:t>
            </a:r>
            <a:r>
              <a:rPr lang="en-US" altLang="zh-CN" sz="2400" b="1"/>
              <a:t>(</a:t>
            </a:r>
            <a:r>
              <a:rPr lang="zh-CN" altLang="en-US" sz="2400" b="1"/>
              <a:t>商店编号，商品编号</a:t>
            </a:r>
            <a:r>
              <a:rPr lang="en-US" altLang="zh-CN" sz="2400" b="1"/>
              <a:t>)</a:t>
            </a:r>
            <a:r>
              <a:rPr lang="zh-CN" altLang="en-US" sz="2400" b="1"/>
              <a:t>的传递依赖，所以</a:t>
            </a:r>
            <a:r>
              <a:rPr lang="en-US" altLang="zh-CN" sz="2400" b="1"/>
              <a:t>R</a:t>
            </a:r>
            <a:r>
              <a:rPr lang="zh-CN" altLang="en-US" sz="2400" b="1"/>
              <a:t>不属于</a:t>
            </a:r>
            <a:r>
              <a:rPr lang="en-US" altLang="zh-CN" sz="2400" b="1"/>
              <a:t>3NF</a:t>
            </a:r>
            <a:r>
              <a:rPr lang="zh-CN" altLang="en-US" sz="2400" b="1"/>
              <a:t>。      </a:t>
            </a:r>
            <a:endParaRPr lang="zh-CN" altLang="en-US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</a:t>
            </a:r>
            <a:r>
              <a:rPr lang="en-US" altLang="zh-CN" sz="2400" b="1"/>
              <a:t>R1</a:t>
            </a:r>
            <a:r>
              <a:rPr lang="zh-CN" altLang="en-US" sz="2400" b="1"/>
              <a:t>（商店编号，商品编号，商品库存数量，部门编号）</a:t>
            </a:r>
            <a:endParaRPr lang="zh-CN" altLang="en-US" sz="2400" b="1"/>
          </a:p>
          <a:p>
            <a:pPr marL="533400" lvl="0" indent="-533400">
              <a:lnSpc>
                <a:spcPct val="120000"/>
              </a:lnSpc>
              <a:buFontTx/>
              <a:buNone/>
            </a:pPr>
            <a:r>
              <a:rPr lang="zh-CN" altLang="en-US" sz="2400" b="1"/>
              <a:t>         </a:t>
            </a:r>
            <a:r>
              <a:rPr lang="en-US" altLang="zh-CN" sz="2400" b="1"/>
              <a:t>R2</a:t>
            </a:r>
            <a:r>
              <a:rPr lang="zh-CN" altLang="en-US" sz="2400" b="1"/>
              <a:t>（商店编号，部门编号，负责人）                      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标题 1048600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r>
              <a:rPr lang="zh-CN" altLang="en-US" b="1"/>
              <a:t>一、选择题</a:t>
            </a:r>
            <a:endParaRPr lang="zh-CN" altLang="en-US" b="1"/>
          </a:p>
        </p:txBody>
      </p:sp>
      <p:sp>
        <p:nvSpPr>
          <p:cNvPr id="1048602" name="内容占位符 1048601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1.   </a:t>
            </a:r>
            <a:r>
              <a:rPr lang="zh-CN" altLang="en-US"/>
              <a:t>单个用户使用的数据视图的描述称为【</a:t>
            </a:r>
            <a:r>
              <a:rPr lang="en-US" altLang="zh-CN"/>
              <a:t>A</a:t>
            </a:r>
            <a:r>
              <a:rPr lang="zh-CN" altLang="en-US"/>
              <a:t>   】。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A. </a:t>
            </a:r>
            <a:r>
              <a:rPr lang="zh-CN" altLang="en-US"/>
              <a:t>外模式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B. </a:t>
            </a:r>
            <a:r>
              <a:rPr lang="zh-CN" altLang="en-US"/>
              <a:t>概念模式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C. </a:t>
            </a:r>
            <a:r>
              <a:rPr lang="zh-CN" altLang="en-US"/>
              <a:t>内模式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D. </a:t>
            </a:r>
            <a:r>
              <a:rPr lang="zh-CN" altLang="en-US"/>
              <a:t>存储模式</a:t>
            </a:r>
            <a:endParaRPr lang="zh-CN" altLang="en-US"/>
          </a:p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4" name="内容占位符 1048823"/>
          <p:cNvSpPr/>
          <p:nvPr>
            <p:ph idx="1"/>
          </p:nvPr>
        </p:nvSpPr>
        <p:spPr>
          <a:xfrm>
            <a:off x="250825" y="333375"/>
            <a:ext cx="8893175" cy="6191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</a:pPr>
            <a:r>
              <a:rPr lang="zh-CN" altLang="en-US" sz="2800" b="1"/>
              <a:t>旅馆的客房管理问题应包括客房管理与收费管理，现在用以下关系模式：</a:t>
            </a:r>
            <a:endParaRPr lang="zh-CN" altLang="en-US" sz="2800" b="1"/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 b="1"/>
              <a:t>    收费（住客身份证号，住客姓名，性别，年龄，地址，客房号，床位号，收费标准，住宿日期，退房日期，预付款）</a:t>
            </a:r>
            <a:endParaRPr lang="zh-CN" altLang="en-US" sz="2800" b="1"/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 b="1"/>
              <a:t>假设：</a:t>
            </a:r>
            <a:endParaRPr lang="zh-CN" altLang="en-US" sz="2800" b="1"/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 b="1"/>
              <a:t>  （</a:t>
            </a:r>
            <a:r>
              <a:rPr lang="en-US" altLang="zh-CN" sz="2800" b="1"/>
              <a:t>1</a:t>
            </a:r>
            <a:r>
              <a:rPr lang="zh-CN" altLang="en-US" sz="2800" b="1"/>
              <a:t>）旅馆住客可能存在同名现象。</a:t>
            </a:r>
            <a:endParaRPr lang="zh-CN" altLang="en-US" sz="2800" b="1"/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zh-CN" altLang="en-US" sz="2800" b="1"/>
              <a:t>  （</a:t>
            </a:r>
            <a:r>
              <a:rPr lang="en-US" altLang="zh-CN" sz="2800" b="1"/>
              <a:t>2</a:t>
            </a:r>
            <a:r>
              <a:rPr lang="zh-CN" altLang="en-US" sz="2800" b="1"/>
              <a:t>）一个客人可以多次、不同时间到该旅馆住宿。</a:t>
            </a:r>
            <a:endParaRPr lang="zh-CN" altLang="en-US" sz="2800" b="1"/>
          </a:p>
          <a:p>
            <a:pPr lvl="0" indent="-342900">
              <a:lnSpc>
                <a:spcPct val="90000"/>
              </a:lnSpc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试回答下列问题：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根据上述规定，写出该关系模式的基本函数依赖。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找出该关系模式的候选码。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该关系模式最高已经达到第几范式？为什么？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-34290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如果该关系模式不属于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3NF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，该关系模式分解成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3NF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模式集。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内容占位符 1048824"/>
          <p:cNvSpPr/>
          <p:nvPr>
            <p:ph idx="1"/>
          </p:nvPr>
        </p:nvSpPr>
        <p:spPr>
          <a:xfrm>
            <a:off x="468312" y="333375"/>
            <a:ext cx="8675688" cy="5797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</a:t>
            </a:r>
            <a:r>
              <a:rPr lang="en-US" altLang="zh-CN" sz="2600" b="1"/>
              <a:t>1</a:t>
            </a:r>
            <a:r>
              <a:rPr lang="zh-CN" altLang="en-US" sz="2600" b="1"/>
              <a:t>）基本函数依赖有：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住客身份证号</a:t>
            </a:r>
            <a:r>
              <a:rPr lang="en-US" altLang="zh-CN" sz="2600" b="1"/>
              <a:t>――&gt;</a:t>
            </a:r>
            <a:r>
              <a:rPr lang="zh-CN" altLang="en-US" sz="2600" b="1"/>
              <a:t>（住客姓名，性别，年龄，地址）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（客房号，床位号）</a:t>
            </a:r>
            <a:r>
              <a:rPr lang="en-US" altLang="zh-CN" sz="2600" b="1"/>
              <a:t>――&gt;</a:t>
            </a:r>
            <a:r>
              <a:rPr lang="zh-CN" altLang="en-US" sz="2600" b="1"/>
              <a:t>收费标准       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（客房号，床位号，住宿日期）</a:t>
            </a:r>
            <a:r>
              <a:rPr lang="en-US" altLang="zh-CN" sz="2600" b="1"/>
              <a:t>――&gt;</a:t>
            </a:r>
            <a:r>
              <a:rPr lang="zh-CN" altLang="en-US" sz="2600" b="1"/>
              <a:t>（住客姓名，性别，年龄，地址，收费标准，预付款，退房日期）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</a:t>
            </a:r>
            <a:r>
              <a:rPr lang="en-US" altLang="zh-CN" sz="2600" b="1"/>
              <a:t>2</a:t>
            </a:r>
            <a:r>
              <a:rPr lang="zh-CN" altLang="en-US" sz="2600" b="1"/>
              <a:t>）候选码是：（客房号，床位号，住宿日期）   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</a:t>
            </a:r>
            <a:r>
              <a:rPr lang="en-US" altLang="zh-CN" sz="2600" b="1"/>
              <a:t>3</a:t>
            </a:r>
            <a:r>
              <a:rPr lang="zh-CN" altLang="en-US" sz="2600" b="1"/>
              <a:t>）该关系模式最高只达</a:t>
            </a:r>
            <a:r>
              <a:rPr lang="en-US" altLang="zh-CN" sz="2600" b="1"/>
              <a:t>1NF</a:t>
            </a:r>
            <a:r>
              <a:rPr lang="zh-CN" altLang="en-US" sz="2600" b="1"/>
              <a:t>。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     因为存在非主属性对码的部分函数依赖。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（</a:t>
            </a:r>
            <a:r>
              <a:rPr lang="en-US" altLang="zh-CN" sz="2600" b="1"/>
              <a:t>4</a:t>
            </a:r>
            <a:r>
              <a:rPr lang="zh-CN" altLang="en-US" sz="2600" b="1"/>
              <a:t>）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住客信息（</a:t>
            </a:r>
            <a:r>
              <a:rPr lang="zh-CN" altLang="en-US" sz="2600" b="1" u="sng"/>
              <a:t>住客身份证号</a:t>
            </a:r>
            <a:r>
              <a:rPr lang="zh-CN" altLang="en-US" sz="2600" b="1"/>
              <a:t>，住客姓名，性别，年龄，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                 地址），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 床位信息（</a:t>
            </a:r>
            <a:r>
              <a:rPr lang="zh-CN" altLang="en-US" sz="2600" b="1" u="sng"/>
              <a:t>客房号，床位号</a:t>
            </a:r>
            <a:r>
              <a:rPr lang="zh-CN" altLang="en-US" sz="2600" b="1"/>
              <a:t>，收费标准），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住宿信息（</a:t>
            </a:r>
            <a:r>
              <a:rPr lang="zh-CN" altLang="en-US" sz="2600" b="1" u="sng"/>
              <a:t>客房号，床位号，住宿日期</a:t>
            </a:r>
            <a:r>
              <a:rPr lang="zh-CN" altLang="en-US" sz="2600" b="1"/>
              <a:t>，</a:t>
            </a:r>
            <a:endParaRPr lang="zh-CN" altLang="en-US" sz="2600" b="1"/>
          </a:p>
          <a:p>
            <a:pPr marL="571500" lvl="0" indent="-571500">
              <a:lnSpc>
                <a:spcPct val="80000"/>
              </a:lnSpc>
              <a:buFontTx/>
              <a:buNone/>
            </a:pPr>
            <a:r>
              <a:rPr lang="zh-CN" altLang="en-US" sz="2600" b="1"/>
              <a:t>                       住客身份证号，预付款，退房日期）</a:t>
            </a:r>
            <a:endParaRPr lang="zh-CN" altLang="en-US" sz="2600" b="1"/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6" name="内容占位符 1048825"/>
          <p:cNvSpPr/>
          <p:nvPr>
            <p:ph idx="1"/>
          </p:nvPr>
        </p:nvSpPr>
        <p:spPr>
          <a:xfrm>
            <a:off x="457200" y="333375"/>
            <a:ext cx="8435975" cy="5797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120000"/>
              </a:lnSpc>
            </a:pPr>
            <a:r>
              <a:rPr lang="zh-CN" altLang="en-US" sz="2400"/>
              <a:t>假设有如下的关系模式：</a:t>
            </a:r>
            <a:endParaRPr lang="zh-CN" altLang="en-US" sz="2400"/>
          </a:p>
          <a:p>
            <a:pPr lvl="0" indent="-342900">
              <a:lnSpc>
                <a:spcPct val="120000"/>
              </a:lnSpc>
            </a:pPr>
            <a:r>
              <a:rPr lang="en-US" altLang="zh-CN" sz="2400"/>
              <a:t>S</a:t>
            </a:r>
            <a:r>
              <a:rPr lang="zh-CN" altLang="en-US" sz="2400"/>
              <a:t>（供应商），数据项有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SNAME</a:t>
            </a:r>
            <a:r>
              <a:rPr lang="zh-CN" altLang="en-US" sz="2400"/>
              <a:t>、</a:t>
            </a:r>
            <a:r>
              <a:rPr lang="en-US" altLang="zh-CN" sz="2400"/>
              <a:t>SADDR</a:t>
            </a:r>
            <a:r>
              <a:rPr lang="zh-CN" altLang="en-US" sz="2400"/>
              <a:t>；</a:t>
            </a:r>
            <a:endParaRPr lang="zh-CN" altLang="en-US" sz="2400"/>
          </a:p>
          <a:p>
            <a:pPr lvl="0" indent="-342900">
              <a:lnSpc>
                <a:spcPct val="120000"/>
              </a:lnSpc>
            </a:pPr>
            <a:r>
              <a:rPr lang="en-US" altLang="zh-CN" sz="2400"/>
              <a:t>P</a:t>
            </a:r>
            <a:r>
              <a:rPr lang="zh-CN" altLang="en-US" sz="2400"/>
              <a:t>（零件），数据项有</a:t>
            </a:r>
            <a:r>
              <a:rPr lang="en-US" altLang="zh-CN" sz="2400"/>
              <a:t>PNO</a:t>
            </a:r>
            <a:r>
              <a:rPr lang="zh-CN" altLang="en-US" sz="2400"/>
              <a:t>、</a:t>
            </a:r>
            <a:r>
              <a:rPr lang="en-US" altLang="zh-CN" sz="2400"/>
              <a:t>PNAME</a:t>
            </a:r>
            <a:r>
              <a:rPr lang="zh-CN" altLang="en-US" sz="2400"/>
              <a:t>、</a:t>
            </a:r>
            <a:r>
              <a:rPr lang="en-US" altLang="zh-CN" sz="2400"/>
              <a:t>COLOR</a:t>
            </a:r>
            <a:r>
              <a:rPr lang="zh-CN" altLang="en-US" sz="2400"/>
              <a:t>、</a:t>
            </a:r>
            <a:r>
              <a:rPr lang="en-US" altLang="zh-CN" sz="2400"/>
              <a:t>WEIGHT</a:t>
            </a:r>
            <a:r>
              <a:rPr lang="zh-CN" altLang="en-US" sz="2400"/>
              <a:t>；</a:t>
            </a:r>
            <a:endParaRPr lang="zh-CN" altLang="en-US" sz="2400"/>
          </a:p>
          <a:p>
            <a:pPr lvl="0" indent="-342900">
              <a:lnSpc>
                <a:spcPct val="120000"/>
              </a:lnSpc>
            </a:pPr>
            <a:r>
              <a:rPr lang="en-US" altLang="zh-CN" sz="2400"/>
              <a:t>J</a:t>
            </a:r>
            <a:r>
              <a:rPr lang="zh-CN" altLang="en-US" sz="2400"/>
              <a:t>（工程项目），数据项有</a:t>
            </a:r>
            <a:r>
              <a:rPr lang="en-US" altLang="zh-CN" sz="2400"/>
              <a:t>JNO</a:t>
            </a:r>
            <a:r>
              <a:rPr lang="zh-CN" altLang="en-US" sz="2400"/>
              <a:t>、</a:t>
            </a:r>
            <a:r>
              <a:rPr lang="en-US" altLang="zh-CN" sz="2400"/>
              <a:t>JNAME</a:t>
            </a:r>
            <a:r>
              <a:rPr lang="zh-CN" altLang="en-US" sz="2400"/>
              <a:t>、</a:t>
            </a:r>
            <a:r>
              <a:rPr lang="en-US" altLang="zh-CN" sz="2400"/>
              <a:t>JADDR</a:t>
            </a:r>
            <a:r>
              <a:rPr lang="zh-CN" altLang="en-US" sz="2400"/>
              <a:t>；</a:t>
            </a:r>
            <a:endParaRPr lang="zh-CN" altLang="en-US" sz="2400"/>
          </a:p>
          <a:p>
            <a:pPr lvl="0" indent="-342900">
              <a:lnSpc>
                <a:spcPct val="120000"/>
              </a:lnSpc>
            </a:pPr>
            <a:r>
              <a:rPr lang="en-US" altLang="zh-CN" sz="2400"/>
              <a:t>SPJ</a:t>
            </a:r>
            <a:r>
              <a:rPr lang="zh-CN" altLang="en-US" sz="2400"/>
              <a:t>（供应情况），数据项有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PNO</a:t>
            </a:r>
            <a:r>
              <a:rPr lang="zh-CN" altLang="en-US" sz="2400"/>
              <a:t>、</a:t>
            </a:r>
            <a:r>
              <a:rPr lang="en-US" altLang="zh-CN" sz="2400"/>
              <a:t>JNO</a:t>
            </a:r>
            <a:r>
              <a:rPr lang="zh-CN" altLang="en-US" sz="2400"/>
              <a:t>、</a:t>
            </a:r>
            <a:r>
              <a:rPr lang="en-US" altLang="zh-CN" sz="2400"/>
              <a:t>QTY</a:t>
            </a:r>
            <a:r>
              <a:rPr lang="zh-CN" altLang="en-US" sz="2400"/>
              <a:t>，表示某供应商供应某种零件给某工程项目的数量</a:t>
            </a:r>
            <a:r>
              <a:rPr lang="en-US" altLang="zh-CN" sz="2400"/>
              <a:t>QTY</a:t>
            </a:r>
            <a:r>
              <a:rPr lang="zh-CN" altLang="en-US" sz="2400"/>
              <a:t>；</a:t>
            </a:r>
            <a:endParaRPr lang="zh-CN" altLang="en-US" sz="2400"/>
          </a:p>
          <a:p>
            <a:pPr lvl="0" indent="-342900">
              <a:lnSpc>
                <a:spcPct val="120000"/>
              </a:lnSpc>
            </a:pPr>
            <a:r>
              <a:rPr lang="zh-CN" altLang="en-US" sz="2400"/>
              <a:t>并规定属性：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SNAME</a:t>
            </a:r>
            <a:r>
              <a:rPr lang="zh-CN" altLang="en-US" sz="2400"/>
              <a:t>、</a:t>
            </a:r>
            <a:r>
              <a:rPr lang="en-US" altLang="zh-CN" sz="2400"/>
              <a:t>SADDR</a:t>
            </a:r>
            <a:r>
              <a:rPr lang="zh-CN" altLang="en-US" sz="2400"/>
              <a:t>、</a:t>
            </a:r>
            <a:r>
              <a:rPr lang="en-US" altLang="zh-CN" sz="2400"/>
              <a:t>PNO</a:t>
            </a:r>
            <a:r>
              <a:rPr lang="zh-CN" altLang="en-US" sz="2400"/>
              <a:t>、</a:t>
            </a:r>
            <a:r>
              <a:rPr lang="en-US" altLang="zh-CN" sz="2400"/>
              <a:t>PNAME</a:t>
            </a:r>
            <a:r>
              <a:rPr lang="zh-CN" altLang="en-US" sz="2400"/>
              <a:t>、</a:t>
            </a:r>
            <a:r>
              <a:rPr lang="en-US" altLang="zh-CN" sz="2400"/>
              <a:t>COLOR</a:t>
            </a:r>
            <a:r>
              <a:rPr lang="zh-CN" altLang="en-US" sz="2400"/>
              <a:t>、</a:t>
            </a:r>
            <a:r>
              <a:rPr lang="en-US" altLang="zh-CN" sz="2400"/>
              <a:t>JNO</a:t>
            </a:r>
            <a:r>
              <a:rPr lang="zh-CN" altLang="en-US" sz="2400"/>
              <a:t>、</a:t>
            </a:r>
            <a:r>
              <a:rPr lang="en-US" altLang="zh-CN" sz="2400"/>
              <a:t>JNAME</a:t>
            </a:r>
            <a:r>
              <a:rPr lang="zh-CN" altLang="en-US" sz="2400"/>
              <a:t>、</a:t>
            </a:r>
            <a:r>
              <a:rPr lang="en-US" altLang="zh-CN" sz="2400"/>
              <a:t>JADDR</a:t>
            </a:r>
            <a:r>
              <a:rPr lang="zh-CN" altLang="en-US" sz="2400"/>
              <a:t>为字符型数据；</a:t>
            </a:r>
            <a:r>
              <a:rPr lang="en-US" altLang="zh-CN" sz="2400"/>
              <a:t>WEIGHT</a:t>
            </a:r>
            <a:r>
              <a:rPr lang="zh-CN" altLang="en-US" sz="2400"/>
              <a:t>、</a:t>
            </a:r>
            <a:r>
              <a:rPr lang="en-US" altLang="zh-CN" sz="2400"/>
              <a:t>QTY</a:t>
            </a:r>
            <a:r>
              <a:rPr lang="zh-CN" altLang="en-US" sz="2400"/>
              <a:t>为数值型数据；列的宽度自定义。</a:t>
            </a:r>
            <a:endParaRPr lang="zh-CN" altLang="en-US" sz="2400"/>
          </a:p>
          <a:p>
            <a:pPr lvl="0" indent="-342900">
              <a:lnSpc>
                <a:spcPct val="120000"/>
              </a:lnSpc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）试用</a:t>
            </a:r>
            <a:r>
              <a:rPr lang="en-US" altLang="zh-CN" sz="2400"/>
              <a:t>SQL</a:t>
            </a:r>
            <a:r>
              <a:rPr lang="zh-CN" altLang="en-US" sz="2400"/>
              <a:t>语句定义</a:t>
            </a:r>
            <a:r>
              <a:rPr lang="en-US" altLang="zh-CN" sz="2400"/>
              <a:t>S</a:t>
            </a:r>
            <a:r>
              <a:rPr lang="zh-CN" altLang="en-US" sz="2400"/>
              <a:t>和</a:t>
            </a:r>
            <a:r>
              <a:rPr lang="en-US" altLang="zh-CN" sz="2400"/>
              <a:t>SPJ</a:t>
            </a:r>
            <a:r>
              <a:rPr lang="zh-CN" altLang="en-US" sz="2400"/>
              <a:t>表的结构（应包括主键子句和外键子句）。 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7" name="内容占位符 1048826"/>
          <p:cNvSpPr/>
          <p:nvPr>
            <p:ph idx="1"/>
          </p:nvPr>
        </p:nvSpPr>
        <p:spPr>
          <a:xfrm>
            <a:off x="457200" y="476250"/>
            <a:ext cx="8229600" cy="56546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）找出工程项目</a:t>
            </a:r>
            <a:r>
              <a:rPr lang="en-US" altLang="zh-CN"/>
              <a:t>J2</a:t>
            </a:r>
            <a:r>
              <a:rPr lang="zh-CN" altLang="en-US"/>
              <a:t>使用的各种零件的名称及其数量。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）试用</a:t>
            </a:r>
            <a:r>
              <a:rPr lang="en-US" altLang="zh-CN"/>
              <a:t>SQL</a:t>
            </a:r>
            <a:r>
              <a:rPr lang="zh-CN" altLang="en-US"/>
              <a:t>语句建立一视图，该视图定义某指定供应商“上海电机厂”为“三峡工程”项目提供的零件的编号、名称清单。</a:t>
            </a:r>
            <a:endParaRPr lang="zh-CN" altLang="en-US"/>
          </a:p>
          <a:p>
            <a:pPr lvl="0" indent="-342900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）试给出一</a:t>
            </a:r>
            <a:r>
              <a:rPr lang="en-US" altLang="zh-CN"/>
              <a:t>SQL</a:t>
            </a:r>
            <a:r>
              <a:rPr lang="zh-CN" altLang="en-US"/>
              <a:t>语句，查询“三峡工程”项目所使用的零件的总重量。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内容占位符 1048827"/>
          <p:cNvSpPr/>
          <p:nvPr>
            <p:ph idx="1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lnSpc>
                <a:spcPct val="90000"/>
              </a:lnSpc>
            </a:pPr>
            <a:r>
              <a:rPr lang="zh-CN" altLang="en-US" sz="2100"/>
              <a:t>（</a:t>
            </a:r>
            <a:r>
              <a:rPr lang="en-US" altLang="zh-CN" sz="2100"/>
              <a:t>1</a:t>
            </a:r>
            <a:r>
              <a:rPr lang="zh-CN" altLang="en-US" sz="2100"/>
              <a:t>）</a:t>
            </a:r>
            <a:r>
              <a:rPr lang="en-US" altLang="zh-CN" sz="2100"/>
              <a:t>CREATE TABLE S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</a:t>
            </a:r>
            <a:r>
              <a:rPr lang="en-US" altLang="zh-CN" sz="2100"/>
              <a:t>(SNO CHAR(8),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SNAME CHAR(8),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SADDR CHAR(20),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PRIMARY KEY (SNO)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</a:t>
            </a:r>
            <a:r>
              <a:rPr lang="en-US" altLang="zh-CN" sz="2100"/>
              <a:t>);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</a:t>
            </a:r>
            <a:r>
              <a:rPr lang="en-US" altLang="zh-CN" sz="2100"/>
              <a:t>CREATE TABLE SPJ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</a:t>
            </a:r>
            <a:r>
              <a:rPr lang="zh-CN" altLang="zh-CN" sz="2100"/>
              <a:t>(SNO CHAR(8),</a:t>
            </a:r>
            <a:endParaRPr lang="zh-CN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zh-CN" altLang="zh-CN" sz="2100"/>
              <a:t>PNO CHAR(10),</a:t>
            </a:r>
            <a:endParaRPr lang="zh-CN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JNO CHAR(8),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QTY INT,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PRIMARY KEY (SNO, PNO, JNO),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FOREIGN KEY (SNO) REFERENCES S (SNO),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FOREIGN KEY (PNO) REFERENCES P (PNO),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　</a:t>
            </a:r>
            <a:r>
              <a:rPr lang="en-US" altLang="zh-CN" sz="2100"/>
              <a:t>FOREIGN KEY (JNO) REFERENCES J (JNO),</a:t>
            </a:r>
            <a:endParaRPr lang="en-US" altLang="zh-CN" sz="2100"/>
          </a:p>
          <a:p>
            <a:pPr lvl="0" indent="-342900">
              <a:lnSpc>
                <a:spcPct val="90000"/>
              </a:lnSpc>
            </a:pPr>
            <a:r>
              <a:rPr lang="zh-CN" altLang="en-US" sz="2100"/>
              <a:t>　　　　</a:t>
            </a:r>
            <a:r>
              <a:rPr lang="en-US" altLang="zh-CN" sz="2100"/>
              <a:t>);</a:t>
            </a:r>
            <a:endParaRPr lang="en-US" altLang="zh-CN" sz="2100"/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内容占位符 1048828"/>
          <p:cNvSpPr/>
          <p:nvPr>
            <p:ph idx="1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SELECT P.PNAME,SPJ.QTY  FROM P,SPJ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en-US" altLang="zh-CN" sz="2400"/>
              <a:t>    WHERE P.PNO=SPJ.PNO AND SPJ.JNO=’J2’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CREATE VIEW V1 AS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SELECT P.PNO, PNAME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　　</a:t>
            </a:r>
            <a:r>
              <a:rPr lang="en-US" altLang="zh-CN" sz="2400"/>
              <a:t>FROM S, J, SPJ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　　</a:t>
            </a:r>
            <a:r>
              <a:rPr lang="en-US" altLang="zh-CN" sz="2400"/>
              <a:t>WHERE S.SNO = SPJ.SNO AND P.PNO = SPJ.PNO AND J.JNO = SPJ.JNO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　　</a:t>
            </a:r>
            <a:r>
              <a:rPr lang="en-US" altLang="zh-CN" sz="2400"/>
              <a:t>AND S.SNAME = ‘</a:t>
            </a:r>
            <a:r>
              <a:rPr lang="zh-CN" altLang="en-US" sz="2400"/>
              <a:t>上海电机厂’ </a:t>
            </a:r>
            <a:r>
              <a:rPr lang="en-US" altLang="zh-CN" sz="2400"/>
              <a:t>AND J.JNAME = ‘</a:t>
            </a:r>
            <a:r>
              <a:rPr lang="zh-CN" altLang="en-US" sz="2400"/>
              <a:t>三峡工程’</a:t>
            </a:r>
            <a:r>
              <a:rPr lang="en-US" altLang="zh-CN" sz="2400"/>
              <a:t>;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SELECT SUM( QTY*WEIGHT)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FROM P, SPJ, J</a:t>
            </a:r>
            <a:endParaRPr lang="en-US" altLang="zh-CN" sz="2400"/>
          </a:p>
          <a:p>
            <a:pPr lvl="0" indent="-342900"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WHERE P.PNO = SPJ.PNO AND J.JNO = SPJ.JNO AND J.JNAME =‘</a:t>
            </a:r>
            <a:r>
              <a:rPr lang="zh-CN" altLang="en-US" sz="2400"/>
              <a:t>三峡工程’； </a:t>
            </a:r>
            <a:endParaRPr lang="zh-CN" altLang="en-US" sz="2400"/>
          </a:p>
          <a:p>
            <a:pPr lvl="0" indent="-342900"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0" name="内容占位符 1048829"/>
          <p:cNvSpPr/>
          <p:nvPr>
            <p:ph idx="1"/>
          </p:nvPr>
        </p:nvSpPr>
        <p:spPr>
          <a:xfrm>
            <a:off x="457200" y="404812"/>
            <a:ext cx="8229600" cy="572611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zh-CN" altLang="en-US" sz="2600"/>
              <a:t>现有如下关系模式：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   借阅（图书编号，书名，作者名，出版社，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           读者编号，读者姓名，借阅日期，归还日期）</a:t>
            </a:r>
            <a:endParaRPr lang="zh-CN" altLang="en-US" sz="2600"/>
          </a:p>
          <a:p>
            <a:pPr lvl="0" indent="-342900">
              <a:buNone/>
            </a:pPr>
            <a:r>
              <a:rPr lang="zh-CN" altLang="en-US" sz="2600"/>
              <a:t>试回答下列问题：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）读者姓名是候选码吗？说明判断的理由。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）写出该关系模式的主码。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）该关系模式中是否存在部分函数依赖和传递依赖？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         如果存在，请各写出一个。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）该关系模式最高满足第几范式？请说明理由。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）如何分解该关系模式才能使分解后的关系模式满足</a:t>
            </a:r>
            <a:endParaRPr lang="zh-CN" altLang="en-US" sz="2400"/>
          </a:p>
          <a:p>
            <a:pPr lvl="0" indent="-342900">
              <a:buFontTx/>
              <a:buNone/>
            </a:pPr>
            <a:r>
              <a:rPr lang="zh-CN" altLang="en-US" sz="2400"/>
              <a:t>        第二范式（</a:t>
            </a:r>
            <a:r>
              <a:rPr lang="en-US" altLang="zh-CN" sz="2400"/>
              <a:t>2NF</a:t>
            </a:r>
            <a:r>
              <a:rPr lang="zh-CN" altLang="en-US" sz="2400"/>
              <a:t>）？</a:t>
            </a:r>
            <a:endParaRPr lang="zh-CN" altLang="en-US" sz="2400"/>
          </a:p>
          <a:p>
            <a:pPr lvl="0" indent="-342900"/>
            <a:endParaRPr lang="zh-CN" altLang="en-US" sz="2600"/>
          </a:p>
        </p:txBody>
      </p: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内容占位符 1048830"/>
          <p:cNvSpPr/>
          <p:nvPr>
            <p:ph idx="1"/>
          </p:nvPr>
        </p:nvSpPr>
        <p:spPr>
          <a:xfrm>
            <a:off x="457200" y="476250"/>
            <a:ext cx="8686800" cy="56546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0845" indent="-33972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indent="-342900">
              <a:buFontTx/>
              <a:buNone/>
            </a:pPr>
            <a:r>
              <a:rPr lang="zh-CN" altLang="en-US" sz="2600"/>
              <a:t>（</a:t>
            </a:r>
            <a:r>
              <a:rPr lang="en-US" altLang="zh-CN" sz="2600"/>
              <a:t>1</a:t>
            </a:r>
            <a:r>
              <a:rPr lang="zh-CN" altLang="en-US" sz="2600"/>
              <a:t>）读者姓名不是候选码。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（</a:t>
            </a:r>
            <a:r>
              <a:rPr lang="en-US" altLang="zh-CN" sz="2600"/>
              <a:t>2</a:t>
            </a:r>
            <a:r>
              <a:rPr lang="zh-CN" altLang="en-US" sz="2600"/>
              <a:t>）主码是（读者编号，图书编号，借阅日期）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（</a:t>
            </a:r>
            <a:r>
              <a:rPr lang="en-US" altLang="zh-CN" sz="2600"/>
              <a:t>3</a:t>
            </a:r>
            <a:r>
              <a:rPr lang="zh-CN" altLang="en-US" sz="2600"/>
              <a:t>）存在部分函数依赖：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      （读者编号，图书编号，借阅日期）</a:t>
            </a:r>
            <a:r>
              <a:rPr lang="en-US" altLang="zh-CN" b="1"/>
              <a:t>→</a:t>
            </a:r>
            <a:r>
              <a:rPr lang="en-US" altLang="zh-CN" sz="2600" b="1"/>
              <a:t> </a:t>
            </a:r>
            <a:r>
              <a:rPr lang="en-US" altLang="zh-CN" sz="2600"/>
              <a:t> </a:t>
            </a:r>
            <a:r>
              <a:rPr lang="zh-CN" altLang="en-US" sz="2600"/>
              <a:t>读者姓名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        存在传递函数依赖：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      （读者编号，图书编号，借阅日期） </a:t>
            </a:r>
            <a:r>
              <a:rPr lang="en-US" altLang="zh-CN" b="1"/>
              <a:t>→</a:t>
            </a:r>
            <a:r>
              <a:rPr lang="en-US" altLang="zh-CN" sz="2600"/>
              <a:t> </a:t>
            </a:r>
            <a:r>
              <a:rPr lang="zh-CN" altLang="en-US" sz="2600"/>
              <a:t>读者姓名</a:t>
            </a:r>
            <a:endParaRPr lang="zh-CN" altLang="en-US" sz="2600"/>
          </a:p>
          <a:p>
            <a:pPr lvl="0" indent="-342900">
              <a:buFontTx/>
              <a:buNone/>
            </a:pPr>
            <a:r>
              <a:rPr lang="zh-CN" altLang="en-US" sz="2600"/>
              <a:t>（</a:t>
            </a:r>
            <a:r>
              <a:rPr lang="en-US" altLang="zh-CN" sz="2600"/>
              <a:t>4</a:t>
            </a:r>
            <a:r>
              <a:rPr lang="zh-CN" altLang="en-US" sz="2600"/>
              <a:t>）满足</a:t>
            </a:r>
            <a:r>
              <a:rPr lang="en-US" altLang="zh-CN" sz="2600"/>
              <a:t>1NF</a:t>
            </a:r>
            <a:r>
              <a:rPr lang="zh-CN" altLang="en-US" sz="2600"/>
              <a:t>。因为存在部分函数依赖和传递函数依赖</a:t>
            </a:r>
            <a:endParaRPr lang="zh-CN" altLang="en-US" sz="2600"/>
          </a:p>
          <a:p>
            <a:pPr lvl="0" indent="-342900"/>
            <a:r>
              <a:rPr lang="zh-CN" altLang="en-US" sz="2600"/>
              <a:t>读者（</a:t>
            </a:r>
            <a:r>
              <a:rPr lang="zh-CN" altLang="en-US" sz="2600" u="sng"/>
              <a:t>读者编号</a:t>
            </a:r>
            <a:r>
              <a:rPr lang="zh-CN" altLang="en-US" sz="2600"/>
              <a:t>，读者姓名）</a:t>
            </a:r>
            <a:endParaRPr lang="zh-CN" altLang="en-US" sz="2600"/>
          </a:p>
          <a:p>
            <a:pPr lvl="0" indent="-342900"/>
            <a:r>
              <a:rPr lang="zh-CN" altLang="en-US" sz="2600"/>
              <a:t>图书（</a:t>
            </a:r>
            <a:r>
              <a:rPr lang="zh-CN" altLang="en-US" sz="2600" u="sng"/>
              <a:t>图书编号</a:t>
            </a:r>
            <a:r>
              <a:rPr lang="zh-CN" altLang="en-US" sz="2600"/>
              <a:t>，书名，作者名，出版社）</a:t>
            </a:r>
            <a:endParaRPr lang="zh-CN" altLang="en-US" sz="2600"/>
          </a:p>
          <a:p>
            <a:pPr lvl="0" indent="-342900"/>
            <a:r>
              <a:rPr lang="zh-CN" altLang="en-US" sz="2600"/>
              <a:t>借阅（</a:t>
            </a:r>
            <a:r>
              <a:rPr lang="zh-CN" altLang="en-US" sz="2600" u="sng"/>
              <a:t>图书编号，读者编号，借阅日期</a:t>
            </a:r>
            <a:r>
              <a:rPr lang="zh-CN" altLang="en-US" sz="2600"/>
              <a:t>，归还日期</a:t>
            </a:r>
            <a:endParaRPr lang="zh-CN" altLang="en-US" sz="260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内容占位符 1048602"/>
          <p:cNvSpPr/>
          <p:nvPr>
            <p:ph idx="1"/>
          </p:nvPr>
        </p:nvSpPr>
        <p:spPr>
          <a:xfrm>
            <a:off x="566737" y="1752600"/>
            <a:ext cx="8326437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2.   </a:t>
            </a:r>
            <a:r>
              <a:rPr lang="zh-CN" altLang="en-US"/>
              <a:t>数据模型的三要素是指【　</a:t>
            </a:r>
            <a:r>
              <a:rPr lang="en-US" altLang="zh-CN"/>
              <a:t>D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A</a:t>
            </a:r>
            <a:r>
              <a:rPr lang="zh-CN" altLang="en-US"/>
              <a:t>、数据结构、数据对象和共享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B</a:t>
            </a:r>
            <a:r>
              <a:rPr lang="zh-CN" altLang="en-US"/>
              <a:t>、数据结构、数据操作和数据控制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C</a:t>
            </a:r>
            <a:r>
              <a:rPr lang="zh-CN" altLang="en-US"/>
              <a:t>、数据结构、数据操作和完整性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D</a:t>
            </a:r>
            <a:r>
              <a:rPr lang="zh-CN" altLang="en-US"/>
              <a:t>、数据结构、数据操作和完整性约束条件</a:t>
            </a:r>
            <a:endParaRPr lang="zh-CN" altLang="en-US"/>
          </a:p>
        </p:txBody>
      </p:sp>
      <p:sp>
        <p:nvSpPr>
          <p:cNvPr id="1048604" name="标题 1048603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内容占位符 1048604"/>
          <p:cNvSpPr/>
          <p:nvPr>
            <p:ph idx="1"/>
          </p:nvPr>
        </p:nvSpPr>
        <p:spPr>
          <a:xfrm>
            <a:off x="533400" y="1700212"/>
            <a:ext cx="8610600" cy="44719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3</a:t>
            </a:r>
            <a:r>
              <a:rPr lang="zh-CN" altLang="en-US"/>
              <a:t>、只有两个属性的关系，其最高范式必属于【</a:t>
            </a:r>
            <a:r>
              <a:rPr lang="en-US" altLang="zh-CN"/>
              <a:t>D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1NF</a:t>
            </a:r>
            <a:r>
              <a:rPr lang="zh-CN" altLang="en-US"/>
              <a:t>　　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2NF</a:t>
            </a:r>
            <a:r>
              <a:rPr lang="zh-CN" altLang="en-US"/>
              <a:t>　　</a:t>
            </a:r>
            <a:r>
              <a:rPr lang="en-US" altLang="zh-CN"/>
              <a:t>  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3NF</a:t>
            </a:r>
            <a:r>
              <a:rPr lang="zh-CN" altLang="en-US"/>
              <a:t>　　</a:t>
            </a:r>
            <a:r>
              <a:rPr lang="en-US" altLang="zh-CN"/>
              <a:t>  </a:t>
            </a:r>
            <a:r>
              <a:rPr lang="zh-CN" altLang="en-US"/>
              <a:t>　</a:t>
            </a:r>
            <a:endParaRPr lang="zh-CN" altLang="en-US"/>
          </a:p>
          <a:p>
            <a:pPr lvl="0" indent="-342900"/>
            <a:r>
              <a:rPr lang="zh-CN" altLang="en-US"/>
              <a:t>  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BCNF</a:t>
            </a:r>
            <a:endParaRPr lang="en-US" altLang="zh-CN"/>
          </a:p>
        </p:txBody>
      </p:sp>
      <p:sp>
        <p:nvSpPr>
          <p:cNvPr id="1048606" name="标题 1048605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内容占位符 1048606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SQL</a:t>
            </a:r>
            <a:r>
              <a:rPr lang="zh-CN" altLang="en-US"/>
              <a:t>语言是【　</a:t>
            </a:r>
            <a:r>
              <a:rPr lang="en-US" altLang="zh-CN"/>
              <a:t>B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、高级语言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、非过程化语言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、汇编语言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、宿主语言</a:t>
            </a:r>
            <a:endParaRPr lang="zh-CN" altLang="en-US"/>
          </a:p>
        </p:txBody>
      </p:sp>
      <p:sp>
        <p:nvSpPr>
          <p:cNvPr id="1048608" name="标题 1048607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内容占位符 1048608"/>
          <p:cNvSpPr/>
          <p:nvPr>
            <p:ph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5</a:t>
            </a:r>
            <a:r>
              <a:rPr lang="zh-CN" altLang="en-US"/>
              <a:t>、在</a:t>
            </a:r>
            <a:r>
              <a:rPr lang="en-US" altLang="zh-CN"/>
              <a:t>SQL</a:t>
            </a:r>
            <a:r>
              <a:rPr lang="zh-CN" altLang="en-US"/>
              <a:t>中，与关系代数中的投影运算相对应的子句是【</a:t>
            </a:r>
            <a:r>
              <a:rPr lang="en-US" altLang="zh-CN"/>
              <a:t>A</a:t>
            </a:r>
            <a:r>
              <a:rPr lang="zh-CN" altLang="en-US"/>
              <a:t>　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SELECT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FROM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WHERE</a:t>
            </a:r>
            <a:endParaRPr lang="en-US" altLang="zh-CN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ORDER BY</a:t>
            </a:r>
            <a:endParaRPr lang="en-US" altLang="zh-CN"/>
          </a:p>
        </p:txBody>
      </p:sp>
      <p:sp>
        <p:nvSpPr>
          <p:cNvPr id="1048610" name="标题 1048609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内容占位符 1048610"/>
          <p:cNvSpPr/>
          <p:nvPr>
            <p:ph idx="1"/>
          </p:nvPr>
        </p:nvSpPr>
        <p:spPr>
          <a:xfrm>
            <a:off x="566737" y="1752600"/>
            <a:ext cx="8577262" cy="426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469900" indent="-46990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545" indent="-387350" algn="l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595" indent="-398145" algn="l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0" i="0" u="none" baseline="0">
                <a:solidFill>
                  <a:schemeClr val="dk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indent="-342900"/>
            <a:r>
              <a:rPr lang="en-US" altLang="zh-CN"/>
              <a:t>6</a:t>
            </a:r>
            <a:r>
              <a:rPr lang="zh-CN" altLang="en-US"/>
              <a:t>、关于视图，下列说法中正确的是【　</a:t>
            </a:r>
            <a:r>
              <a:rPr lang="en-US" altLang="zh-CN"/>
              <a:t>D</a:t>
            </a:r>
            <a:r>
              <a:rPr lang="zh-CN" altLang="en-US"/>
              <a:t>　】。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A</a:t>
            </a:r>
            <a:r>
              <a:rPr lang="zh-CN" altLang="en-US"/>
              <a:t>、对视图的使用，不可以进行查询和修改操作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B</a:t>
            </a:r>
            <a:r>
              <a:rPr lang="zh-CN" altLang="en-US"/>
              <a:t>、视图只能从表中导出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C</a:t>
            </a:r>
            <a:r>
              <a:rPr lang="zh-CN" altLang="en-US"/>
              <a:t>、视图与表一样也存储着数据</a:t>
            </a:r>
            <a:endParaRPr lang="zh-CN" altLang="en-US"/>
          </a:p>
          <a:p>
            <a:pPr lvl="0" indent="-342900"/>
            <a:r>
              <a:rPr lang="zh-CN" altLang="en-US"/>
              <a:t>　</a:t>
            </a:r>
            <a:r>
              <a:rPr lang="en-US" altLang="zh-CN"/>
              <a:t>D</a:t>
            </a:r>
            <a:r>
              <a:rPr lang="zh-CN" altLang="en-US"/>
              <a:t>、对视图的操作，最终要转化为对基本表的操作</a:t>
            </a:r>
            <a:endParaRPr lang="zh-CN" altLang="en-US"/>
          </a:p>
        </p:txBody>
      </p:sp>
      <p:sp>
        <p:nvSpPr>
          <p:cNvPr id="1048612" name="标题 1048611"/>
          <p:cNvSpPr/>
          <p:nvPr>
            <p:ph type="title"/>
          </p:nvPr>
        </p:nvSpPr>
        <p:spPr>
          <a:xfrm>
            <a:off x="574675" y="307975"/>
            <a:ext cx="8001000" cy="1212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800" b="0" i="0" u="none" baseline="0">
                <a:solidFill>
                  <a:schemeClr val="l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indent="-342900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330066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7E9CE8"/>
      </a:hlink>
      <a:folHlink>
        <a:srgbClr val="D8D8E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000000"/>
        </a:lt1>
        <a:dk2>
          <a:srgbClr val="4F747B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4D0B0B"/>
        </a:lt1>
        <a:dk2>
          <a:srgbClr val="3C0000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4D0B0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15192B"/>
        </a:lt1>
        <a:dk2>
          <a:srgbClr val="666699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15192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86001A"/>
        </a:lt1>
        <a:dk2>
          <a:srgbClr val="666699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86001A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FFFFF"/>
        </a:dk1>
        <a:lt1>
          <a:srgbClr val="000054"/>
        </a:lt1>
        <a:dk2>
          <a:srgbClr val="666699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000054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30054B"/>
        </a:lt1>
        <a:dk2>
          <a:srgbClr val="808080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30054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FFFFCC"/>
        </a:dk1>
        <a:lt1>
          <a:srgbClr val="29527B"/>
        </a:lt1>
        <a:dk2>
          <a:srgbClr val="808080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29527B"/>
        </a:accent3>
        <a:accent4>
          <a:srgbClr val="FFFFCC"/>
        </a:accent4>
        <a:accent5>
          <a:srgbClr val="000000"/>
        </a:accent5>
        <a:accent6>
          <a:srgbClr val="000000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FFFFFF"/>
        </a:dk1>
        <a:lt1>
          <a:srgbClr val="476949"/>
        </a:lt1>
        <a:dk2>
          <a:srgbClr val="66669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47694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CC9900"/>
        </a:dk2>
        <a:lt2>
          <a:srgbClr val="7C1302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808080"/>
        </a:dk2>
        <a:lt2>
          <a:srgbClr val="330066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DDDDD"/>
      </a:dk2>
      <a:lt2>
        <a:srgbClr val="000000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800000"/>
        </a:lt1>
        <a:dk2>
          <a:srgbClr val="A50021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51072E"/>
        </a:lt1>
        <a:dk2>
          <a:srgbClr val="3C001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51072E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000000"/>
        </a:lt1>
        <a:dk2>
          <a:srgbClr val="333333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330000"/>
        </a:lt1>
        <a:dk2>
          <a:srgbClr val="4B3D1B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33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FFFFF"/>
        </a:dk1>
        <a:lt1>
          <a:srgbClr val="003366"/>
        </a:lt1>
        <a:dk2>
          <a:srgbClr val="0066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0033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006666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0066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619CB1"/>
        </a:lt1>
        <a:dk2>
          <a:srgbClr val="4E899E"/>
        </a:dk2>
        <a:lt2>
          <a:srgbClr val="FFFFFF"/>
        </a:lt2>
        <a:accent1>
          <a:srgbClr val="FFCC00"/>
        </a:accent1>
        <a:accent2>
          <a:srgbClr val="B6523E"/>
        </a:accent2>
        <a:accent3>
          <a:srgbClr val="619CB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FFFFFF"/>
        </a:dk1>
        <a:lt1>
          <a:srgbClr val="336600"/>
        </a:lt1>
        <a:dk2>
          <a:srgbClr val="598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3366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DDDDDD"/>
        </a:dk2>
        <a:lt2>
          <a:srgbClr val="00000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5F5F5F"/>
      </a:dk2>
      <a:lt2>
        <a:srgbClr val="006633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96600"/>
      </a:hlink>
      <a:folHlink>
        <a:srgbClr val="AFB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820000"/>
        </a:lt1>
        <a:dk2>
          <a:srgbClr val="3333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82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CCCCFF"/>
        </a:dk1>
        <a:lt1>
          <a:srgbClr val="0B0506"/>
        </a:lt1>
        <a:dk2>
          <a:srgbClr val="333333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0B0506"/>
        </a:accent3>
        <a:accent4>
          <a:srgbClr val="CCCC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221013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221013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0000CC"/>
        </a:lt1>
        <a:dk2>
          <a:srgbClr val="11054B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8F8F8"/>
        </a:dk1>
        <a:lt1>
          <a:srgbClr val="002600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002600"/>
        </a:accent3>
        <a:accent4>
          <a:srgbClr val="F8F8F8"/>
        </a:accent4>
        <a:accent5>
          <a:srgbClr val="000000"/>
        </a:accent5>
        <a:accent6>
          <a:srgbClr val="000000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006699"/>
        </a:lt1>
        <a:dk2>
          <a:srgbClr val="333333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00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5F5F5F"/>
        </a:dk2>
        <a:lt2>
          <a:srgbClr val="006633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000000"/>
        </a:dk1>
        <a:lt1>
          <a:srgbClr val="FFFFFF"/>
        </a:lt1>
        <a:dk2>
          <a:srgbClr val="666699"/>
        </a:dk2>
        <a:lt2>
          <a:srgbClr val="CC0000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666699"/>
        </a:dk2>
        <a:lt2>
          <a:srgbClr val="0033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330066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7E9CE8"/>
      </a:hlink>
      <a:folHlink>
        <a:srgbClr val="D8D8E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000000"/>
        </a:lt1>
        <a:dk2>
          <a:srgbClr val="4F747B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4D0B0B"/>
        </a:lt1>
        <a:dk2>
          <a:srgbClr val="3C0000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4D0B0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15192B"/>
        </a:lt1>
        <a:dk2>
          <a:srgbClr val="666699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15192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86001A"/>
        </a:lt1>
        <a:dk2>
          <a:srgbClr val="666699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86001A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FFFFF"/>
        </a:dk1>
        <a:lt1>
          <a:srgbClr val="000054"/>
        </a:lt1>
        <a:dk2>
          <a:srgbClr val="666699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000054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30054B"/>
        </a:lt1>
        <a:dk2>
          <a:srgbClr val="808080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30054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FFFFCC"/>
        </a:dk1>
        <a:lt1>
          <a:srgbClr val="29527B"/>
        </a:lt1>
        <a:dk2>
          <a:srgbClr val="808080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29527B"/>
        </a:accent3>
        <a:accent4>
          <a:srgbClr val="FFFFCC"/>
        </a:accent4>
        <a:accent5>
          <a:srgbClr val="000000"/>
        </a:accent5>
        <a:accent6>
          <a:srgbClr val="000000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FFFFFF"/>
        </a:dk1>
        <a:lt1>
          <a:srgbClr val="476949"/>
        </a:lt1>
        <a:dk2>
          <a:srgbClr val="66669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47694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CC9900"/>
        </a:dk2>
        <a:lt2>
          <a:srgbClr val="7C1302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808080"/>
        </a:dk2>
        <a:lt2>
          <a:srgbClr val="330066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DDDDD"/>
      </a:dk2>
      <a:lt2>
        <a:srgbClr val="000000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800000"/>
        </a:lt1>
        <a:dk2>
          <a:srgbClr val="A50021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51072E"/>
        </a:lt1>
        <a:dk2>
          <a:srgbClr val="3C001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51072E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000000"/>
        </a:lt1>
        <a:dk2>
          <a:srgbClr val="333333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330000"/>
        </a:lt1>
        <a:dk2>
          <a:srgbClr val="4B3D1B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33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FFFFF"/>
        </a:dk1>
        <a:lt1>
          <a:srgbClr val="003366"/>
        </a:lt1>
        <a:dk2>
          <a:srgbClr val="0066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0033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006666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0066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619CB1"/>
        </a:lt1>
        <a:dk2>
          <a:srgbClr val="4E899E"/>
        </a:dk2>
        <a:lt2>
          <a:srgbClr val="FFFFFF"/>
        </a:lt2>
        <a:accent1>
          <a:srgbClr val="FFCC00"/>
        </a:accent1>
        <a:accent2>
          <a:srgbClr val="B6523E"/>
        </a:accent2>
        <a:accent3>
          <a:srgbClr val="619CB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FFFFFF"/>
        </a:dk1>
        <a:lt1>
          <a:srgbClr val="336600"/>
        </a:lt1>
        <a:dk2>
          <a:srgbClr val="598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3366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DDDDDD"/>
        </a:dk2>
        <a:lt2>
          <a:srgbClr val="00000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5F5F5F"/>
      </a:dk2>
      <a:lt2>
        <a:srgbClr val="006633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96600"/>
      </a:hlink>
      <a:folHlink>
        <a:srgbClr val="AFB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820000"/>
        </a:lt1>
        <a:dk2>
          <a:srgbClr val="3333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82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CCCCFF"/>
        </a:dk1>
        <a:lt1>
          <a:srgbClr val="0B0506"/>
        </a:lt1>
        <a:dk2>
          <a:srgbClr val="333333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0B0506"/>
        </a:accent3>
        <a:accent4>
          <a:srgbClr val="CCCC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FFFFFF"/>
        </a:dk1>
        <a:lt1>
          <a:srgbClr val="221013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221013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FFFFFF"/>
        </a:dk1>
        <a:lt1>
          <a:srgbClr val="0000CC"/>
        </a:lt1>
        <a:dk2>
          <a:srgbClr val="11054B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F8F8F8"/>
        </a:dk1>
        <a:lt1>
          <a:srgbClr val="002600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002600"/>
        </a:accent3>
        <a:accent4>
          <a:srgbClr val="F8F8F8"/>
        </a:accent4>
        <a:accent5>
          <a:srgbClr val="000000"/>
        </a:accent5>
        <a:accent6>
          <a:srgbClr val="000000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FFFFFF"/>
        </a:dk1>
        <a:lt1>
          <a:srgbClr val="006699"/>
        </a:lt1>
        <a:dk2>
          <a:srgbClr val="333333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00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5F5F5F"/>
        </a:dk2>
        <a:lt2>
          <a:srgbClr val="006633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8">
        <a:dk1>
          <a:srgbClr val="000000"/>
        </a:dk1>
        <a:lt1>
          <a:srgbClr val="FFFFFF"/>
        </a:lt1>
        <a:dk2>
          <a:srgbClr val="666699"/>
        </a:dk2>
        <a:lt2>
          <a:srgbClr val="CC0000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9">
        <a:dk1>
          <a:srgbClr val="000000"/>
        </a:dk1>
        <a:lt1>
          <a:srgbClr val="FFFFFF"/>
        </a:lt1>
        <a:dk2>
          <a:srgbClr val="666699"/>
        </a:dk2>
        <a:lt2>
          <a:srgbClr val="0033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7271</Words>
  <Application>WPS 演示</Application>
  <PresentationFormat/>
  <Paragraphs>557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Arial</vt:lpstr>
      <vt:lpstr>宋体</vt:lpstr>
      <vt:lpstr>Wingdings</vt:lpstr>
      <vt:lpstr>Verdana</vt:lpstr>
      <vt:lpstr>Garamond</vt:lpstr>
      <vt:lpstr>Arial Black</vt:lpstr>
      <vt:lpstr>华文彩云</vt:lpstr>
      <vt:lpstr>Futura Md BT</vt:lpstr>
      <vt:lpstr>黑体</vt:lpstr>
      <vt:lpstr>Segoe Print</vt:lpstr>
      <vt:lpstr>微软雅黑</vt:lpstr>
      <vt:lpstr>Times New Roman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考试题型</vt:lpstr>
      <vt:lpstr>《数据库原理》模拟题</vt:lpstr>
      <vt:lpstr>考试题型</vt:lpstr>
      <vt:lpstr>一、选择题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二、填空题</vt:lpstr>
      <vt:lpstr>PowerPoint 演示文稿</vt:lpstr>
      <vt:lpstr>三、简答题</vt:lpstr>
      <vt:lpstr>四、综合题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考试题型</dc:title>
  <dc:creator>acer</dc:creator>
  <cp:lastModifiedBy>Administrator</cp:lastModifiedBy>
  <cp:revision>1</cp:revision>
  <dcterms:created xsi:type="dcterms:W3CDTF">2017-06-26T03:34:35Z</dcterms:created>
  <dcterms:modified xsi:type="dcterms:W3CDTF">2017-06-26T03:34:36Z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