
<file path=[Content_Types].xml><?xml version="1.0" encoding="utf-8"?>
<Types xmlns="http://schemas.openxmlformats.org/package/2006/content-types">
  <Default Extension="jpeg" ContentType="image/jpeg"/>
  <Default Extension="png" ContentType="image/pn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257" r:id="rId3"/>
    <p:sldId id="258" r:id="rId4"/>
    <p:sldId id="259" r:id="rId6"/>
    <p:sldId id="286" r:id="rId7"/>
    <p:sldId id="287" r:id="rId8"/>
    <p:sldId id="260" r:id="rId9"/>
    <p:sldId id="264"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88" r:id="rId23"/>
    <p:sldId id="289" r:id="rId24"/>
    <p:sldId id="290" r:id="rId25"/>
    <p:sldId id="291" r:id="rId26"/>
    <p:sldId id="292" r:id="rId27"/>
    <p:sldId id="276" r:id="rId28"/>
    <p:sldId id="277" r:id="rId29"/>
    <p:sldId id="278" r:id="rId30"/>
    <p:sldId id="279" r:id="rId31"/>
    <p:sldId id="280" r:id="rId32"/>
    <p:sldId id="281" r:id="rId33"/>
    <p:sldId id="282" r:id="rId34"/>
    <p:sldId id="283" r:id="rId35"/>
    <p:sldId id="284" r:id="rId36"/>
    <p:sldId id="285" r:id="rId37"/>
  </p:sldIdLst>
  <p:sldSz cx="12192000" cy="6858000"/>
  <p:notesSz cx="7103745" cy="10234295"/>
  <p:embeddedFontLst>
    <p:embeddedFont>
      <p:font typeface="方正隶变_GBK" panose="02000000000000000000" charset="-122"/>
      <p:regular r:id="rId41"/>
    </p:embeddedFont>
    <p:embeddedFont>
      <p:font typeface="义启小魏楷" panose="02010601030101010101" charset="-128"/>
      <p:regular r:id="rId42"/>
    </p:embeddedFont>
    <p:embeddedFont>
      <p:font typeface="方正兰亭超细黑简体" panose="02000000000000000000" charset="-122"/>
      <p:regular r:id="rId43"/>
    </p:embeddedFont>
    <p:embeddedFont>
      <p:font typeface="楷体" panose="02010609060101010101" charset="-122"/>
      <p:regular r:id="rId44"/>
    </p:embeddedFont>
    <p:embeddedFont>
      <p:font typeface="Calibri Light" panose="020F0302020204030204" charset="0"/>
      <p:regular r:id="rId45"/>
      <p:italic r:id="rId46"/>
    </p:embeddedFont>
    <p:embeddedFont>
      <p:font typeface="Calibri" panose="020F0502020204030204" charset="0"/>
      <p:regular r:id="rId47"/>
      <p:bold r:id="rId48"/>
      <p:italic r:id="rId49"/>
      <p:boldItalic r:id="rId5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BB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font" Target="fonts/font10.fntdata"/><Relationship Id="rId5" Type="http://schemas.openxmlformats.org/officeDocument/2006/relationships/notesMaster" Target="notesMasters/notesMaster1.xml"/><Relationship Id="rId49" Type="http://schemas.openxmlformats.org/officeDocument/2006/relationships/font" Target="fonts/font9.fntdata"/><Relationship Id="rId48" Type="http://schemas.openxmlformats.org/officeDocument/2006/relationships/font" Target="fonts/font8.fntdata"/><Relationship Id="rId47" Type="http://schemas.openxmlformats.org/officeDocument/2006/relationships/font" Target="fonts/font7.fntdata"/><Relationship Id="rId46" Type="http://schemas.openxmlformats.org/officeDocument/2006/relationships/font" Target="fonts/font6.fntdata"/><Relationship Id="rId45" Type="http://schemas.openxmlformats.org/officeDocument/2006/relationships/font" Target="fonts/font5.fntdata"/><Relationship Id="rId44" Type="http://schemas.openxmlformats.org/officeDocument/2006/relationships/font" Target="fonts/font4.fntdata"/><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3" name=""/>
        <p:cNvGrpSpPr/>
        <p:nvPr/>
      </p:nvGrpSpPr>
      <p:grpSpPr>
        <a:xfrm>
          <a:off x="0" y="0"/>
          <a:ext cx="0" cy="0"/>
          <a:chOff x="0" y="0"/>
          <a:chExt cx="0" cy="0"/>
        </a:xfrm>
      </p:grpSpPr>
      <p:sp>
        <p:nvSpPr>
          <p:cNvPr id="1048677"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1048678"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1048679"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p>
            <a:endParaRPr lang="zh-CN" altLang="en-US"/>
          </a:p>
        </p:txBody>
      </p:sp>
      <p:sp>
        <p:nvSpPr>
          <p:cNvPr id="1048680"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681"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1048682"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p:sp>
        <p:nvSpPr>
          <p:cNvPr id="1048609" name="幻灯片图像占位符 1"/>
          <p:cNvSpPr/>
          <p:nvPr>
            <p:ph type="sldImg" idx="2"/>
          </p:nvPr>
        </p:nvSpPr>
        <p:spPr/>
      </p:sp>
      <p:sp>
        <p:nvSpPr>
          <p:cNvPr id="1048610"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23"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1048582"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1048583" name="日期占位符 3"/>
          <p:cNvSpPr>
            <a:spLocks noGrp="1"/>
          </p:cNvSpPr>
          <p:nvPr>
            <p:ph type="dt" sz="half" idx="10"/>
          </p:nvPr>
        </p:nvSpPr>
        <p:spPr/>
        <p:txBody>
          <a:bodyPr/>
          <a:p>
            <a:fld id="{82F288E0-7875-42C4-84C8-98DBBD3BF4D2}" type="datetimeFigureOut">
              <a:rPr lang="zh-CN" altLang="en-US" smtClean="0"/>
            </a:fld>
            <a:endParaRPr lang="zh-CN" altLang="en-US"/>
          </a:p>
        </p:txBody>
      </p:sp>
      <p:sp>
        <p:nvSpPr>
          <p:cNvPr id="1048584" name="页脚占位符 4"/>
          <p:cNvSpPr>
            <a:spLocks noGrp="1"/>
          </p:cNvSpPr>
          <p:nvPr>
            <p:ph type="ftr" sz="quarter" idx="11"/>
          </p:nvPr>
        </p:nvSpPr>
        <p:spPr/>
        <p:txBody>
          <a:bodyPr/>
          <a:p>
            <a:endParaRPr lang="zh-CN" altLang="en-US"/>
          </a:p>
        </p:txBody>
      </p:sp>
      <p:sp>
        <p:nvSpPr>
          <p:cNvPr id="1048585"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81" name=""/>
        <p:cNvGrpSpPr/>
        <p:nvPr/>
      </p:nvGrpSpPr>
      <p:grpSpPr>
        <a:xfrm>
          <a:off x="0" y="0"/>
          <a:ext cx="0" cy="0"/>
          <a:chOff x="0" y="0"/>
          <a:chExt cx="0" cy="0"/>
        </a:xfrm>
      </p:grpSpPr>
      <p:sp>
        <p:nvSpPr>
          <p:cNvPr id="1048667" name="内容占位符 1"/>
          <p:cNvSpPr>
            <a:spLocks noGrp="1"/>
          </p:cNvSpPr>
          <p:nvPr>
            <p:ph/>
          </p:nvPr>
        </p:nvSpPr>
        <p:spPr>
          <a:xfrm>
            <a:off x="838200" y="365125"/>
            <a:ext cx="10515600" cy="5811838"/>
          </a:xfrm>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668" name="日期占位符 2"/>
          <p:cNvSpPr>
            <a:spLocks noGrp="1"/>
          </p:cNvSpPr>
          <p:nvPr>
            <p:ph type="dt" sz="half" idx="10"/>
          </p:nvPr>
        </p:nvSpPr>
        <p:spPr/>
        <p:txBody>
          <a:bodyPr/>
          <a:p>
            <a:fld id="{82F288E0-7875-42C4-84C8-98DBBD3BF4D2}" type="datetimeFigureOut">
              <a:rPr lang="zh-CN" altLang="en-US" smtClean="0"/>
            </a:fld>
            <a:endParaRPr lang="zh-CN" altLang="en-US"/>
          </a:p>
        </p:txBody>
      </p:sp>
      <p:sp>
        <p:nvSpPr>
          <p:cNvPr id="1048669" name="页脚占位符 3"/>
          <p:cNvSpPr>
            <a:spLocks noGrp="1"/>
          </p:cNvSpPr>
          <p:nvPr>
            <p:ph type="ftr" sz="quarter" idx="11"/>
          </p:nvPr>
        </p:nvSpPr>
        <p:spPr/>
        <p:txBody>
          <a:bodyPr/>
          <a:p>
            <a:endParaRPr lang="zh-CN" altLang="en-US"/>
          </a:p>
        </p:txBody>
      </p:sp>
      <p:sp>
        <p:nvSpPr>
          <p:cNvPr id="1048670"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44" name=""/>
        <p:cNvGrpSpPr/>
        <p:nvPr/>
      </p:nvGrpSpPr>
      <p:grpSpPr>
        <a:xfrm>
          <a:off x="0" y="0"/>
          <a:ext cx="0" cy="0"/>
          <a:chOff x="0" y="0"/>
          <a:chExt cx="0" cy="0"/>
        </a:xfrm>
      </p:grpSpPr>
      <p:sp>
        <p:nvSpPr>
          <p:cNvPr id="1048588" name="标题 1"/>
          <p:cNvSpPr>
            <a:spLocks noGrp="1"/>
          </p:cNvSpPr>
          <p:nvPr>
            <p:ph type="title"/>
          </p:nvPr>
        </p:nvSpPr>
        <p:spPr/>
        <p:txBody>
          <a:bodyPr/>
          <a:p>
            <a:r>
              <a:rPr lang="zh-CN" altLang="en-US" smtClean="0"/>
              <a:t>单击此处编辑母版标题样式</a:t>
            </a:r>
            <a:endParaRPr lang="zh-CN" altLang="en-US"/>
          </a:p>
        </p:txBody>
      </p:sp>
      <p:sp>
        <p:nvSpPr>
          <p:cNvPr id="1048589" name="内容占位符 2"/>
          <p:cNvSpPr>
            <a:spLocks noGrp="1"/>
          </p:cNvSpPr>
          <p:nvPr>
            <p:ph idx="1"/>
          </p:nvPr>
        </p:nvSpPr>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590" name="日期占位符 3"/>
          <p:cNvSpPr>
            <a:spLocks noGrp="1"/>
          </p:cNvSpPr>
          <p:nvPr>
            <p:ph type="dt" sz="half" idx="10"/>
          </p:nvPr>
        </p:nvSpPr>
        <p:spPr/>
        <p:txBody>
          <a:bodyPr/>
          <a:p>
            <a:fld id="{82F288E0-7875-42C4-84C8-98DBBD3BF4D2}" type="datetimeFigureOut">
              <a:rPr lang="zh-CN" altLang="en-US" smtClean="0"/>
            </a:fld>
            <a:endParaRPr lang="zh-CN" altLang="en-US"/>
          </a:p>
        </p:txBody>
      </p:sp>
      <p:sp>
        <p:nvSpPr>
          <p:cNvPr id="1048591" name="页脚占位符 4"/>
          <p:cNvSpPr>
            <a:spLocks noGrp="1"/>
          </p:cNvSpPr>
          <p:nvPr>
            <p:ph type="ftr" sz="quarter" idx="11"/>
          </p:nvPr>
        </p:nvSpPr>
        <p:spPr/>
        <p:txBody>
          <a:bodyPr/>
          <a:p>
            <a:endParaRPr lang="zh-CN" altLang="en-US"/>
          </a:p>
        </p:txBody>
      </p:sp>
      <p:sp>
        <p:nvSpPr>
          <p:cNvPr id="1048592"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80" name=""/>
        <p:cNvGrpSpPr/>
        <p:nvPr/>
      </p:nvGrpSpPr>
      <p:grpSpPr>
        <a:xfrm>
          <a:off x="0" y="0"/>
          <a:ext cx="0" cy="0"/>
          <a:chOff x="0" y="0"/>
          <a:chExt cx="0" cy="0"/>
        </a:xfrm>
      </p:grpSpPr>
      <p:sp>
        <p:nvSpPr>
          <p:cNvPr id="104866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104866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1048664" name="日期占位符 3"/>
          <p:cNvSpPr>
            <a:spLocks noGrp="1"/>
          </p:cNvSpPr>
          <p:nvPr>
            <p:ph type="dt" sz="half" idx="10"/>
          </p:nvPr>
        </p:nvSpPr>
        <p:spPr/>
        <p:txBody>
          <a:bodyPr/>
          <a:p>
            <a:fld id="{82F288E0-7875-42C4-84C8-98DBBD3BF4D2}" type="datetimeFigureOut">
              <a:rPr lang="zh-CN" altLang="en-US" smtClean="0"/>
            </a:fld>
            <a:endParaRPr lang="zh-CN" altLang="en-US"/>
          </a:p>
        </p:txBody>
      </p:sp>
      <p:sp>
        <p:nvSpPr>
          <p:cNvPr id="1048665" name="页脚占位符 4"/>
          <p:cNvSpPr>
            <a:spLocks noGrp="1"/>
          </p:cNvSpPr>
          <p:nvPr>
            <p:ph type="ftr" sz="quarter" idx="11"/>
          </p:nvPr>
        </p:nvSpPr>
        <p:spPr/>
        <p:txBody>
          <a:bodyPr/>
          <a:p>
            <a:endParaRPr lang="zh-CN" altLang="en-US"/>
          </a:p>
        </p:txBody>
      </p:sp>
      <p:sp>
        <p:nvSpPr>
          <p:cNvPr id="104866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75" name=""/>
        <p:cNvGrpSpPr/>
        <p:nvPr/>
      </p:nvGrpSpPr>
      <p:grpSpPr>
        <a:xfrm>
          <a:off x="0" y="0"/>
          <a:ext cx="0" cy="0"/>
          <a:chOff x="0" y="0"/>
          <a:chExt cx="0" cy="0"/>
        </a:xfrm>
      </p:grpSpPr>
      <p:sp>
        <p:nvSpPr>
          <p:cNvPr id="1048636" name="标题 1"/>
          <p:cNvSpPr>
            <a:spLocks noGrp="1"/>
          </p:cNvSpPr>
          <p:nvPr>
            <p:ph type="title"/>
          </p:nvPr>
        </p:nvSpPr>
        <p:spPr/>
        <p:txBody>
          <a:bodyPr/>
          <a:p>
            <a:r>
              <a:rPr lang="zh-CN" altLang="en-US" smtClean="0"/>
              <a:t>单击此处编辑母版标题样式</a:t>
            </a:r>
            <a:endParaRPr lang="zh-CN" altLang="en-US"/>
          </a:p>
        </p:txBody>
      </p:sp>
      <p:sp>
        <p:nvSpPr>
          <p:cNvPr id="1048637" name="内容占位符 2"/>
          <p:cNvSpPr>
            <a:spLocks noGrp="1"/>
          </p:cNvSpPr>
          <p:nvPr>
            <p:ph sz="half" idx="1"/>
          </p:nvPr>
        </p:nvSpPr>
        <p:spPr>
          <a:xfrm>
            <a:off x="838200" y="1825625"/>
            <a:ext cx="5181600" cy="4351338"/>
          </a:xfrm>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638" name="内容占位符 3"/>
          <p:cNvSpPr>
            <a:spLocks noGrp="1"/>
          </p:cNvSpPr>
          <p:nvPr>
            <p:ph sz="half" idx="2"/>
          </p:nvPr>
        </p:nvSpPr>
        <p:spPr>
          <a:xfrm>
            <a:off x="6172200" y="1825625"/>
            <a:ext cx="5181600" cy="4351338"/>
          </a:xfrm>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639" name="日期占位符 4"/>
          <p:cNvSpPr>
            <a:spLocks noGrp="1"/>
          </p:cNvSpPr>
          <p:nvPr>
            <p:ph type="dt" sz="half" idx="10"/>
          </p:nvPr>
        </p:nvSpPr>
        <p:spPr/>
        <p:txBody>
          <a:bodyPr/>
          <a:p>
            <a:fld id="{82F288E0-7875-42C4-84C8-98DBBD3BF4D2}" type="datetimeFigureOut">
              <a:rPr lang="zh-CN" altLang="en-US" smtClean="0"/>
            </a:fld>
            <a:endParaRPr lang="zh-CN" altLang="en-US"/>
          </a:p>
        </p:txBody>
      </p:sp>
      <p:sp>
        <p:nvSpPr>
          <p:cNvPr id="1048640" name="页脚占位符 5"/>
          <p:cNvSpPr>
            <a:spLocks noGrp="1"/>
          </p:cNvSpPr>
          <p:nvPr>
            <p:ph type="ftr" sz="quarter" idx="11"/>
          </p:nvPr>
        </p:nvSpPr>
        <p:spPr/>
        <p:txBody>
          <a:bodyPr/>
          <a:p>
            <a:endParaRPr lang="zh-CN" altLang="en-US"/>
          </a:p>
        </p:txBody>
      </p:sp>
      <p:sp>
        <p:nvSpPr>
          <p:cNvPr id="1048641" name="灯片编号占位符 6"/>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76" name=""/>
        <p:cNvGrpSpPr/>
        <p:nvPr/>
      </p:nvGrpSpPr>
      <p:grpSpPr>
        <a:xfrm>
          <a:off x="0" y="0"/>
          <a:ext cx="0" cy="0"/>
          <a:chOff x="0" y="0"/>
          <a:chExt cx="0" cy="0"/>
        </a:xfrm>
      </p:grpSpPr>
      <p:sp>
        <p:nvSpPr>
          <p:cNvPr id="1048642" name="标题 1"/>
          <p:cNvSpPr>
            <a:spLocks noGrp="1"/>
          </p:cNvSpPr>
          <p:nvPr>
            <p:ph type="title"/>
          </p:nvPr>
        </p:nvSpPr>
        <p:spPr>
          <a:xfrm>
            <a:off x="839788" y="365125"/>
            <a:ext cx="10515600" cy="1325563"/>
          </a:xfrm>
        </p:spPr>
        <p:txBody>
          <a:bodyPr/>
          <a:p>
            <a:r>
              <a:rPr lang="zh-CN" altLang="en-US" smtClean="0"/>
              <a:t>单击此处编辑母版标题样式</a:t>
            </a:r>
            <a:endParaRPr lang="zh-CN" altLang="en-US"/>
          </a:p>
        </p:txBody>
      </p:sp>
      <p:sp>
        <p:nvSpPr>
          <p:cNvPr id="104864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1048644" name="内容占位符 3"/>
          <p:cNvSpPr>
            <a:spLocks noGrp="1"/>
          </p:cNvSpPr>
          <p:nvPr>
            <p:ph sz="half" idx="2"/>
          </p:nvPr>
        </p:nvSpPr>
        <p:spPr>
          <a:xfrm>
            <a:off x="1186774" y="2665379"/>
            <a:ext cx="4873574" cy="3524284"/>
          </a:xfrm>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64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1048646" name="内容占位符 5"/>
          <p:cNvSpPr>
            <a:spLocks noGrp="1"/>
          </p:cNvSpPr>
          <p:nvPr>
            <p:ph sz="quarter" idx="4"/>
          </p:nvPr>
        </p:nvSpPr>
        <p:spPr>
          <a:xfrm>
            <a:off x="6256938" y="2665379"/>
            <a:ext cx="4897576" cy="3524284"/>
          </a:xfrm>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647" name="日期占位符 6"/>
          <p:cNvSpPr>
            <a:spLocks noGrp="1"/>
          </p:cNvSpPr>
          <p:nvPr>
            <p:ph type="dt" sz="half" idx="10"/>
          </p:nvPr>
        </p:nvSpPr>
        <p:spPr/>
        <p:txBody>
          <a:bodyPr/>
          <a:p>
            <a:fld id="{82F288E0-7875-42C4-84C8-98DBBD3BF4D2}" type="datetimeFigureOut">
              <a:rPr lang="zh-CN" altLang="en-US" smtClean="0"/>
            </a:fld>
            <a:endParaRPr lang="zh-CN" altLang="en-US"/>
          </a:p>
        </p:txBody>
      </p:sp>
      <p:sp>
        <p:nvSpPr>
          <p:cNvPr id="1048648" name="页脚占位符 7"/>
          <p:cNvSpPr>
            <a:spLocks noGrp="1"/>
          </p:cNvSpPr>
          <p:nvPr>
            <p:ph type="ftr" sz="quarter" idx="11"/>
          </p:nvPr>
        </p:nvSpPr>
        <p:spPr/>
        <p:txBody>
          <a:bodyPr/>
          <a:p>
            <a:endParaRPr lang="zh-CN" altLang="en-US"/>
          </a:p>
        </p:txBody>
      </p:sp>
      <p:sp>
        <p:nvSpPr>
          <p:cNvPr id="1048649" name="灯片编号占位符 8"/>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77" name=""/>
        <p:cNvGrpSpPr/>
        <p:nvPr/>
      </p:nvGrpSpPr>
      <p:grpSpPr>
        <a:xfrm>
          <a:off x="0" y="0"/>
          <a:ext cx="0" cy="0"/>
          <a:chOff x="0" y="0"/>
          <a:chExt cx="0" cy="0"/>
        </a:xfrm>
      </p:grpSpPr>
      <p:sp>
        <p:nvSpPr>
          <p:cNvPr id="1048650" name="标题 1"/>
          <p:cNvSpPr>
            <a:spLocks noGrp="1"/>
          </p:cNvSpPr>
          <p:nvPr>
            <p:ph type="title"/>
          </p:nvPr>
        </p:nvSpPr>
        <p:spPr/>
        <p:txBody>
          <a:bodyPr/>
          <a:p>
            <a:r>
              <a:rPr lang="zh-CN" altLang="en-US" smtClean="0"/>
              <a:t>单击此处编辑母版标题样式</a:t>
            </a:r>
            <a:endParaRPr lang="zh-CN" altLang="en-US"/>
          </a:p>
        </p:txBody>
      </p:sp>
      <p:sp>
        <p:nvSpPr>
          <p:cNvPr id="1048651" name="日期占位符 2"/>
          <p:cNvSpPr>
            <a:spLocks noGrp="1"/>
          </p:cNvSpPr>
          <p:nvPr>
            <p:ph type="dt" sz="half" idx="10"/>
          </p:nvPr>
        </p:nvSpPr>
        <p:spPr/>
        <p:txBody>
          <a:bodyPr/>
          <a:p>
            <a:fld id="{82F288E0-7875-42C4-84C8-98DBBD3BF4D2}" type="datetimeFigureOut">
              <a:rPr lang="zh-CN" altLang="en-US" smtClean="0"/>
            </a:fld>
            <a:endParaRPr lang="zh-CN" altLang="en-US"/>
          </a:p>
        </p:txBody>
      </p:sp>
      <p:sp>
        <p:nvSpPr>
          <p:cNvPr id="1048652" name="页脚占位符 3"/>
          <p:cNvSpPr>
            <a:spLocks noGrp="1"/>
          </p:cNvSpPr>
          <p:nvPr>
            <p:ph type="ftr" sz="quarter" idx="11"/>
          </p:nvPr>
        </p:nvSpPr>
        <p:spPr/>
        <p:txBody>
          <a:bodyPr/>
          <a:p>
            <a:endParaRPr lang="zh-CN" altLang="en-US"/>
          </a:p>
        </p:txBody>
      </p:sp>
      <p:sp>
        <p:nvSpPr>
          <p:cNvPr id="1048653"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78" name=""/>
        <p:cNvGrpSpPr/>
        <p:nvPr/>
      </p:nvGrpSpPr>
      <p:grpSpPr>
        <a:xfrm>
          <a:off x="0" y="0"/>
          <a:ext cx="0" cy="0"/>
          <a:chOff x="0" y="0"/>
          <a:chExt cx="0" cy="0"/>
        </a:xfrm>
      </p:grpSpPr>
      <p:sp>
        <p:nvSpPr>
          <p:cNvPr id="1048654" name="日期占位符 1"/>
          <p:cNvSpPr>
            <a:spLocks noGrp="1"/>
          </p:cNvSpPr>
          <p:nvPr>
            <p:ph type="dt" sz="half" idx="10"/>
          </p:nvPr>
        </p:nvSpPr>
        <p:spPr/>
        <p:txBody>
          <a:bodyPr/>
          <a:p>
            <a:fld id="{82F288E0-7875-42C4-84C8-98DBBD3BF4D2}" type="datetimeFigureOut">
              <a:rPr lang="zh-CN" altLang="en-US" smtClean="0"/>
            </a:fld>
            <a:endParaRPr lang="zh-CN" altLang="en-US"/>
          </a:p>
        </p:txBody>
      </p:sp>
      <p:sp>
        <p:nvSpPr>
          <p:cNvPr id="1048655" name="页脚占位符 2"/>
          <p:cNvSpPr>
            <a:spLocks noGrp="1"/>
          </p:cNvSpPr>
          <p:nvPr>
            <p:ph type="ftr" sz="quarter" idx="11"/>
          </p:nvPr>
        </p:nvSpPr>
        <p:spPr/>
        <p:txBody>
          <a:bodyPr/>
          <a:p>
            <a:endParaRPr lang="zh-CN" altLang="en-US"/>
          </a:p>
        </p:txBody>
      </p:sp>
      <p:sp>
        <p:nvSpPr>
          <p:cNvPr id="1048656"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82" name=""/>
        <p:cNvGrpSpPr/>
        <p:nvPr/>
      </p:nvGrpSpPr>
      <p:grpSpPr>
        <a:xfrm>
          <a:off x="0" y="0"/>
          <a:ext cx="0" cy="0"/>
          <a:chOff x="0" y="0"/>
          <a:chExt cx="0" cy="0"/>
        </a:xfrm>
      </p:grpSpPr>
      <p:sp>
        <p:nvSpPr>
          <p:cNvPr id="1048671"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1048672"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673"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1048674" name="日期占位符 4"/>
          <p:cNvSpPr>
            <a:spLocks noGrp="1"/>
          </p:cNvSpPr>
          <p:nvPr>
            <p:ph type="dt" sz="half" idx="10"/>
          </p:nvPr>
        </p:nvSpPr>
        <p:spPr/>
        <p:txBody>
          <a:bodyPr/>
          <a:p>
            <a:fld id="{82F288E0-7875-42C4-84C8-98DBBD3BF4D2}" type="datetimeFigureOut">
              <a:rPr lang="zh-CN" altLang="en-US" smtClean="0"/>
            </a:fld>
            <a:endParaRPr lang="zh-CN" altLang="en-US"/>
          </a:p>
        </p:txBody>
      </p:sp>
      <p:sp>
        <p:nvSpPr>
          <p:cNvPr id="1048675" name="页脚占位符 5"/>
          <p:cNvSpPr>
            <a:spLocks noGrp="1"/>
          </p:cNvSpPr>
          <p:nvPr>
            <p:ph type="ftr" sz="quarter" idx="11"/>
          </p:nvPr>
        </p:nvSpPr>
        <p:spPr/>
        <p:txBody>
          <a:bodyPr/>
          <a:p>
            <a:endParaRPr lang="zh-CN" altLang="en-US"/>
          </a:p>
        </p:txBody>
      </p:sp>
      <p:sp>
        <p:nvSpPr>
          <p:cNvPr id="1048676" name="灯片编号占位符 6"/>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79" name=""/>
        <p:cNvGrpSpPr/>
        <p:nvPr/>
      </p:nvGrpSpPr>
      <p:grpSpPr>
        <a:xfrm>
          <a:off x="0" y="0"/>
          <a:ext cx="0" cy="0"/>
          <a:chOff x="0" y="0"/>
          <a:chExt cx="0" cy="0"/>
        </a:xfrm>
      </p:grpSpPr>
      <p:sp>
        <p:nvSpPr>
          <p:cNvPr id="1048657"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1048658"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659" name="日期占位符 3"/>
          <p:cNvSpPr>
            <a:spLocks noGrp="1"/>
          </p:cNvSpPr>
          <p:nvPr>
            <p:ph type="dt" sz="half" idx="10"/>
          </p:nvPr>
        </p:nvSpPr>
        <p:spPr/>
        <p:txBody>
          <a:bodyPr/>
          <a:p>
            <a:fld id="{82F288E0-7875-42C4-84C8-98DBBD3BF4D2}" type="datetimeFigureOut">
              <a:rPr lang="zh-CN" altLang="en-US" smtClean="0"/>
            </a:fld>
            <a:endParaRPr lang="zh-CN" altLang="en-US"/>
          </a:p>
        </p:txBody>
      </p:sp>
      <p:sp>
        <p:nvSpPr>
          <p:cNvPr id="1048660" name="页脚占位符 4"/>
          <p:cNvSpPr>
            <a:spLocks noGrp="1"/>
          </p:cNvSpPr>
          <p:nvPr>
            <p:ph type="ftr" sz="quarter" idx="11"/>
          </p:nvPr>
        </p:nvSpPr>
        <p:spPr/>
        <p:txBody>
          <a:bodyPr/>
          <a:p>
            <a:endParaRPr lang="zh-CN" altLang="en-US"/>
          </a:p>
        </p:txBody>
      </p:sp>
      <p:sp>
        <p:nvSpPr>
          <p:cNvPr id="1048661"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smtClean="0"/>
              <a:t>单击此处编辑母版标题样式</a:t>
            </a:r>
            <a:endParaRPr lang="zh-CN" altLang="en-US"/>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8.GIF"/><Relationship Id="rId5" Type="http://schemas.openxmlformats.org/officeDocument/2006/relationships/slide" Target="slide9.xml"/><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5.GIF"/><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slide" Target="slide9.xml"/><Relationship Id="rId4" Type="http://schemas.openxmlformats.org/officeDocument/2006/relationships/image" Target="../media/image18.GIF"/><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emf"/><Relationship Id="rId1"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1.jpeg"/><Relationship Id="rId3" Type="http://schemas.openxmlformats.org/officeDocument/2006/relationships/image" Target="../media/image30.jpeg"/><Relationship Id="rId2" Type="http://schemas.openxmlformats.org/officeDocument/2006/relationships/image" Target="../media/image3.GIF"/><Relationship Id="rId1" Type="http://schemas.openxmlformats.org/officeDocument/2006/relationships/image" Target="../media/image29.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GIF"/><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GI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GI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11.xml"/><Relationship Id="rId3" Type="http://schemas.openxmlformats.org/officeDocument/2006/relationships/image" Target="../media/image13.GIF"/><Relationship Id="rId2" Type="http://schemas.openxmlformats.org/officeDocument/2006/relationships/slide" Target="slide10.xml"/><Relationship Id="rId1" Type="http://schemas.openxmlformats.org/officeDocument/2006/relationships/image" Target="../media/image1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p:pic>
        <p:nvPicPr>
          <p:cNvPr id="2097152" name="图片 3" descr="t01df169d23ed587a71"/>
          <p:cNvPicPr>
            <a:picLocks noChangeAspect="1"/>
          </p:cNvPicPr>
          <p:nvPr/>
        </p:nvPicPr>
        <p:blipFill>
          <a:blip r:embed="rId1"/>
          <a:stretch>
            <a:fillRect/>
          </a:stretch>
        </p:blipFill>
        <p:spPr>
          <a:xfrm>
            <a:off x="-31115" y="-15875"/>
            <a:ext cx="12254865" cy="6889750"/>
          </a:xfrm>
          <a:prstGeom prst="rect">
            <a:avLst/>
          </a:prstGeom>
        </p:spPr>
      </p:pic>
      <p:sp>
        <p:nvSpPr>
          <p:cNvPr id="1048586" name="标题 1"/>
          <p:cNvSpPr>
            <a:spLocks noGrp="1"/>
          </p:cNvSpPr>
          <p:nvPr>
            <p:ph type="ctrTitle"/>
          </p:nvPr>
        </p:nvSpPr>
        <p:spPr>
          <a:xfrm>
            <a:off x="-38100" y="-455295"/>
            <a:ext cx="10706100" cy="3807460"/>
          </a:xfrm>
        </p:spPr>
        <p:txBody>
          <a:bodyPr/>
          <a:p>
            <a:r>
              <a:rPr lang="en-US" altLang="zh-CN" sz="8000" b="1">
                <a:latin typeface="方正隶变_GBK" panose="02000000000000000000" charset="-122"/>
                <a:ea typeface="方正隶变_GBK" panose="02000000000000000000" charset="-122"/>
              </a:rPr>
              <a:t>“</a:t>
            </a:r>
            <a:r>
              <a:rPr lang="zh-CN" altLang="zh-CN" sz="8000" b="1">
                <a:latin typeface="方正隶变_GBK" panose="02000000000000000000" charset="-122"/>
                <a:ea typeface="方正隶变_GBK" panose="02000000000000000000" charset="-122"/>
              </a:rPr>
              <a:t>起航杯</a:t>
            </a:r>
            <a:r>
              <a:rPr lang="en-US" altLang="zh-CN" sz="8000" b="1">
                <a:latin typeface="方正隶变_GBK" panose="02000000000000000000" charset="-122"/>
                <a:ea typeface="方正隶变_GBK" panose="02000000000000000000" charset="-122"/>
              </a:rPr>
              <a:t>”</a:t>
            </a:r>
            <a:r>
              <a:rPr lang="zh-CN" altLang="zh-CN" sz="8000" b="1">
                <a:latin typeface="方正隶变_GBK" panose="02000000000000000000" charset="-122"/>
                <a:ea typeface="方正隶变_GBK" panose="02000000000000000000" charset="-122"/>
              </a:rPr>
              <a:t>创业大赛</a:t>
            </a:r>
            <a:endParaRPr lang="zh-CN" altLang="zh-CN" sz="8000" b="1">
              <a:latin typeface="方正隶变_GBK" panose="02000000000000000000" charset="-122"/>
              <a:ea typeface="方正隶变_GBK" panose="02000000000000000000" charset="-122"/>
            </a:endParaRPr>
          </a:p>
        </p:txBody>
      </p:sp>
      <p:sp>
        <p:nvSpPr>
          <p:cNvPr id="1048587" name="副标题 2"/>
          <p:cNvSpPr>
            <a:spLocks noGrp="1"/>
          </p:cNvSpPr>
          <p:nvPr>
            <p:ph type="subTitle" idx="1"/>
          </p:nvPr>
        </p:nvSpPr>
        <p:spPr>
          <a:xfrm>
            <a:off x="2042160" y="81915"/>
            <a:ext cx="10692765" cy="2051050"/>
          </a:xfrm>
        </p:spPr>
        <p:txBody>
          <a:bodyPr>
            <a:normAutofit fontScale="93750" lnSpcReduction="20000"/>
          </a:bodyPr>
          <a:p>
            <a:r>
              <a:rPr lang="en-US" altLang="zh-CN" sz="3200" b="1">
                <a:latin typeface="方正隶变_GBK" panose="02000000000000000000" charset="-122"/>
                <a:ea typeface="方正隶变_GBK" panose="02000000000000000000" charset="-122"/>
              </a:rPr>
              <a:t>                </a:t>
            </a:r>
            <a:endParaRPr lang="en-US" altLang="zh-CN" sz="3200" b="1">
              <a:latin typeface="方正隶变_GBK" panose="02000000000000000000" charset="-122"/>
              <a:ea typeface="方正隶变_GBK" panose="02000000000000000000" charset="-122"/>
            </a:endParaRPr>
          </a:p>
          <a:p>
            <a:endParaRPr lang="en-US" altLang="zh-CN" sz="3200" b="1">
              <a:latin typeface="方正隶变_GBK" panose="02000000000000000000" charset="-122"/>
              <a:ea typeface="方正隶变_GBK" panose="02000000000000000000" charset="-122"/>
            </a:endParaRPr>
          </a:p>
          <a:p>
            <a:r>
              <a:rPr lang="en-US" altLang="zh-CN" sz="3200" b="1">
                <a:latin typeface="方正隶变_GBK" panose="02000000000000000000" charset="-122"/>
                <a:ea typeface="方正隶变_GBK" panose="02000000000000000000" charset="-122"/>
              </a:rPr>
              <a:t>  </a:t>
            </a:r>
            <a:r>
              <a:rPr lang="zh-CN" altLang="en-US" sz="3200" b="1">
                <a:latin typeface="方正隶变_GBK" panose="02000000000000000000" charset="-122"/>
                <a:ea typeface="方正隶变_GBK" panose="02000000000000000000" charset="-122"/>
              </a:rPr>
              <a:t>团队成员</a:t>
            </a:r>
            <a:r>
              <a:rPr lang="en-US" altLang="zh-CN" sz="3200" b="1">
                <a:latin typeface="方正隶变_GBK" panose="02000000000000000000" charset="-122"/>
                <a:ea typeface="方正隶变_GBK" panose="02000000000000000000" charset="-122"/>
              </a:rPr>
              <a:t>:</a:t>
            </a:r>
            <a:r>
              <a:rPr lang="zh-CN" altLang="en-US" sz="3200" b="1">
                <a:latin typeface="方正隶变_GBK" panose="02000000000000000000" charset="-122"/>
                <a:ea typeface="方正隶变_GBK" panose="02000000000000000000" charset="-122"/>
                <a:sym typeface="+mn-ea"/>
              </a:rPr>
              <a:t>吴玉燕</a:t>
            </a:r>
            <a:r>
              <a:rPr lang="en-US" altLang="zh-CN" sz="3200" b="1">
                <a:latin typeface="方正隶变_GBK" panose="02000000000000000000" charset="-122"/>
                <a:ea typeface="方正隶变_GBK" panose="02000000000000000000" charset="-122"/>
                <a:sym typeface="+mn-ea"/>
              </a:rPr>
              <a:t>,</a:t>
            </a:r>
            <a:r>
              <a:rPr lang="zh-CN" altLang="en-US" sz="3200" b="1">
                <a:latin typeface="方正隶变_GBK" panose="02000000000000000000" charset="-122"/>
                <a:ea typeface="方正隶变_GBK" panose="02000000000000000000" charset="-122"/>
                <a:sym typeface="+mn-ea"/>
              </a:rPr>
              <a:t>黄飞坛，钟积海</a:t>
            </a:r>
            <a:endParaRPr lang="zh-CN" altLang="en-US" sz="3200" b="1">
              <a:latin typeface="方正隶变_GBK" panose="02000000000000000000" charset="-122"/>
              <a:ea typeface="方正隶变_GBK" panose="02000000000000000000" charset="-122"/>
            </a:endParaRPr>
          </a:p>
          <a:p>
            <a:r>
              <a:rPr lang="zh-CN" altLang="en-US" sz="3200" b="1">
                <a:latin typeface="方正隶变_GBK" panose="02000000000000000000" charset="-122"/>
                <a:ea typeface="方正隶变_GBK" panose="02000000000000000000" charset="-122"/>
              </a:rPr>
              <a:t>         许雅婷，陈映榆</a:t>
            </a:r>
            <a:endParaRPr lang="zh-CN" altLang="en-US" sz="3200" b="1">
              <a:latin typeface="方正隶变_GBK" panose="02000000000000000000" charset="-122"/>
              <a:ea typeface="方正隶变_GBK" panose="020000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2" nodeType="clickEffect">
                                  <p:stCondLst>
                                    <p:cond delay="0"/>
                                  </p:stCondLst>
                                  <p:childTnLst>
                                    <p:set>
                                      <p:cBhvr>
                                        <p:cTn id="6" dur="1" fill="hold">
                                          <p:stCondLst>
                                            <p:cond delay="0"/>
                                          </p:stCondLst>
                                        </p:cTn>
                                        <p:tgtEl>
                                          <p:spTgt spid="1048586"/>
                                        </p:tgtEl>
                                        <p:attrNameLst>
                                          <p:attrName>style.visibility</p:attrName>
                                        </p:attrNameLst>
                                      </p:cBhvr>
                                      <p:to>
                                        <p:strVal val="visible"/>
                                      </p:to>
                                    </p:set>
                                    <p:anim from="(-#ppt_w/2)" to="(#ppt_x)" calcmode="lin" valueType="num">
                                      <p:cBhvr>
                                        <p:cTn id="7" dur="600" fill="hold">
                                          <p:stCondLst>
                                            <p:cond delay="0"/>
                                          </p:stCondLst>
                                        </p:cTn>
                                        <p:tgtEl>
                                          <p:spTgt spid="1048586"/>
                                        </p:tgtEl>
                                        <p:attrNameLst>
                                          <p:attrName>ppt_x</p:attrName>
                                        </p:attrNameLst>
                                      </p:cBhvr>
                                    </p:anim>
                                    <p:anim from="0" to="-1.0" calcmode="lin" valueType="num">
                                      <p:cBhvr>
                                        <p:cTn id="8" dur="200" decel="50000" autoRev="1" fill="hold">
                                          <p:stCondLst>
                                            <p:cond delay="600"/>
                                          </p:stCondLst>
                                        </p:cTn>
                                        <p:tgtEl>
                                          <p:spTgt spid="1048586"/>
                                        </p:tgtEl>
                                        <p:attrNameLst>
                                          <p:attrName>xshear</p:attrName>
                                        </p:attrNameLst>
                                      </p:cBhvr>
                                    </p:anim>
                                    <p:animScale>
                                      <p:cBhvr>
                                        <p:cTn id="9" dur="200" decel="100000" autoRev="1" fill="hold">
                                          <p:stCondLst>
                                            <p:cond delay="600"/>
                                          </p:stCondLst>
                                        </p:cTn>
                                        <p:tgtEl>
                                          <p:spTgt spid="1048586"/>
                                        </p:tgtEl>
                                      </p:cBhvr>
                                      <p:from x="100000" y="100000"/>
                                      <p:to x="80000" y="100000"/>
                                    </p:animScale>
                                    <p:anim by="(#ppt_h/3+#ppt_w*0.1)" calcmode="lin" valueType="num">
                                      <p:cBhvr additive="sum">
                                        <p:cTn id="10" dur="200" decel="100000" autoRev="1" fill="hold">
                                          <p:stCondLst>
                                            <p:cond delay="600"/>
                                          </p:stCondLst>
                                        </p:cTn>
                                        <p:tgtEl>
                                          <p:spTgt spid="1048586"/>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6" grpId="0"/>
      <p:bldP spid="1048586" grpId="1"/>
      <p:bldP spid="1048586" grpId="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p:pic>
        <p:nvPicPr>
          <p:cNvPr id="2097169" name="内容占位符 3" descr="C:\Users\liujiemei\Desktop\图片7.png图片7"/>
          <p:cNvPicPr>
            <a:picLocks noChangeAspect="1"/>
          </p:cNvPicPr>
          <p:nvPr>
            <p:ph idx="1"/>
          </p:nvPr>
        </p:nvPicPr>
        <p:blipFill>
          <a:blip r:embed="rId1"/>
          <a:srcRect/>
          <a:stretch>
            <a:fillRect/>
          </a:stretch>
        </p:blipFill>
        <p:spPr>
          <a:xfrm>
            <a:off x="-128905" y="-635"/>
            <a:ext cx="12337415" cy="6842125"/>
          </a:xfrm>
          <a:prstGeom prst="rect">
            <a:avLst/>
          </a:prstGeom>
        </p:spPr>
      </p:pic>
      <p:sp>
        <p:nvSpPr>
          <p:cNvPr id="1048607" name="标题 1"/>
          <p:cNvSpPr>
            <a:spLocks noGrp="1"/>
          </p:cNvSpPr>
          <p:nvPr>
            <p:ph type="title"/>
          </p:nvPr>
        </p:nvSpPr>
        <p:spPr>
          <a:xfrm>
            <a:off x="50165" y="486410"/>
            <a:ext cx="12158980" cy="6355080"/>
          </a:xfrm>
        </p:spPr>
        <p:txBody>
          <a:bodyPr>
            <a:normAutofit/>
          </a:bodyPr>
          <a:p>
            <a:pPr>
              <a:lnSpc>
                <a:spcPct val="150000"/>
              </a:lnSpc>
            </a:pPr>
            <a:r>
              <a:rPr lang="en-US" altLang="zh-CN">
                <a:latin typeface="方正隶变_GBK" panose="02000000000000000000" charset="-122"/>
                <a:ea typeface="方正隶变_GBK" panose="02000000000000000000" charset="-122"/>
                <a:sym typeface="+mn-ea"/>
              </a:rPr>
              <a:t>                 No1.</a:t>
            </a:r>
            <a:r>
              <a:rPr lang="zh-CN" altLang="en-US">
                <a:latin typeface="方正隶变_GBK" panose="02000000000000000000" charset="-122"/>
                <a:ea typeface="方正隶变_GBK" panose="02000000000000000000" charset="-122"/>
                <a:sym typeface="+mn-ea"/>
              </a:rPr>
              <a:t>市场现状及发展分析</a:t>
            </a:r>
            <a:br>
              <a:rPr lang="zh-CN" altLang="en-US">
                <a:latin typeface="方正隶变_GBK" panose="02000000000000000000" charset="-122"/>
                <a:ea typeface="方正隶变_GBK" panose="02000000000000000000" charset="-122"/>
                <a:sym typeface="+mn-ea"/>
              </a:rPr>
            </a:br>
            <a:r>
              <a:rPr lang="zh-CN" altLang="en-US">
                <a:latin typeface="方正隶变_GBK" panose="02000000000000000000" charset="-122"/>
                <a:ea typeface="方正隶变_GBK" panose="02000000000000000000" charset="-122"/>
                <a:sym typeface="+mn-ea"/>
              </a:rPr>
              <a:t>        </a:t>
            </a:r>
            <a:r>
              <a:rPr lang="zh-CN" altLang="en-US" sz="3600">
                <a:latin typeface="+mn-ea"/>
                <a:ea typeface="方正隶变_GBK" panose="02000000000000000000" charset="-122"/>
                <a:sym typeface="+mn-ea"/>
              </a:rPr>
              <a:t>餐饮业竞争激烈，进入门槛低，潮汕美食小吃受到洋快餐等的挑战。当潮汕特色小吃店成立后，依靠统一的规范化服务甚至专利都不能形成足够高的门槛以限制竞争，形成自己独有的个性品牌，因此，拟建的潮汕特色美食 小吃店应本着卫生好、品种全</a:t>
            </a:r>
            <a:r>
              <a:rPr lang="en-US" altLang="zh-CN" sz="3600">
                <a:latin typeface="+mn-ea"/>
                <a:ea typeface="方正隶变_GBK" panose="02000000000000000000" charset="-122"/>
                <a:sym typeface="+mn-ea"/>
              </a:rPr>
              <a:t>,</a:t>
            </a:r>
            <a:r>
              <a:rPr lang="zh-CN" altLang="en-US" sz="3600">
                <a:latin typeface="+mn-ea"/>
                <a:ea typeface="方正隶变_GBK" panose="02000000000000000000" charset="-122"/>
                <a:sym typeface="+mn-ea"/>
              </a:rPr>
              <a:t>结合潮文化，才能获得永续发展。</a:t>
            </a:r>
            <a:endParaRPr lang="zh-CN" altLang="en-US" sz="3600">
              <a:latin typeface="+mn-ea"/>
              <a:ea typeface="方正隶变_GBK" panose="02000000000000000000" charset="-122"/>
              <a:sym typeface="+mn-ea"/>
            </a:endParaRPr>
          </a:p>
        </p:txBody>
      </p:sp>
      <p:pic>
        <p:nvPicPr>
          <p:cNvPr id="2097170" name="图片 5" descr="t010f56d1a9668e139e"/>
          <p:cNvPicPr>
            <a:picLocks noChangeAspect="1"/>
          </p:cNvPicPr>
          <p:nvPr/>
        </p:nvPicPr>
        <p:blipFill>
          <a:blip r:embed="rId2"/>
          <a:stretch>
            <a:fillRect/>
          </a:stretch>
        </p:blipFill>
        <p:spPr>
          <a:xfrm>
            <a:off x="8775700" y="793750"/>
            <a:ext cx="952500" cy="952500"/>
          </a:xfrm>
          <a:prstGeom prst="rect">
            <a:avLst/>
          </a:prstGeom>
        </p:spPr>
      </p:pic>
      <p:pic>
        <p:nvPicPr>
          <p:cNvPr id="2097171" name="图片 6" descr="u=1644428652,3605153701&amp;fm=23&amp;gp=0"/>
          <p:cNvPicPr>
            <a:picLocks noChangeAspect="1"/>
          </p:cNvPicPr>
          <p:nvPr/>
        </p:nvPicPr>
        <p:blipFill>
          <a:blip r:embed="rId3"/>
          <a:stretch>
            <a:fillRect/>
          </a:stretch>
        </p:blipFill>
        <p:spPr>
          <a:xfrm>
            <a:off x="1304290" y="-4572848"/>
            <a:ext cx="5988050" cy="4374515"/>
          </a:xfrm>
          <a:prstGeom prst="rect">
            <a:avLst/>
          </a:prstGeom>
        </p:spPr>
      </p:pic>
      <p:pic>
        <p:nvPicPr>
          <p:cNvPr id="2097172" name="图片 7" descr="u=1782891919,4014868093&amp;fm=23&amp;gp=0"/>
          <p:cNvPicPr>
            <a:picLocks noChangeAspect="1"/>
          </p:cNvPicPr>
          <p:nvPr/>
        </p:nvPicPr>
        <p:blipFill>
          <a:blip r:embed="rId4"/>
          <a:stretch>
            <a:fillRect/>
          </a:stretch>
        </p:blipFill>
        <p:spPr>
          <a:xfrm>
            <a:off x="403542" y="486561"/>
            <a:ext cx="6348095" cy="3874770"/>
          </a:xfrm>
          <a:prstGeom prst="rect">
            <a:avLst/>
          </a:prstGeom>
        </p:spPr>
      </p:pic>
      <p:pic>
        <p:nvPicPr>
          <p:cNvPr id="2097173" name="图片 11" descr="u=808532491,2420358190&amp;fm=21&amp;gp=0">
            <a:hlinkClick r:id="rId5" action="ppaction://hlinksldjump"/>
          </p:cNvPr>
          <p:cNvPicPr>
            <a:picLocks noChangeAspect="1"/>
          </p:cNvPicPr>
          <p:nvPr/>
        </p:nvPicPr>
        <p:blipFill>
          <a:blip r:embed="rId6"/>
          <a:stretch>
            <a:fillRect/>
          </a:stretch>
        </p:blipFill>
        <p:spPr>
          <a:xfrm>
            <a:off x="403225" y="6021070"/>
            <a:ext cx="901065" cy="6477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97170"/>
                    </p:tgtEl>
                  </p:cond>
                </p:stCondLst>
                <p:endSync evt="end" delay="0">
                  <p:rtn val="all"/>
                </p:endSync>
                <p:childTnLst>
                  <p:par>
                    <p:cTn id="3" fill="hold">
                      <p:stCondLst>
                        <p:cond delay="0"/>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2097171"/>
                                        </p:tgtEl>
                                        <p:attrNameLst>
                                          <p:attrName>style.visibility</p:attrName>
                                        </p:attrNameLst>
                                      </p:cBhvr>
                                      <p:to>
                                        <p:strVal val="visible"/>
                                      </p:to>
                                    </p:set>
                                    <p:anim calcmode="lin" valueType="num">
                                      <p:cBhvr additive="base">
                                        <p:cTn id="7" dur="500" fill="hold"/>
                                        <p:tgtEl>
                                          <p:spTgt spid="2097171"/>
                                        </p:tgtEl>
                                        <p:attrNameLst>
                                          <p:attrName>ppt_x</p:attrName>
                                        </p:attrNameLst>
                                      </p:cBhvr>
                                      <p:tavLst>
                                        <p:tav tm="0">
                                          <p:val>
                                            <p:strVal val="1+#ppt_w/2"/>
                                          </p:val>
                                        </p:tav>
                                        <p:tav tm="100000">
                                          <p:val>
                                            <p:strVal val="#ppt_x"/>
                                          </p:val>
                                        </p:tav>
                                      </p:tavLst>
                                    </p:anim>
                                    <p:anim calcmode="lin" valueType="num">
                                      <p:cBhvr additive="base">
                                        <p:cTn id="8" dur="500" fill="hold"/>
                                        <p:tgtEl>
                                          <p:spTgt spid="209717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3500"/>
                                  </p:stCondLst>
                                  <p:childTnLst>
                                    <p:set>
                                      <p:cBhvr>
                                        <p:cTn id="11" dur="1" fill="hold">
                                          <p:stCondLst>
                                            <p:cond delay="0"/>
                                          </p:stCondLst>
                                        </p:cTn>
                                        <p:tgtEl>
                                          <p:spTgt spid="2097172"/>
                                        </p:tgtEl>
                                        <p:attrNameLst>
                                          <p:attrName>style.visibility</p:attrName>
                                        </p:attrNameLst>
                                      </p:cBhvr>
                                      <p:to>
                                        <p:strVal val="visible"/>
                                      </p:to>
                                    </p:set>
                                    <p:anim calcmode="lin" valueType="num">
                                      <p:cBhvr additive="base">
                                        <p:cTn id="12" dur="500" fill="hold"/>
                                        <p:tgtEl>
                                          <p:spTgt spid="2097172"/>
                                        </p:tgtEl>
                                        <p:attrNameLst>
                                          <p:attrName>ppt_x</p:attrName>
                                        </p:attrNameLst>
                                      </p:cBhvr>
                                      <p:tavLst>
                                        <p:tav tm="0">
                                          <p:val>
                                            <p:strVal val="#ppt_x"/>
                                          </p:val>
                                        </p:tav>
                                        <p:tav tm="100000">
                                          <p:val>
                                            <p:strVal val="#ppt_x"/>
                                          </p:val>
                                        </p:tav>
                                      </p:tavLst>
                                    </p:anim>
                                    <p:anim calcmode="lin" valueType="num">
                                      <p:cBhvr additive="base">
                                        <p:cTn id="13" dur="500" fill="hold"/>
                                        <p:tgtEl>
                                          <p:spTgt spid="2097172"/>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2097170"/>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p:pic>
        <p:nvPicPr>
          <p:cNvPr id="2097174" name="内容占位符 3" descr="C:\Users\liujiemei\Desktop\t01157b4cad65397216.jpgt01157b4cad65397216"/>
          <p:cNvPicPr>
            <a:picLocks noChangeAspect="1"/>
          </p:cNvPicPr>
          <p:nvPr>
            <p:ph idx="1"/>
          </p:nvPr>
        </p:nvPicPr>
        <p:blipFill>
          <a:blip r:embed="rId1"/>
          <a:srcRect/>
          <a:stretch>
            <a:fillRect/>
          </a:stretch>
        </p:blipFill>
        <p:spPr>
          <a:xfrm>
            <a:off x="0" y="8890"/>
            <a:ext cx="12176760" cy="6856730"/>
          </a:xfrm>
          <a:prstGeom prst="rect">
            <a:avLst/>
          </a:prstGeom>
        </p:spPr>
      </p:pic>
      <p:sp>
        <p:nvSpPr>
          <p:cNvPr id="1048608" name="标题 1"/>
          <p:cNvSpPr>
            <a:spLocks noGrp="1"/>
          </p:cNvSpPr>
          <p:nvPr>
            <p:ph type="title"/>
          </p:nvPr>
        </p:nvSpPr>
        <p:spPr>
          <a:xfrm>
            <a:off x="-15875" y="8255"/>
            <a:ext cx="12192635" cy="6679565"/>
          </a:xfrm>
        </p:spPr>
        <p:txBody>
          <a:bodyPr>
            <a:normAutofit fontScale="90000"/>
          </a:bodyPr>
          <a:p>
            <a:pPr>
              <a:lnSpc>
                <a:spcPct val="120000"/>
              </a:lnSpc>
            </a:pPr>
            <a:r>
              <a:rPr lang="zh-CN" altLang="en-US">
                <a:latin typeface="方正隶变_GBK" panose="02000000000000000000" charset="-122"/>
                <a:ea typeface="方正隶变_GBK" panose="02000000000000000000" charset="-122"/>
                <a:sym typeface="+mn-ea"/>
              </a:rPr>
              <a:t>                          </a:t>
            </a:r>
            <a:br>
              <a:rPr lang="zh-CN" altLang="en-US">
                <a:latin typeface="方正隶变_GBK" panose="02000000000000000000" charset="-122"/>
                <a:ea typeface="方正隶变_GBK" panose="02000000000000000000" charset="-122"/>
                <a:sym typeface="+mn-ea"/>
              </a:rPr>
            </a:br>
            <a:r>
              <a:rPr lang="zh-CN" altLang="en-US">
                <a:latin typeface="方正隶变_GBK" panose="02000000000000000000" charset="-122"/>
                <a:ea typeface="方正隶变_GBK" panose="02000000000000000000" charset="-122"/>
                <a:sym typeface="+mn-ea"/>
              </a:rPr>
              <a:t>                                  </a:t>
            </a:r>
            <a:r>
              <a:rPr lang="en-US" altLang="zh-CN" b="1">
                <a:latin typeface="方正隶变_GBK" panose="02000000000000000000" charset="-122"/>
                <a:ea typeface="方正隶变_GBK" panose="02000000000000000000" charset="-122"/>
                <a:sym typeface="+mn-ea"/>
              </a:rPr>
              <a:t>No2.</a:t>
            </a:r>
            <a:r>
              <a:rPr lang="zh-CN" altLang="en-US" b="1">
                <a:latin typeface="方正隶变_GBK" panose="02000000000000000000" charset="-122"/>
                <a:ea typeface="方正隶变_GBK" panose="02000000000000000000" charset="-122"/>
                <a:sym typeface="+mn-ea"/>
              </a:rPr>
              <a:t>市场前景分析</a:t>
            </a:r>
            <a:br>
              <a:rPr lang="zh-CN" altLang="en-US">
                <a:latin typeface="方正隶变_GBK" panose="02000000000000000000" charset="-122"/>
                <a:ea typeface="方正隶变_GBK" panose="02000000000000000000" charset="-122"/>
                <a:sym typeface="+mn-ea"/>
              </a:rPr>
            </a:br>
            <a:r>
              <a:rPr lang="zh-CN" altLang="en-US">
                <a:latin typeface="方正隶变_GBK" panose="02000000000000000000" charset="-122"/>
                <a:ea typeface="方正隶变_GBK" panose="02000000000000000000" charset="-122"/>
                <a:sym typeface="+mn-ea"/>
              </a:rPr>
              <a:t>      </a:t>
            </a:r>
            <a:r>
              <a:rPr lang="zh-CN" altLang="en-US" sz="3600">
                <a:latin typeface="方正隶变_GBK" panose="02000000000000000000" charset="-122"/>
                <a:ea typeface="方正隶变_GBK" panose="02000000000000000000" charset="-122"/>
                <a:sym typeface="+mn-ea"/>
              </a:rPr>
              <a:t>1.潮菜不油不腻，有益保健，满足现代人口味，符合世界饮食发展大潮流，这些特点显示了潮汕美食自成流派的文化内涵。</a:t>
            </a:r>
            <a:br>
              <a:rPr lang="zh-CN" altLang="en-US" sz="3600">
                <a:latin typeface="方正隶变_GBK" panose="02000000000000000000" charset="-122"/>
                <a:ea typeface="方正隶变_GBK" panose="02000000000000000000" charset="-122"/>
                <a:sym typeface="+mn-ea"/>
              </a:rPr>
            </a:br>
            <a:r>
              <a:rPr lang="zh-CN" altLang="en-US" sz="3600">
                <a:latin typeface="方正隶变_GBK" panose="02000000000000000000" charset="-122"/>
                <a:ea typeface="方正隶变_GBK" panose="02000000000000000000" charset="-122"/>
                <a:sym typeface="+mn-ea"/>
              </a:rPr>
              <a:t>       2.随着生活水平的提高，人们对食品的要求将会越来越高。小吃符合人们“吃好、吃精”的要求及返朴归真的愿望。</a:t>
            </a:r>
            <a:br>
              <a:rPr lang="zh-CN" altLang="en-US" sz="3600">
                <a:latin typeface="方正隶变_GBK" panose="02000000000000000000" charset="-122"/>
                <a:ea typeface="方正隶变_GBK" panose="02000000000000000000" charset="-122"/>
                <a:sym typeface="+mn-ea"/>
              </a:rPr>
            </a:br>
            <a:br>
              <a:rPr lang="zh-CN" altLang="en-US" sz="3600">
                <a:latin typeface="方正隶变_GBK" panose="02000000000000000000" charset="-122"/>
                <a:ea typeface="方正隶变_GBK" panose="02000000000000000000" charset="-122"/>
                <a:sym typeface="+mn-ea"/>
              </a:rPr>
            </a:br>
            <a:r>
              <a:rPr lang="zh-CN" altLang="en-US" sz="3600">
                <a:latin typeface="方正隶变_GBK" panose="02000000000000000000" charset="-122"/>
                <a:ea typeface="方正隶变_GBK" panose="02000000000000000000" charset="-122"/>
                <a:sym typeface="+mn-ea"/>
              </a:rPr>
              <a:t>        3.随着“旅游旺市”战略的实施，外地来潮游客将会增多。这是开拓小吃市场的一个良好契机。潮州小吃业——走出去，大有可为。</a:t>
            </a:r>
            <a:br>
              <a:rPr lang="zh-CN" altLang="en-US" sz="3600">
                <a:latin typeface="方正隶变_GBK" panose="02000000000000000000" charset="-122"/>
                <a:ea typeface="方正隶变_GBK" panose="02000000000000000000" charset="-122"/>
                <a:sym typeface="+mn-ea"/>
              </a:rPr>
            </a:br>
            <a:br>
              <a:rPr lang="zh-CN" altLang="en-US" sz="3600">
                <a:latin typeface="方正隶变_GBK" panose="02000000000000000000" charset="-122"/>
                <a:ea typeface="方正隶变_GBK" panose="02000000000000000000" charset="-122"/>
                <a:sym typeface="+mn-ea"/>
              </a:rPr>
            </a:br>
            <a:endParaRPr lang="zh-CN" altLang="en-US" sz="3600">
              <a:latin typeface="方正隶变_GBK" panose="02000000000000000000" charset="-122"/>
              <a:ea typeface="方正隶变_GBK" panose="02000000000000000000" charset="-122"/>
              <a:sym typeface="+mn-ea"/>
            </a:endParaRPr>
          </a:p>
        </p:txBody>
      </p:sp>
      <p:pic>
        <p:nvPicPr>
          <p:cNvPr id="2097175" name="图片 4" descr="u=331252757,814813946&amp;fm=23&amp;gp=0"/>
          <p:cNvPicPr>
            <a:picLocks noChangeAspect="1"/>
          </p:cNvPicPr>
          <p:nvPr/>
        </p:nvPicPr>
        <p:blipFill>
          <a:blip r:embed="rId2"/>
          <a:stretch>
            <a:fillRect/>
          </a:stretch>
        </p:blipFill>
        <p:spPr>
          <a:xfrm>
            <a:off x="5116367" y="1615440"/>
            <a:ext cx="6764655" cy="4137025"/>
          </a:xfrm>
          <a:prstGeom prst="rect">
            <a:avLst/>
          </a:prstGeom>
        </p:spPr>
      </p:pic>
      <p:pic>
        <p:nvPicPr>
          <p:cNvPr id="2097176" name="图片 5" descr="u=2010118862,1542122088&amp;fm=23&amp;gp=0"/>
          <p:cNvPicPr>
            <a:picLocks noChangeAspect="1"/>
          </p:cNvPicPr>
          <p:nvPr/>
        </p:nvPicPr>
        <p:blipFill>
          <a:blip r:embed="rId3"/>
          <a:stretch>
            <a:fillRect/>
          </a:stretch>
        </p:blipFill>
        <p:spPr>
          <a:xfrm>
            <a:off x="524510" y="598761"/>
            <a:ext cx="4591685" cy="4838065"/>
          </a:xfrm>
          <a:prstGeom prst="rect">
            <a:avLst/>
          </a:prstGeom>
        </p:spPr>
      </p:pic>
      <p:pic>
        <p:nvPicPr>
          <p:cNvPr id="2097177" name="图片 7" descr="u=808532491,2420358190&amp;fm=21&amp;gp=0"/>
          <p:cNvPicPr>
            <a:picLocks noChangeAspect="1"/>
          </p:cNvPicPr>
          <p:nvPr/>
        </p:nvPicPr>
        <p:blipFill>
          <a:blip r:embed="rId4"/>
          <a:stretch>
            <a:fillRect/>
          </a:stretch>
        </p:blipFill>
        <p:spPr>
          <a:xfrm>
            <a:off x="9543415" y="5879465"/>
            <a:ext cx="890270" cy="808355"/>
          </a:xfrm>
          <a:prstGeom prst="rect">
            <a:avLst/>
          </a:prstGeom>
        </p:spPr>
      </p:pic>
      <p:pic>
        <p:nvPicPr>
          <p:cNvPr id="2097178" name="图片 8" descr="u=808532491,2420358190&amp;fm=21&amp;gp=0">
            <a:hlinkClick r:id="rId5" action="ppaction://hlinksldjump"/>
          </p:cNvPr>
          <p:cNvPicPr>
            <a:picLocks noChangeAspect="1"/>
          </p:cNvPicPr>
          <p:nvPr/>
        </p:nvPicPr>
        <p:blipFill>
          <a:blip r:embed="rId4"/>
          <a:stretch>
            <a:fillRect/>
          </a:stretch>
        </p:blipFill>
        <p:spPr>
          <a:xfrm>
            <a:off x="342265" y="6221730"/>
            <a:ext cx="619760" cy="46609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97177"/>
                    </p:tgtEl>
                  </p:cond>
                </p:stCondLst>
                <p:endSync evt="end" delay="0">
                  <p:rtn val="all"/>
                </p:endSync>
                <p:childTnLst>
                  <p:par>
                    <p:cTn id="3" fill="hold">
                      <p:stCondLst>
                        <p:cond delay="0"/>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097175"/>
                                        </p:tgtEl>
                                        <p:attrNameLst>
                                          <p:attrName>style.visibility</p:attrName>
                                        </p:attrNameLst>
                                      </p:cBhvr>
                                      <p:to>
                                        <p:strVal val="visible"/>
                                      </p:to>
                                    </p:set>
                                    <p:anim calcmode="lin" valueType="num">
                                      <p:cBhvr>
                                        <p:cTn id="7" dur="500" fill="hold"/>
                                        <p:tgtEl>
                                          <p:spTgt spid="2097175"/>
                                        </p:tgtEl>
                                        <p:attrNameLst>
                                          <p:attrName>ppt_w</p:attrName>
                                        </p:attrNameLst>
                                      </p:cBhvr>
                                      <p:tavLst>
                                        <p:tav tm="0">
                                          <p:val>
                                            <p:fltVal val="0.0"/>
                                          </p:val>
                                        </p:tav>
                                        <p:tav tm="100000">
                                          <p:val>
                                            <p:strVal val="#ppt_w"/>
                                          </p:val>
                                        </p:tav>
                                      </p:tavLst>
                                    </p:anim>
                                    <p:anim calcmode="lin" valueType="num">
                                      <p:cBhvr>
                                        <p:cTn id="8" dur="500" fill="hold"/>
                                        <p:tgtEl>
                                          <p:spTgt spid="2097175"/>
                                        </p:tgtEl>
                                        <p:attrNameLst>
                                          <p:attrName>ppt_h</p:attrName>
                                        </p:attrNameLst>
                                      </p:cBhvr>
                                      <p:tavLst>
                                        <p:tav tm="0">
                                          <p:val>
                                            <p:fltVal val="0.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097176"/>
                                        </p:tgtEl>
                                        <p:attrNameLst>
                                          <p:attrName>style.visibility</p:attrName>
                                        </p:attrNameLst>
                                      </p:cBhvr>
                                      <p:to>
                                        <p:strVal val="visible"/>
                                      </p:to>
                                    </p:set>
                                    <p:anim calcmode="lin" valueType="num">
                                      <p:cBhvr additive="base">
                                        <p:cTn id="12" dur="500" fill="hold"/>
                                        <p:tgtEl>
                                          <p:spTgt spid="2097176"/>
                                        </p:tgtEl>
                                        <p:attrNameLst>
                                          <p:attrName>ppt_x</p:attrName>
                                        </p:attrNameLst>
                                      </p:cBhvr>
                                      <p:tavLst>
                                        <p:tav tm="0">
                                          <p:val>
                                            <p:strVal val="#ppt_x"/>
                                          </p:val>
                                        </p:tav>
                                        <p:tav tm="100000">
                                          <p:val>
                                            <p:strVal val="#ppt_x"/>
                                          </p:val>
                                        </p:tav>
                                      </p:tavLst>
                                    </p:anim>
                                    <p:anim calcmode="lin" valueType="num">
                                      <p:cBhvr additive="base">
                                        <p:cTn id="13" dur="500" fill="hold"/>
                                        <p:tgtEl>
                                          <p:spTgt spid="2097176"/>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2097177"/>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p:pic>
        <p:nvPicPr>
          <p:cNvPr id="2097179" name="内容占位符 3" descr="C:\Users\liujiemei\Desktop\t01483e4145d8ff8b18.jpgt01483e4145d8ff8b18"/>
          <p:cNvPicPr>
            <a:picLocks noChangeAspect="1"/>
          </p:cNvPicPr>
          <p:nvPr>
            <p:ph idx="1"/>
          </p:nvPr>
        </p:nvPicPr>
        <p:blipFill>
          <a:blip r:embed="rId1"/>
          <a:srcRect/>
          <a:stretch>
            <a:fillRect/>
          </a:stretch>
        </p:blipFill>
        <p:spPr>
          <a:xfrm>
            <a:off x="-3810" y="-26670"/>
            <a:ext cx="12219305" cy="6863715"/>
          </a:xfrm>
          <a:prstGeom prst="rect">
            <a:avLst/>
          </a:prstGeom>
        </p:spPr>
      </p:pic>
      <p:sp>
        <p:nvSpPr>
          <p:cNvPr id="1048611" name="标题 1"/>
          <p:cNvSpPr>
            <a:spLocks noGrp="1"/>
          </p:cNvSpPr>
          <p:nvPr>
            <p:ph type="title"/>
          </p:nvPr>
        </p:nvSpPr>
        <p:spPr>
          <a:xfrm>
            <a:off x="-4445" y="74295"/>
            <a:ext cx="11358245" cy="6661150"/>
          </a:xfrm>
        </p:spPr>
        <p:txBody>
          <a:bodyPr>
            <a:normAutofit fontScale="90000"/>
          </a:bodyPr>
          <a:p>
            <a:pPr>
              <a:lnSpc>
                <a:spcPct val="120000"/>
              </a:lnSpc>
            </a:pPr>
            <a:br>
              <a:rPr lang="zh-CN" altLang="en-US" sz="3200">
                <a:latin typeface="+mj-ea"/>
              </a:rPr>
            </a:br>
            <a:r>
              <a:rPr lang="zh-CN" altLang="en-US" sz="3200">
                <a:latin typeface="+mj-ea"/>
              </a:rPr>
              <a:t>                         调查问卷</a:t>
            </a:r>
            <a:br>
              <a:rPr lang="zh-CN" altLang="en-US" sz="3200">
                <a:latin typeface="+mj-ea"/>
              </a:rPr>
            </a:br>
            <a:r>
              <a:rPr lang="zh-CN" altLang="en-US" sz="3200">
                <a:latin typeface="+mj-ea"/>
              </a:rPr>
              <a:t>                      有效人数：</a:t>
            </a:r>
            <a:r>
              <a:rPr lang="en-US" altLang="zh-CN" sz="3200">
                <a:latin typeface="+mj-ea"/>
              </a:rPr>
              <a:t>115</a:t>
            </a:r>
            <a:br>
              <a:rPr lang="en-US" altLang="zh-CN" sz="3200">
                <a:latin typeface="+mj-ea"/>
              </a:rPr>
            </a:br>
            <a:r>
              <a:rPr lang="en-US" altLang="zh-CN" sz="3200">
                <a:latin typeface="+mj-ea"/>
              </a:rPr>
              <a:t>                                </a:t>
            </a:r>
            <a:r>
              <a:rPr lang="en-US" altLang="zh-CN" sz="2800">
                <a:latin typeface="+mj-ea"/>
              </a:rPr>
              <a:t>在“您喜欢潮汕小吃的原因”</a:t>
            </a:r>
            <a:r>
              <a:rPr lang="zh-CN" altLang="en-US" sz="2800">
                <a:latin typeface="+mj-ea"/>
              </a:rPr>
              <a:t>中</a:t>
            </a:r>
            <a:br>
              <a:rPr lang="zh-CN" altLang="en-US" sz="4000">
                <a:latin typeface="+mj-ea"/>
              </a:rPr>
            </a:br>
            <a:br>
              <a:rPr lang="zh-CN" altLang="en-US" sz="4000">
                <a:latin typeface="+mj-ea"/>
              </a:rPr>
            </a:br>
            <a:br>
              <a:rPr lang="zh-CN" altLang="en-US" sz="4000">
                <a:latin typeface="+mj-ea"/>
              </a:rPr>
            </a:br>
            <a:br>
              <a:rPr lang="zh-CN" altLang="en-US" sz="4000">
                <a:latin typeface="+mj-ea"/>
              </a:rPr>
            </a:br>
            <a:br>
              <a:rPr lang="zh-CN" altLang="en-US" sz="4000">
                <a:latin typeface="+mj-ea"/>
              </a:rPr>
            </a:br>
            <a:br>
              <a:rPr lang="zh-CN" altLang="en-US" sz="4000">
                <a:latin typeface="+mj-ea"/>
              </a:rPr>
            </a:br>
            <a:r>
              <a:rPr lang="zh-CN" altLang="en-US" sz="4000">
                <a:latin typeface="+mj-ea"/>
              </a:rPr>
              <a:t>   </a:t>
            </a:r>
            <a:r>
              <a:rPr lang="zh-CN" altLang="en-US" sz="3200">
                <a:solidFill>
                  <a:srgbClr val="FF0000"/>
                </a:solidFill>
                <a:latin typeface="+mj-ea"/>
              </a:rPr>
              <a:t>可见潮汕小吃以其味道征服了广大食客，市场对潮汕小吃是有强烈需求的。</a:t>
            </a:r>
            <a:br>
              <a:rPr lang="zh-CN" altLang="en-US" sz="3200">
                <a:solidFill>
                  <a:srgbClr val="FF0000"/>
                </a:solidFill>
                <a:latin typeface="+mj-ea"/>
              </a:rPr>
            </a:br>
            <a:endParaRPr lang="zh-CN" altLang="en-US" sz="3200">
              <a:solidFill>
                <a:srgbClr val="FF0000"/>
              </a:solidFill>
              <a:latin typeface="+mj-ea"/>
            </a:endParaRPr>
          </a:p>
        </p:txBody>
      </p:sp>
      <p:graphicFrame>
        <p:nvGraphicFramePr>
          <p:cNvPr id="4194304" name="表格 21"/>
          <p:cNvGraphicFramePr/>
          <p:nvPr/>
        </p:nvGraphicFramePr>
        <p:xfrm>
          <a:off x="1981835" y="2080895"/>
          <a:ext cx="8638540" cy="3093085"/>
        </p:xfrm>
        <a:graphic>
          <a:graphicData uri="http://schemas.openxmlformats.org/drawingml/2006/table">
            <a:tbl>
              <a:tblPr firstRow="1" bandRow="1">
                <a:tableStyleId>{5C22544A-7EE6-4342-B048-85BDC9FD1C3A}</a:tableStyleId>
              </a:tblPr>
              <a:tblGrid>
                <a:gridCol w="2940685"/>
                <a:gridCol w="2848610"/>
                <a:gridCol w="2849245"/>
              </a:tblGrid>
              <a:tr h="784860">
                <a:tc>
                  <a:txBody>
                    <a:bodyPr/>
                    <a:p>
                      <a:pPr>
                        <a:buNone/>
                      </a:pPr>
                      <a:r>
                        <a:rPr lang="zh-CN" altLang="en-US" sz="2800">
                          <a:solidFill>
                            <a:schemeClr val="tx1"/>
                          </a:solidFill>
                        </a:rPr>
                        <a:t>选项</a:t>
                      </a:r>
                      <a:endParaRPr lang="zh-CN" altLang="en-US" sz="2800">
                        <a:solidFill>
                          <a:schemeClr val="tx1"/>
                        </a:solidFill>
                      </a:endParaRPr>
                    </a:p>
                  </a:txBody>
                  <a:tcPr>
                    <a:solidFill>
                      <a:schemeClr val="accent4">
                        <a:lumMod val="20000"/>
                        <a:lumOff val="80000"/>
                      </a:schemeClr>
                    </a:solidFill>
                  </a:tcPr>
                </a:tc>
                <a:tc>
                  <a:txBody>
                    <a:bodyPr/>
                    <a:p>
                      <a:pPr>
                        <a:buNone/>
                      </a:pPr>
                      <a:r>
                        <a:rPr lang="zh-CN" altLang="en-US" sz="2800">
                          <a:solidFill>
                            <a:schemeClr val="tx1"/>
                          </a:solidFill>
                        </a:rPr>
                        <a:t>小计</a:t>
                      </a:r>
                      <a:endParaRPr lang="zh-CN" altLang="en-US" sz="2800">
                        <a:solidFill>
                          <a:schemeClr val="tx1"/>
                        </a:solidFill>
                      </a:endParaRPr>
                    </a:p>
                  </a:txBody>
                  <a:tcPr>
                    <a:solidFill>
                      <a:schemeClr val="accent4">
                        <a:lumMod val="20000"/>
                        <a:lumOff val="80000"/>
                      </a:schemeClr>
                    </a:solidFill>
                  </a:tcPr>
                </a:tc>
                <a:tc>
                  <a:txBody>
                    <a:bodyPr/>
                    <a:p>
                      <a:pPr>
                        <a:buNone/>
                      </a:pPr>
                      <a:r>
                        <a:rPr lang="zh-CN" altLang="en-US" sz="2800">
                          <a:solidFill>
                            <a:schemeClr val="tx1"/>
                          </a:solidFill>
                        </a:rPr>
                        <a:t>比例</a:t>
                      </a:r>
                      <a:endParaRPr lang="zh-CN" altLang="en-US" sz="2800">
                        <a:solidFill>
                          <a:schemeClr val="tx1"/>
                        </a:solidFill>
                      </a:endParaRPr>
                    </a:p>
                  </a:txBody>
                  <a:tcPr>
                    <a:solidFill>
                      <a:schemeClr val="accent4">
                        <a:lumMod val="20000"/>
                        <a:lumOff val="80000"/>
                      </a:schemeClr>
                    </a:solidFill>
                  </a:tcPr>
                </a:tc>
              </a:tr>
              <a:tr h="576580">
                <a:tc>
                  <a:txBody>
                    <a:bodyPr/>
                    <a:p>
                      <a:pPr marL="0" indent="0" algn="l">
                        <a:buNone/>
                      </a:pPr>
                      <a:r>
                        <a:rPr lang="zh-CN" altLang="en-US" sz="2400" b="0" u="none">
                          <a:highlight>
                            <a:srgbClr val="FFFFFF"/>
                          </a:highlight>
                          <a:latin typeface="+mj-ea"/>
                          <a:ea typeface="+mj-ea"/>
                          <a:cs typeface="Times New Roman" panose="02020603050405020304" charset="0"/>
                        </a:rPr>
                        <a:t>真功夫，非机器生产</a:t>
                      </a:r>
                      <a:endParaRPr lang="zh-CN" altLang="en-US" sz="2400" b="0" u="none">
                        <a:highlight>
                          <a:srgbClr val="FFFFFF"/>
                        </a:highlight>
                        <a:latin typeface="+mj-ea"/>
                        <a:ea typeface="+mj-ea"/>
                        <a:cs typeface="Times New Roman" panose="02020603050405020304" charset="0"/>
                      </a:endParaRPr>
                    </a:p>
                  </a:txBody>
                  <a:tcPr marL="0" marR="0" marT="0" marB="1" vert="horz" anchor="ctr"/>
                </a:tc>
                <a:tc>
                  <a:txBody>
                    <a:bodyPr/>
                    <a:p>
                      <a:pPr marL="0" indent="0" algn="ctr">
                        <a:buNone/>
                      </a:pPr>
                      <a:r>
                        <a:rPr lang="en-US" altLang="zh-CN" sz="2400" b="0" u="none">
                          <a:highlight>
                            <a:srgbClr val="FFFFFF"/>
                          </a:highlight>
                          <a:latin typeface="+mj-ea"/>
                          <a:ea typeface="Times New Roman" panose="02020603050405020304" charset="0"/>
                          <a:cs typeface="Times New Roman" panose="02020603050405020304" charset="0"/>
                        </a:rPr>
                        <a:t>48</a:t>
                      </a:r>
                      <a:endParaRPr lang="en-US" altLang="zh-CN" sz="2400" b="0" u="none">
                        <a:highlight>
                          <a:srgbClr val="FFFFFF"/>
                        </a:highlight>
                        <a:latin typeface="+mj-ea"/>
                        <a:ea typeface="Times New Roman" panose="02020603050405020304" charset="0"/>
                        <a:cs typeface="Times New Roman" panose="02020603050405020304" charset="0"/>
                      </a:endParaRPr>
                    </a:p>
                  </a:txBody>
                  <a:tcPr marL="0" marR="0" marT="0" marB="1" vert="horz" anchor="ctr"/>
                </a:tc>
                <a:tc>
                  <a:txBody>
                    <a:bodyPr/>
                    <a:p>
                      <a:pPr marL="0" indent="0" algn="l">
                        <a:buNone/>
                      </a:pPr>
                      <a:endParaRPr lang="zh-CN" altLang="en-US" sz="1000" b="0" u="none">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1" vert="horz" anchor="ctr"/>
                </a:tc>
              </a:tr>
              <a:tr h="577850">
                <a:tc>
                  <a:txBody>
                    <a:bodyPr/>
                    <a:p>
                      <a:pPr marL="0" indent="0" algn="l">
                        <a:buNone/>
                      </a:pPr>
                      <a:r>
                        <a:rPr lang="zh-CN" altLang="en-US" sz="2400" b="0" u="none">
                          <a:highlight>
                            <a:srgbClr val="F9F9F9"/>
                          </a:highlight>
                          <a:latin typeface="+mj-ea"/>
                          <a:ea typeface="+mj-ea"/>
                          <a:cs typeface="Times New Roman" panose="02020603050405020304" charset="0"/>
                        </a:rPr>
                        <a:t>量足料足，真材实料</a:t>
                      </a:r>
                      <a:endParaRPr lang="zh-CN" altLang="en-US" sz="2400" b="0" u="none">
                        <a:highlight>
                          <a:srgbClr val="F9F9F9"/>
                        </a:highlight>
                        <a:latin typeface="+mj-ea"/>
                        <a:ea typeface="+mj-ea"/>
                        <a:cs typeface="Times New Roman" panose="02020603050405020304" charset="0"/>
                      </a:endParaRPr>
                    </a:p>
                  </a:txBody>
                  <a:tcPr marL="0" marR="0" marT="0" marB="1" vert="horz" anchor="ctr"/>
                </a:tc>
                <a:tc>
                  <a:txBody>
                    <a:bodyPr/>
                    <a:p>
                      <a:pPr marL="0" indent="0" algn="ctr">
                        <a:buNone/>
                      </a:pPr>
                      <a:r>
                        <a:rPr lang="en-US" altLang="zh-CN" sz="2400" b="0" u="none">
                          <a:highlight>
                            <a:srgbClr val="F9F9F9"/>
                          </a:highlight>
                          <a:latin typeface="+mj-ea"/>
                          <a:ea typeface="Times New Roman" panose="02020603050405020304" charset="0"/>
                          <a:cs typeface="Times New Roman" panose="02020603050405020304" charset="0"/>
                        </a:rPr>
                        <a:t>61</a:t>
                      </a:r>
                      <a:endParaRPr lang="en-US" altLang="zh-CN" sz="2400" b="0" u="none">
                        <a:highlight>
                          <a:srgbClr val="F9F9F9"/>
                        </a:highlight>
                        <a:latin typeface="+mj-ea"/>
                        <a:ea typeface="Times New Roman" panose="02020603050405020304" charset="0"/>
                        <a:cs typeface="Times New Roman" panose="02020603050405020304" charset="0"/>
                      </a:endParaRPr>
                    </a:p>
                  </a:txBody>
                  <a:tcPr marL="0" marR="0" marT="0" marB="1" vert="horz" anchor="ctr"/>
                </a:tc>
                <a:tc>
                  <a:txBody>
                    <a:bodyPr/>
                    <a:p>
                      <a:pPr marL="0" indent="0" algn="l">
                        <a:buNone/>
                      </a:pPr>
                      <a:endParaRPr lang="zh-CN" altLang="en-US" sz="1000" b="0" u="none">
                        <a:highlight>
                          <a:srgbClr val="F9F9F9"/>
                        </a:highlight>
                        <a:latin typeface="Times New Roman" panose="02020603050405020304" charset="0"/>
                        <a:ea typeface="Times New Roman" panose="02020603050405020304" charset="0"/>
                        <a:cs typeface="Times New Roman" panose="02020603050405020304" charset="0"/>
                      </a:endParaRPr>
                    </a:p>
                  </a:txBody>
                  <a:tcPr marL="0" marR="0" marT="0" marB="1" vert="horz" anchor="ctr"/>
                </a:tc>
              </a:tr>
              <a:tr h="576580">
                <a:tc>
                  <a:txBody>
                    <a:bodyPr/>
                    <a:p>
                      <a:pPr marL="0" indent="0" algn="l">
                        <a:buNone/>
                      </a:pPr>
                      <a:r>
                        <a:rPr lang="zh-CN" altLang="en-US" sz="2400" b="0" u="none">
                          <a:highlight>
                            <a:srgbClr val="FFFFFF"/>
                          </a:highlight>
                          <a:latin typeface="+mj-ea"/>
                          <a:ea typeface="+mj-ea"/>
                          <a:cs typeface="Times New Roman" panose="02020603050405020304" charset="0"/>
                        </a:rPr>
                        <a:t>味道可口</a:t>
                      </a:r>
                      <a:endParaRPr lang="zh-CN" altLang="en-US" sz="2400" b="0" u="none">
                        <a:highlight>
                          <a:srgbClr val="FFFFFF"/>
                        </a:highlight>
                        <a:latin typeface="+mj-ea"/>
                        <a:ea typeface="+mj-ea"/>
                        <a:cs typeface="Times New Roman" panose="02020603050405020304" charset="0"/>
                      </a:endParaRPr>
                    </a:p>
                  </a:txBody>
                  <a:tcPr marL="0" marR="0" marT="0" marB="1" vert="horz" anchor="ctr"/>
                </a:tc>
                <a:tc>
                  <a:txBody>
                    <a:bodyPr/>
                    <a:p>
                      <a:pPr marL="0" indent="0" algn="ctr">
                        <a:buNone/>
                      </a:pPr>
                      <a:r>
                        <a:rPr lang="en-US" altLang="zh-CN" sz="2400" b="0" u="none">
                          <a:highlight>
                            <a:srgbClr val="FFFFFF"/>
                          </a:highlight>
                          <a:latin typeface="+mj-ea"/>
                          <a:ea typeface="Times New Roman" panose="02020603050405020304" charset="0"/>
                          <a:cs typeface="Times New Roman" panose="02020603050405020304" charset="0"/>
                        </a:rPr>
                        <a:t>93</a:t>
                      </a:r>
                      <a:endParaRPr lang="en-US" altLang="zh-CN" sz="2400" b="0" u="none">
                        <a:highlight>
                          <a:srgbClr val="FFFFFF"/>
                        </a:highlight>
                        <a:latin typeface="+mj-ea"/>
                        <a:ea typeface="Times New Roman" panose="02020603050405020304" charset="0"/>
                        <a:cs typeface="Times New Roman" panose="02020603050405020304" charset="0"/>
                      </a:endParaRPr>
                    </a:p>
                  </a:txBody>
                  <a:tcPr marL="0" marR="0" marT="0" marB="1" vert="horz" anchor="ctr"/>
                </a:tc>
                <a:tc>
                  <a:txBody>
                    <a:bodyPr/>
                    <a:p>
                      <a:pPr marL="0" indent="0" algn="l">
                        <a:buNone/>
                      </a:pPr>
                      <a:endParaRPr lang="zh-CN" altLang="en-US" sz="1000" b="0" u="none">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1" vert="horz" anchor="ctr"/>
                </a:tc>
              </a:tr>
              <a:tr h="577215">
                <a:tc>
                  <a:txBody>
                    <a:bodyPr/>
                    <a:p>
                      <a:pPr marL="0" indent="0" algn="l">
                        <a:buNone/>
                      </a:pPr>
                      <a:r>
                        <a:rPr lang="zh-CN" altLang="en-US" sz="2400" b="0" u="none">
                          <a:highlight>
                            <a:srgbClr val="F9F9F9"/>
                          </a:highlight>
                          <a:latin typeface="+mj-ea"/>
                          <a:ea typeface="+mj-ea"/>
                          <a:cs typeface="Times New Roman" panose="02020603050405020304" charset="0"/>
                        </a:rPr>
                        <a:t>潮汕小吃背后的文化</a:t>
                      </a:r>
                      <a:endParaRPr lang="zh-CN" altLang="en-US" sz="2400" b="0" u="none">
                        <a:highlight>
                          <a:srgbClr val="F9F9F9"/>
                        </a:highlight>
                        <a:latin typeface="+mj-ea"/>
                        <a:ea typeface="+mj-ea"/>
                        <a:cs typeface="Times New Roman" panose="02020603050405020304" charset="0"/>
                      </a:endParaRPr>
                    </a:p>
                  </a:txBody>
                  <a:tcPr marL="0" marR="0" marT="0" marB="1" vert="horz" anchor="ctr"/>
                </a:tc>
                <a:tc>
                  <a:txBody>
                    <a:bodyPr/>
                    <a:p>
                      <a:pPr marL="0" indent="0" algn="ctr">
                        <a:buNone/>
                      </a:pPr>
                      <a:r>
                        <a:rPr lang="en-US" altLang="zh-CN" sz="2400" b="0" u="none">
                          <a:highlight>
                            <a:srgbClr val="F9F9F9"/>
                          </a:highlight>
                          <a:latin typeface="+mj-ea"/>
                          <a:ea typeface="Times New Roman" panose="02020603050405020304" charset="0"/>
                          <a:cs typeface="Times New Roman" panose="02020603050405020304" charset="0"/>
                        </a:rPr>
                        <a:t>45</a:t>
                      </a:r>
                      <a:endParaRPr lang="en-US" altLang="zh-CN" sz="2400" b="0" u="none">
                        <a:highlight>
                          <a:srgbClr val="F9F9F9"/>
                        </a:highlight>
                        <a:latin typeface="+mj-ea"/>
                        <a:ea typeface="Times New Roman" panose="02020603050405020304" charset="0"/>
                        <a:cs typeface="Times New Roman" panose="02020603050405020304" charset="0"/>
                      </a:endParaRPr>
                    </a:p>
                  </a:txBody>
                  <a:tcPr marL="0" marR="0" marT="0" marB="1" vert="horz" anchor="ctr"/>
                </a:tc>
                <a:tc>
                  <a:txBody>
                    <a:bodyPr/>
                    <a:p>
                      <a:pPr marL="0" indent="0" algn="l">
                        <a:buNone/>
                      </a:pPr>
                      <a:endParaRPr lang="zh-CN" altLang="en-US" sz="1000" b="0" u="none">
                        <a:highlight>
                          <a:srgbClr val="F9F9F9"/>
                        </a:highlight>
                        <a:latin typeface="Times New Roman" panose="02020603050405020304" charset="0"/>
                        <a:ea typeface="Times New Roman" panose="02020603050405020304" charset="0"/>
                        <a:cs typeface="Times New Roman" panose="02020603050405020304" charset="0"/>
                      </a:endParaRPr>
                    </a:p>
                  </a:txBody>
                  <a:tcPr marL="0" marR="0" marT="0" marB="1" vert="horz" anchor="ctr"/>
                </a:tc>
              </a:tr>
            </a:tbl>
          </a:graphicData>
        </a:graphic>
      </p:graphicFrame>
      <p:pic>
        <p:nvPicPr>
          <p:cNvPr id="2097180" name="图片 43"/>
          <p:cNvPicPr>
            <a:picLocks noChangeAspect="1"/>
          </p:cNvPicPr>
          <p:nvPr/>
        </p:nvPicPr>
        <p:blipFill>
          <a:blip r:embed="rId2"/>
          <a:stretch>
            <a:fillRect/>
          </a:stretch>
        </p:blipFill>
        <p:spPr>
          <a:xfrm>
            <a:off x="7904480" y="2809875"/>
            <a:ext cx="6991350" cy="26428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p:pic>
        <p:nvPicPr>
          <p:cNvPr id="2097181" name="内容占位符 5" descr="u=199434375,4284901962&amp;fm=206&amp;gp=0"/>
          <p:cNvPicPr>
            <a:picLocks noChangeAspect="1"/>
          </p:cNvPicPr>
          <p:nvPr>
            <p:ph idx="1"/>
          </p:nvPr>
        </p:nvPicPr>
        <p:blipFill>
          <a:blip r:embed="rId1"/>
          <a:stretch>
            <a:fillRect/>
          </a:stretch>
        </p:blipFill>
        <p:spPr>
          <a:xfrm>
            <a:off x="-10160" y="-2540"/>
            <a:ext cx="12210415" cy="6880225"/>
          </a:xfrm>
          <a:prstGeom prst="rect">
            <a:avLst/>
          </a:prstGeom>
        </p:spPr>
      </p:pic>
      <p:sp>
        <p:nvSpPr>
          <p:cNvPr id="1048612" name="标题 1"/>
          <p:cNvSpPr>
            <a:spLocks noGrp="1"/>
          </p:cNvSpPr>
          <p:nvPr>
            <p:ph type="title"/>
          </p:nvPr>
        </p:nvSpPr>
        <p:spPr>
          <a:xfrm>
            <a:off x="91440" y="90805"/>
            <a:ext cx="11948160" cy="6689725"/>
          </a:xfrm>
        </p:spPr>
        <p:txBody>
          <a:bodyPr>
            <a:normAutofit/>
          </a:bodyPr>
          <a:p>
            <a:pPr>
              <a:lnSpc>
                <a:spcPct val="150000"/>
              </a:lnSpc>
            </a:pPr>
            <a:r>
              <a:rPr lang="en-US" altLang="zh-CN">
                <a:latin typeface="方正隶变_GBK" panose="02000000000000000000" charset="-122"/>
                <a:ea typeface="方正隶变_GBK" panose="02000000000000000000" charset="-122"/>
                <a:sym typeface="+mn-ea"/>
              </a:rPr>
              <a:t>                </a:t>
            </a:r>
            <a:r>
              <a:rPr lang="en-US" altLang="zh-CN" b="1">
                <a:latin typeface="方正隶变_GBK" panose="02000000000000000000" charset="-122"/>
                <a:ea typeface="方正隶变_GBK" panose="02000000000000000000" charset="-122"/>
                <a:sym typeface="+mn-ea"/>
              </a:rPr>
              <a:t>No3.</a:t>
            </a:r>
            <a:r>
              <a:rPr lang="zh-CN" altLang="en-US" b="1">
                <a:latin typeface="方正隶变_GBK" panose="02000000000000000000" charset="-122"/>
                <a:ea typeface="方正隶变_GBK" panose="02000000000000000000" charset="-122"/>
                <a:sym typeface="+mn-ea"/>
              </a:rPr>
              <a:t>目标市场定位及目标市场</a:t>
            </a:r>
            <a:br>
              <a:rPr lang="zh-CN" altLang="en-US" b="1">
                <a:latin typeface="方正隶变_GBK" panose="02000000000000000000" charset="-122"/>
                <a:ea typeface="方正隶变_GBK" panose="02000000000000000000" charset="-122"/>
                <a:sym typeface="+mn-ea"/>
              </a:rPr>
            </a:br>
            <a:r>
              <a:rPr lang="zh-CN" altLang="en-US">
                <a:latin typeface="方正隶变_GBK" panose="02000000000000000000" charset="-122"/>
                <a:ea typeface="方正隶变_GBK" panose="02000000000000000000" charset="-122"/>
                <a:sym typeface="+mn-ea"/>
              </a:rPr>
              <a:t>      </a:t>
            </a:r>
            <a:r>
              <a:rPr lang="zh-CN" altLang="en-US" sz="4000">
                <a:latin typeface="方正隶变_GBK" panose="02000000000000000000" charset="-122"/>
                <a:ea typeface="方正隶变_GBK" panose="02000000000000000000" charset="-122"/>
                <a:sym typeface="+mn-ea"/>
              </a:rPr>
              <a:t>目标市场的定位</a:t>
            </a:r>
            <a:r>
              <a:rPr lang="zh-CN" altLang="en-US" sz="3600">
                <a:latin typeface="方正隶变_GBK" panose="02000000000000000000" charset="-122"/>
                <a:ea typeface="方正隶变_GBK" panose="02000000000000000000" charset="-122"/>
                <a:sym typeface="+mn-ea"/>
              </a:rPr>
              <a:t>：以干净、卫生、绿色、营养、健康、种类繁多、品种齐全、物美价廉、美味可口的小吃店，吸引周围消费者。</a:t>
            </a:r>
            <a:br>
              <a:rPr lang="zh-CN" altLang="en-US" sz="3600">
                <a:latin typeface="方正隶变_GBK" panose="02000000000000000000" charset="-122"/>
                <a:ea typeface="方正隶变_GBK" panose="02000000000000000000" charset="-122"/>
                <a:sym typeface="+mn-ea"/>
              </a:rPr>
            </a:br>
            <a:r>
              <a:rPr lang="zh-CN" altLang="en-US" sz="3600">
                <a:latin typeface="方正隶变_GBK" panose="02000000000000000000" charset="-122"/>
                <a:ea typeface="方正隶变_GBK" panose="02000000000000000000" charset="-122"/>
                <a:sym typeface="+mn-ea"/>
              </a:rPr>
              <a:t>        </a:t>
            </a:r>
            <a:r>
              <a:rPr lang="zh-CN" altLang="en-US" sz="4000">
                <a:latin typeface="方正隶变_GBK" panose="02000000000000000000" charset="-122"/>
                <a:ea typeface="方正隶变_GBK" panose="02000000000000000000" charset="-122"/>
                <a:sym typeface="+mn-ea"/>
              </a:rPr>
              <a:t>目标市场：</a:t>
            </a:r>
            <a:r>
              <a:rPr lang="zh-CN" altLang="en-US" sz="3600">
                <a:latin typeface="方正隶变_GBK" panose="02000000000000000000" charset="-122"/>
                <a:ea typeface="方正隶变_GBK" panose="02000000000000000000" charset="-122"/>
                <a:sym typeface="+mn-ea"/>
              </a:rPr>
              <a:t>学院旁边现有的消费群体以学生和闲散的市民为主，潮汕小吃应该多开发一些新的好吃的食物去吸引学生，更要保障产品的质量、价格、服务态度等方面。</a:t>
            </a:r>
            <a:endParaRPr lang="zh-CN" altLang="en-US" sz="3600">
              <a:latin typeface="方正隶变_GBK" panose="02000000000000000000" charset="-122"/>
              <a:ea typeface="方正隶变_GBK" panose="02000000000000000000" charset="-122"/>
              <a:sym typeface="+mn-ea"/>
            </a:endParaRPr>
          </a:p>
        </p:txBody>
      </p:sp>
      <p:pic>
        <p:nvPicPr>
          <p:cNvPr id="2097184" name="图片 13" descr="u=1994437105,4176136355&amp;fm=23&amp;gp=0"/>
          <p:cNvPicPr>
            <a:picLocks noChangeAspect="1"/>
          </p:cNvPicPr>
          <p:nvPr/>
        </p:nvPicPr>
        <p:blipFill>
          <a:blip r:embed="rId2"/>
          <a:stretch>
            <a:fillRect/>
          </a:stretch>
        </p:blipFill>
        <p:spPr>
          <a:xfrm>
            <a:off x="11484610" y="6062980"/>
            <a:ext cx="554990" cy="5556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p:pic>
        <p:nvPicPr>
          <p:cNvPr id="4" name="内容占位符 3" descr="C:\Users\liujiemei\Desktop\t0197e7ed76954ab740.jpgt0197e7ed76954ab740"/>
          <p:cNvPicPr>
            <a:picLocks noChangeAspect="1"/>
          </p:cNvPicPr>
          <p:nvPr>
            <p:ph idx="1"/>
          </p:nvPr>
        </p:nvPicPr>
        <p:blipFill>
          <a:blip r:embed="rId1"/>
          <a:srcRect/>
          <a:stretch>
            <a:fillRect/>
          </a:stretch>
        </p:blipFill>
        <p:spPr>
          <a:xfrm>
            <a:off x="-45720" y="-60960"/>
            <a:ext cx="12192000" cy="7162800"/>
          </a:xfrm>
          <a:prstGeom prst="rect">
            <a:avLst/>
          </a:prstGeom>
        </p:spPr>
      </p:pic>
      <p:sp>
        <p:nvSpPr>
          <p:cNvPr id="1048613" name="标题 1"/>
          <p:cNvSpPr>
            <a:spLocks noGrp="1"/>
          </p:cNvSpPr>
          <p:nvPr>
            <p:ph type="title"/>
          </p:nvPr>
        </p:nvSpPr>
        <p:spPr>
          <a:xfrm>
            <a:off x="252095" y="-60960"/>
            <a:ext cx="11674475" cy="6512560"/>
          </a:xfrm>
        </p:spPr>
        <p:txBody>
          <a:bodyPr>
            <a:normAutofit fontScale="90000"/>
          </a:bodyPr>
          <a:p>
            <a:pPr>
              <a:lnSpc>
                <a:spcPct val="120000"/>
              </a:lnSpc>
            </a:pPr>
            <a:r>
              <a:rPr lang="en-US" altLang="zh-CN"/>
              <a:t>                   </a:t>
            </a:r>
            <a:br>
              <a:rPr lang="en-US" altLang="zh-CN"/>
            </a:br>
            <a:br>
              <a:rPr lang="en-US" altLang="zh-CN"/>
            </a:br>
            <a:r>
              <a:rPr lang="en-US" altLang="zh-CN"/>
              <a:t>                        </a:t>
            </a:r>
            <a:br>
              <a:rPr lang="en-US" altLang="zh-CN"/>
            </a:br>
            <a:br>
              <a:rPr lang="en-US" altLang="zh-CN"/>
            </a:br>
            <a:br>
              <a:rPr lang="en-US" altLang="zh-CN"/>
            </a:br>
            <a:r>
              <a:rPr lang="en-US" altLang="zh-CN"/>
              <a:t>                           </a:t>
            </a:r>
            <a:r>
              <a:rPr lang="en-US" altLang="zh-CN" b="1">
                <a:latin typeface="方正隶变_GBK" panose="02000000000000000000" charset="-122"/>
                <a:ea typeface="方正隶变_GBK" panose="02000000000000000000" charset="-122"/>
              </a:rPr>
              <a:t>No4.</a:t>
            </a:r>
            <a:r>
              <a:rPr lang="zh-CN" altLang="en-US" b="1">
                <a:latin typeface="方正隶变_GBK" panose="02000000000000000000" charset="-122"/>
                <a:ea typeface="方正隶变_GBK" panose="02000000000000000000" charset="-122"/>
              </a:rPr>
              <a:t>总体SWOT分析</a:t>
            </a:r>
            <a:br>
              <a:rPr lang="zh-CN" altLang="en-US" b="1">
                <a:latin typeface="方正隶变_GBK" panose="02000000000000000000" charset="-122"/>
                <a:ea typeface="方正隶变_GBK" panose="02000000000000000000" charset="-122"/>
              </a:rPr>
            </a:br>
            <a:r>
              <a:rPr lang="zh-CN" altLang="en-US">
                <a:solidFill>
                  <a:srgbClr val="FF0000"/>
                </a:solidFill>
                <a:latin typeface="方正隶变_GBK" panose="02000000000000000000" charset="-122"/>
                <a:ea typeface="方正隶变_GBK" panose="02000000000000000000" charset="-122"/>
              </a:rPr>
              <a:t>一</a:t>
            </a:r>
            <a:r>
              <a:rPr lang="en-US" altLang="zh-CN">
                <a:solidFill>
                  <a:srgbClr val="FF0000"/>
                </a:solidFill>
                <a:latin typeface="方正隶变_GBK" panose="02000000000000000000" charset="-122"/>
                <a:ea typeface="方正隶变_GBK" panose="02000000000000000000" charset="-122"/>
              </a:rPr>
              <a:t>.</a:t>
            </a:r>
            <a:r>
              <a:rPr lang="zh-CN" altLang="en-US">
                <a:solidFill>
                  <a:srgbClr val="FF0000"/>
                </a:solidFill>
                <a:latin typeface="+mn-ea"/>
                <a:ea typeface="方正隶变_GBK" panose="02000000000000000000" charset="-122"/>
              </a:rPr>
              <a:t>存在优势：</a:t>
            </a:r>
            <a:br>
              <a:rPr lang="zh-CN" altLang="en-US">
                <a:latin typeface="+mn-ea"/>
                <a:ea typeface="方正隶变_GBK" panose="02000000000000000000" charset="-122"/>
              </a:rPr>
            </a:br>
            <a:r>
              <a:rPr lang="zh-CN" altLang="en-US" sz="3200">
                <a:latin typeface="+mn-ea"/>
                <a:ea typeface="方正隶变_GBK" panose="02000000000000000000" charset="-122"/>
                <a:sym typeface="+mn-ea"/>
              </a:rPr>
              <a:t>（</a:t>
            </a:r>
            <a:r>
              <a:rPr lang="zh-CN" altLang="en-US" sz="3200">
                <a:latin typeface="+mn-ea"/>
                <a:ea typeface="方正隶变_GBK" panose="02000000000000000000" charset="-122"/>
              </a:rPr>
              <a:t>1）文化底蕴优势——潮汕小吃至始至终扎根于民间，它不依附于官文化、士大夫文化</a:t>
            </a:r>
            <a:br>
              <a:rPr lang="zh-CN" altLang="en-US" sz="3200">
                <a:latin typeface="+mn-ea"/>
                <a:ea typeface="方正隶变_GBK" panose="02000000000000000000" charset="-122"/>
              </a:rPr>
            </a:br>
            <a:r>
              <a:rPr lang="zh-CN" altLang="en-US" sz="3200">
                <a:latin typeface="+mn-ea"/>
                <a:ea typeface="方正隶变_GBK" panose="02000000000000000000" charset="-122"/>
              </a:rPr>
              <a:t>（2）产品定位优势——潮汕小吃产品为肉丸、肠粉、粿、饺、糕、粥等系列，种类繁多</a:t>
            </a:r>
            <a:br>
              <a:rPr lang="zh-CN" altLang="en-US" sz="3200">
                <a:latin typeface="+mn-ea"/>
                <a:ea typeface="方正隶变_GBK" panose="02000000000000000000" charset="-122"/>
              </a:rPr>
            </a:br>
            <a:r>
              <a:rPr lang="zh-CN" altLang="en-US" sz="3200">
                <a:latin typeface="+mn-ea"/>
                <a:ea typeface="方正隶变_GBK" panose="02000000000000000000" charset="-122"/>
              </a:rPr>
              <a:t>（3）选材、制作简单的优势——潮汕小吃以素为主</a:t>
            </a:r>
            <a:br>
              <a:rPr lang="zh-CN" altLang="en-US" sz="3200">
                <a:latin typeface="+mn-ea"/>
                <a:ea typeface="方正隶变_GBK" panose="02000000000000000000" charset="-122"/>
              </a:rPr>
            </a:br>
            <a:r>
              <a:rPr lang="zh-CN" altLang="en-US" sz="3200">
                <a:latin typeface="方正隶变_GBK" panose="02000000000000000000" charset="-122"/>
                <a:ea typeface="方正隶变_GBK" panose="02000000000000000000" charset="-122"/>
                <a:sym typeface="+mn-ea"/>
              </a:rPr>
              <a:t>（4）自然低热量的优势——潮汕小吃崇尚自然，注重养生</a:t>
            </a:r>
            <a:br>
              <a:rPr lang="zh-CN" altLang="en-US" sz="3200">
                <a:latin typeface="方正隶变_GBK" panose="02000000000000000000" charset="-122"/>
                <a:ea typeface="方正隶变_GBK" panose="02000000000000000000" charset="-122"/>
                <a:sym typeface="+mn-ea"/>
              </a:rPr>
            </a:br>
            <a:r>
              <a:rPr lang="zh-CN" altLang="en-US" sz="3200">
                <a:latin typeface="方正隶变_GBK" panose="02000000000000000000" charset="-122"/>
                <a:ea typeface="方正隶变_GBK" panose="02000000000000000000" charset="-122"/>
                <a:sym typeface="+mn-ea"/>
              </a:rPr>
              <a:t>（5）清淡优势——潮汕小吃的烹饪方法多蒸煮符合广东消费者的饮食习惯</a:t>
            </a:r>
            <a:br>
              <a:rPr lang="zh-CN" altLang="en-US" sz="3200">
                <a:latin typeface="方正隶变_GBK" panose="02000000000000000000" charset="-122"/>
                <a:ea typeface="方正隶变_GBK" panose="02000000000000000000" charset="-122"/>
                <a:sym typeface="+mn-ea"/>
              </a:rPr>
            </a:br>
            <a:r>
              <a:rPr lang="zh-CN" altLang="en-US" sz="3200">
                <a:latin typeface="方正隶变_GBK" panose="02000000000000000000" charset="-122"/>
                <a:ea typeface="方正隶变_GBK" panose="02000000000000000000" charset="-122"/>
                <a:sym typeface="+mn-ea"/>
              </a:rPr>
              <a:t>（6）区位优势——潮汕地区的人口众多，且遍布广东各个角落</a:t>
            </a:r>
            <a:br>
              <a:rPr lang="zh-CN" altLang="en-US" sz="3200">
                <a:latin typeface="方正隶变_GBK" panose="02000000000000000000" charset="-122"/>
                <a:ea typeface="方正隶变_GBK" panose="02000000000000000000" charset="-122"/>
                <a:sym typeface="+mn-ea"/>
              </a:rPr>
            </a:br>
            <a:br>
              <a:rPr lang="zh-CN" altLang="en-US">
                <a:latin typeface="+mn-ea"/>
                <a:ea typeface="方正隶变_GBK" panose="02000000000000000000" charset="-122"/>
              </a:rPr>
            </a:br>
            <a:br>
              <a:rPr lang="zh-CN" altLang="en-US">
                <a:latin typeface="+mn-ea"/>
                <a:ea typeface="方正隶变_GBK" panose="02000000000000000000" charset="-122"/>
              </a:rPr>
            </a:br>
            <a:endParaRPr lang="zh-CN" altLang="en-US">
              <a:latin typeface="+mn-ea"/>
              <a:ea typeface="方正隶变_GBK" panose="02000000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p:pic>
        <p:nvPicPr>
          <p:cNvPr id="2097186" name="内容占位符 3" descr="u=2868273511,3552211224&amp;fm=23&amp;gp=0"/>
          <p:cNvPicPr>
            <a:picLocks noChangeAspect="1"/>
          </p:cNvPicPr>
          <p:nvPr>
            <p:ph idx="1"/>
          </p:nvPr>
        </p:nvPicPr>
        <p:blipFill>
          <a:blip r:embed="rId1"/>
          <a:stretch>
            <a:fillRect/>
          </a:stretch>
        </p:blipFill>
        <p:spPr>
          <a:xfrm>
            <a:off x="92710" y="27305"/>
            <a:ext cx="2374265" cy="1334770"/>
          </a:xfrm>
          <a:prstGeom prst="rect">
            <a:avLst/>
          </a:prstGeom>
        </p:spPr>
      </p:pic>
      <p:sp>
        <p:nvSpPr>
          <p:cNvPr id="1048614" name="标题 1"/>
          <p:cNvSpPr>
            <a:spLocks noGrp="1"/>
          </p:cNvSpPr>
          <p:nvPr>
            <p:ph type="title"/>
          </p:nvPr>
        </p:nvSpPr>
        <p:spPr>
          <a:xfrm>
            <a:off x="92075" y="365125"/>
            <a:ext cx="11978005" cy="6385560"/>
          </a:xfrm>
        </p:spPr>
        <p:txBody>
          <a:bodyPr>
            <a:normAutofit/>
          </a:bodyPr>
          <a:p>
            <a:pPr>
              <a:lnSpc>
                <a:spcPct val="150000"/>
              </a:lnSpc>
            </a:pPr>
            <a:r>
              <a:rPr lang="en-US" altLang="zh-CN" sz="4000">
                <a:solidFill>
                  <a:srgbClr val="FF0000"/>
                </a:solidFill>
                <a:latin typeface="方正隶变_GBK" panose="02000000000000000000" charset="-122"/>
                <a:ea typeface="方正隶变_GBK" panose="02000000000000000000" charset="-122"/>
              </a:rPr>
              <a:t>                            </a:t>
            </a:r>
            <a:r>
              <a:rPr lang="zh-CN" altLang="en-US" sz="4000">
                <a:solidFill>
                  <a:srgbClr val="FF0000"/>
                </a:solidFill>
                <a:latin typeface="方正隶变_GBK" panose="02000000000000000000" charset="-122"/>
                <a:ea typeface="方正隶变_GBK" panose="02000000000000000000" charset="-122"/>
              </a:rPr>
              <a:t>二</a:t>
            </a:r>
            <a:r>
              <a:rPr lang="en-US" altLang="zh-CN" sz="4000">
                <a:solidFill>
                  <a:srgbClr val="FF0000"/>
                </a:solidFill>
                <a:latin typeface="方正隶变_GBK" panose="02000000000000000000" charset="-122"/>
                <a:ea typeface="方正隶变_GBK" panose="02000000000000000000" charset="-122"/>
              </a:rPr>
              <a:t>.</a:t>
            </a:r>
            <a:r>
              <a:rPr lang="zh-CN" altLang="en-US" sz="4000">
                <a:solidFill>
                  <a:srgbClr val="FF0000"/>
                </a:solidFill>
                <a:latin typeface="方正隶变_GBK" panose="02000000000000000000" charset="-122"/>
                <a:ea typeface="方正隶变_GBK" panose="02000000000000000000" charset="-122"/>
              </a:rPr>
              <a:t>存在劣势</a:t>
            </a:r>
            <a:r>
              <a:rPr lang="en-US" altLang="zh-CN" sz="4000">
                <a:solidFill>
                  <a:srgbClr val="FF0000"/>
                </a:solidFill>
                <a:latin typeface="方正隶变_GBK" panose="02000000000000000000" charset="-122"/>
                <a:ea typeface="方正隶变_GBK" panose="02000000000000000000" charset="-122"/>
              </a:rPr>
              <a:t>:</a:t>
            </a:r>
            <a:br>
              <a:rPr lang="en-US" altLang="zh-CN" sz="4000">
                <a:solidFill>
                  <a:srgbClr val="FF0000"/>
                </a:solidFill>
                <a:latin typeface="方正隶变_GBK" panose="02000000000000000000" charset="-122"/>
                <a:ea typeface="方正隶变_GBK" panose="02000000000000000000" charset="-122"/>
              </a:rPr>
            </a:br>
            <a:r>
              <a:rPr lang="en-US" altLang="zh-CN" sz="2800">
                <a:solidFill>
                  <a:schemeClr val="tx1"/>
                </a:solidFill>
                <a:latin typeface="方正隶变_GBK" panose="02000000000000000000" charset="-122"/>
                <a:ea typeface="方正隶变_GBK" panose="02000000000000000000" charset="-122"/>
              </a:rPr>
              <a:t>（1）市场劣势——大多数商店对潮汕小吃品牌的保护意识不强，不正宗的潮汕小吃店林立</a:t>
            </a:r>
            <a:br>
              <a:rPr lang="en-US" altLang="zh-CN" sz="2800">
                <a:solidFill>
                  <a:schemeClr val="tx1"/>
                </a:solidFill>
                <a:latin typeface="方正隶变_GBK" panose="02000000000000000000" charset="-122"/>
                <a:ea typeface="方正隶变_GBK" panose="02000000000000000000" charset="-122"/>
              </a:rPr>
            </a:br>
            <a:r>
              <a:rPr lang="en-US" altLang="zh-CN" sz="2800">
                <a:solidFill>
                  <a:schemeClr val="tx1"/>
                </a:solidFill>
                <a:latin typeface="方正隶变_GBK" panose="02000000000000000000" charset="-122"/>
                <a:ea typeface="方正隶变_GBK" panose="02000000000000000000" charset="-122"/>
              </a:rPr>
              <a:t>（2）自身劣势——潮汕小吃的产品化程度较低</a:t>
            </a:r>
            <a:br>
              <a:rPr lang="en-US" altLang="zh-CN" sz="2800">
                <a:solidFill>
                  <a:schemeClr val="tx1"/>
                </a:solidFill>
                <a:latin typeface="方正隶变_GBK" panose="02000000000000000000" charset="-122"/>
                <a:ea typeface="方正隶变_GBK" panose="02000000000000000000" charset="-122"/>
              </a:rPr>
            </a:br>
            <a:r>
              <a:rPr lang="en-US" altLang="zh-CN" sz="2800">
                <a:solidFill>
                  <a:schemeClr val="tx1"/>
                </a:solidFill>
                <a:latin typeface="方正隶变_GBK" panose="02000000000000000000" charset="-122"/>
                <a:ea typeface="方正隶变_GBK" panose="02000000000000000000" charset="-122"/>
              </a:rPr>
              <a:t>（3）当消费者来到潮汕小吃店时，往往里面杂乱无章</a:t>
            </a:r>
            <a:br>
              <a:rPr lang="en-US" altLang="zh-CN" sz="2800">
                <a:solidFill>
                  <a:schemeClr val="tx1"/>
                </a:solidFill>
                <a:latin typeface="方正隶变_GBK" panose="02000000000000000000" charset="-122"/>
                <a:ea typeface="方正隶变_GBK" panose="02000000000000000000" charset="-122"/>
              </a:rPr>
            </a:br>
            <a:r>
              <a:rPr lang="en-US" altLang="zh-CN" sz="2800">
                <a:solidFill>
                  <a:schemeClr val="tx1"/>
                </a:solidFill>
                <a:latin typeface="方正隶变_GBK" panose="02000000000000000000" charset="-122"/>
                <a:ea typeface="方正隶变_GBK" panose="02000000000000000000" charset="-122"/>
              </a:rPr>
              <a:t>（4）经营者文化素质较低的劣势——经营者在营销活动中缺乏统一的规划</a:t>
            </a:r>
            <a:br>
              <a:rPr lang="en-US" altLang="zh-CN" sz="2800">
                <a:solidFill>
                  <a:schemeClr val="tx1"/>
                </a:solidFill>
                <a:latin typeface="方正隶变_GBK" panose="02000000000000000000" charset="-122"/>
                <a:ea typeface="方正隶变_GBK" panose="02000000000000000000" charset="-122"/>
              </a:rPr>
            </a:br>
            <a:br>
              <a:rPr lang="en-US" altLang="zh-CN" sz="2800">
                <a:solidFill>
                  <a:schemeClr val="tx1"/>
                </a:solidFill>
                <a:latin typeface="方正隶变_GBK" panose="02000000000000000000" charset="-122"/>
                <a:ea typeface="方正隶变_GBK" panose="02000000000000000000" charset="-122"/>
              </a:rPr>
            </a:br>
            <a:endParaRPr lang="en-US" altLang="zh-CN" sz="2800">
              <a:solidFill>
                <a:schemeClr val="tx1"/>
              </a:solidFill>
              <a:latin typeface="方正隶变_GBK" panose="02000000000000000000" charset="-122"/>
              <a:ea typeface="方正隶变_GBK" panose="020000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p:pic>
        <p:nvPicPr>
          <p:cNvPr id="2097187" name="内容占位符 3" descr="C:\Users\liujiemei\Desktop\t01b64a13e683fb3b13.jpgt01b64a13e683fb3b13"/>
          <p:cNvPicPr>
            <a:picLocks noChangeAspect="1"/>
          </p:cNvPicPr>
          <p:nvPr>
            <p:ph idx="1"/>
          </p:nvPr>
        </p:nvPicPr>
        <p:blipFill>
          <a:blip r:embed="rId1"/>
          <a:srcRect/>
          <a:stretch>
            <a:fillRect/>
          </a:stretch>
        </p:blipFill>
        <p:spPr>
          <a:xfrm>
            <a:off x="-22860" y="-41275"/>
            <a:ext cx="12183745" cy="6940550"/>
          </a:xfrm>
          <a:prstGeom prst="rect">
            <a:avLst/>
          </a:prstGeom>
        </p:spPr>
      </p:pic>
      <p:sp>
        <p:nvSpPr>
          <p:cNvPr id="1048615" name="标题 1"/>
          <p:cNvSpPr>
            <a:spLocks noGrp="1"/>
          </p:cNvSpPr>
          <p:nvPr>
            <p:ph type="title"/>
          </p:nvPr>
        </p:nvSpPr>
        <p:spPr>
          <a:xfrm>
            <a:off x="-23495" y="336550"/>
            <a:ext cx="11109960" cy="6339840"/>
          </a:xfrm>
        </p:spPr>
        <p:txBody>
          <a:bodyPr/>
          <a:p>
            <a:r>
              <a:rPr lang="en-US" altLang="zh-CN">
                <a:latin typeface="义启小魏楷" panose="02010601030101010101" charset="-128"/>
                <a:ea typeface="义启小魏楷" panose="02010601030101010101" charset="-128"/>
                <a:sym typeface="+mn-ea"/>
              </a:rPr>
              <a:t>                 </a:t>
            </a:r>
            <a:r>
              <a:rPr lang="zh-CN" altLang="en-US">
                <a:latin typeface="义启小魏楷" panose="02010601030101010101" charset="-128"/>
                <a:ea typeface="义启小魏楷" panose="02010601030101010101" charset="-128"/>
                <a:sym typeface="+mn-ea"/>
              </a:rPr>
              <a:t>三、市场营销策划</a:t>
            </a: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endParaRPr lang="zh-CN" altLang="en-US">
              <a:latin typeface="义启小魏楷" panose="02010601030101010101" charset="-128"/>
              <a:ea typeface="义启小魏楷" panose="02010601030101010101" charset="-128"/>
              <a:sym typeface="+mn-ea"/>
            </a:endParaRPr>
          </a:p>
        </p:txBody>
      </p:sp>
      <p:sp>
        <p:nvSpPr>
          <p:cNvPr id="1048616" name="矩形 4"/>
          <p:cNvSpPr/>
          <p:nvPr/>
        </p:nvSpPr>
        <p:spPr>
          <a:xfrm>
            <a:off x="2167890" y="1695450"/>
            <a:ext cx="350774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3200">
                <a:solidFill>
                  <a:schemeClr val="tx1"/>
                </a:solidFill>
                <a:latin typeface="+mj-ea"/>
                <a:ea typeface="+mj-ea"/>
              </a:rPr>
              <a:t>经营模式</a:t>
            </a:r>
            <a:endParaRPr lang="zh-CN" altLang="en-US" sz="3200">
              <a:solidFill>
                <a:schemeClr val="tx1"/>
              </a:solidFill>
              <a:latin typeface="+mj-ea"/>
              <a:ea typeface="+mj-ea"/>
            </a:endParaRPr>
          </a:p>
        </p:txBody>
      </p:sp>
      <p:cxnSp>
        <p:nvCxnSpPr>
          <p:cNvPr id="3145732" name="直接连接符 10"/>
          <p:cNvCxnSpPr/>
          <p:nvPr/>
        </p:nvCxnSpPr>
        <p:spPr>
          <a:xfrm flipV="1">
            <a:off x="1525270" y="2609850"/>
            <a:ext cx="838835" cy="927100"/>
          </a:xfrm>
          <a:prstGeom prst="line">
            <a:avLst/>
          </a:prstGeom>
        </p:spPr>
        <p:style>
          <a:lnRef idx="1">
            <a:schemeClr val="accent1"/>
          </a:lnRef>
          <a:fillRef idx="0">
            <a:schemeClr val="accent1"/>
          </a:fillRef>
          <a:effectRef idx="0">
            <a:schemeClr val="accent1"/>
          </a:effectRef>
          <a:fontRef idx="minor">
            <a:schemeClr val="tx1"/>
          </a:fontRef>
        </p:style>
      </p:cxnSp>
      <p:sp>
        <p:nvSpPr>
          <p:cNvPr id="1048617" name="流程图: 可选过程 11"/>
          <p:cNvSpPr/>
          <p:nvPr/>
        </p:nvSpPr>
        <p:spPr>
          <a:xfrm>
            <a:off x="588645" y="3536950"/>
            <a:ext cx="1775460" cy="611505"/>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rPr>
              <a:t>成立小吃协会</a:t>
            </a:r>
            <a:endParaRPr lang="zh-CN" altLang="en-US" sz="2000">
              <a:solidFill>
                <a:schemeClr val="tx1"/>
              </a:solidFill>
            </a:endParaRPr>
          </a:p>
        </p:txBody>
      </p:sp>
      <p:cxnSp>
        <p:nvCxnSpPr>
          <p:cNvPr id="3145733" name="直接连接符 14"/>
          <p:cNvCxnSpPr/>
          <p:nvPr/>
        </p:nvCxnSpPr>
        <p:spPr>
          <a:xfrm flipH="1">
            <a:off x="3808095" y="2644140"/>
            <a:ext cx="13970" cy="1026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4" name="直接连接符 15"/>
          <p:cNvCxnSpPr>
            <a:endCxn id="1048619" idx="0"/>
          </p:cNvCxnSpPr>
          <p:nvPr/>
        </p:nvCxnSpPr>
        <p:spPr>
          <a:xfrm>
            <a:off x="5453380" y="2590165"/>
            <a:ext cx="222250" cy="1263650"/>
          </a:xfrm>
          <a:prstGeom prst="line">
            <a:avLst/>
          </a:prstGeom>
        </p:spPr>
        <p:style>
          <a:lnRef idx="1">
            <a:schemeClr val="accent1"/>
          </a:lnRef>
          <a:fillRef idx="0">
            <a:schemeClr val="accent1"/>
          </a:fillRef>
          <a:effectRef idx="0">
            <a:schemeClr val="accent1"/>
          </a:effectRef>
          <a:fontRef idx="minor">
            <a:schemeClr val="tx1"/>
          </a:fontRef>
        </p:style>
      </p:cxnSp>
      <p:sp>
        <p:nvSpPr>
          <p:cNvPr id="1048618" name="流程图: 可选过程 16"/>
          <p:cNvSpPr/>
          <p:nvPr/>
        </p:nvSpPr>
        <p:spPr>
          <a:xfrm>
            <a:off x="3138170" y="3670300"/>
            <a:ext cx="1353185" cy="611505"/>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rPr>
              <a:t>批量生产</a:t>
            </a:r>
            <a:endParaRPr lang="zh-CN" altLang="en-US" sz="2000">
              <a:solidFill>
                <a:schemeClr val="tx1"/>
              </a:solidFill>
            </a:endParaRPr>
          </a:p>
        </p:txBody>
      </p:sp>
      <p:sp>
        <p:nvSpPr>
          <p:cNvPr id="1048619" name="流程图: 可选过程 17"/>
          <p:cNvSpPr/>
          <p:nvPr/>
        </p:nvSpPr>
        <p:spPr>
          <a:xfrm>
            <a:off x="4998720" y="3853815"/>
            <a:ext cx="1353185" cy="611505"/>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latin typeface="+mn-ea"/>
                <a:sym typeface="+mn-ea"/>
              </a:rPr>
              <a:t>创立品牌</a:t>
            </a:r>
            <a:endParaRPr lang="zh-CN" altLang="en-US" sz="2000">
              <a:solidFill>
                <a:schemeClr val="tx1"/>
              </a:solidFill>
              <a:latin typeface="+mn-ea"/>
              <a:sym typeface="+mn-ea"/>
            </a:endParaRPr>
          </a:p>
        </p:txBody>
      </p:sp>
      <p:sp>
        <p:nvSpPr>
          <p:cNvPr id="1048620" name="矩形 18"/>
          <p:cNvSpPr/>
          <p:nvPr/>
        </p:nvSpPr>
        <p:spPr>
          <a:xfrm>
            <a:off x="7985760" y="1540510"/>
            <a:ext cx="201168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3200">
                <a:solidFill>
                  <a:schemeClr val="tx1"/>
                </a:solidFill>
                <a:latin typeface="+mj-ea"/>
                <a:ea typeface="+mj-ea"/>
              </a:rPr>
              <a:t>产品策略</a:t>
            </a:r>
            <a:endParaRPr lang="zh-CN" altLang="en-US" sz="3200">
              <a:solidFill>
                <a:schemeClr val="tx1"/>
              </a:solidFill>
              <a:latin typeface="+mj-ea"/>
              <a:ea typeface="+mj-ea"/>
            </a:endParaRPr>
          </a:p>
        </p:txBody>
      </p:sp>
      <p:cxnSp>
        <p:nvCxnSpPr>
          <p:cNvPr id="3145735" name="直接连接符 19"/>
          <p:cNvCxnSpPr/>
          <p:nvPr/>
        </p:nvCxnSpPr>
        <p:spPr>
          <a:xfrm flipH="1">
            <a:off x="7909560" y="2454910"/>
            <a:ext cx="505460" cy="1264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6" name="直接连接符 21"/>
          <p:cNvCxnSpPr/>
          <p:nvPr/>
        </p:nvCxnSpPr>
        <p:spPr>
          <a:xfrm>
            <a:off x="9616440" y="2485390"/>
            <a:ext cx="640080" cy="1234440"/>
          </a:xfrm>
          <a:prstGeom prst="line">
            <a:avLst/>
          </a:prstGeom>
        </p:spPr>
        <p:style>
          <a:lnRef idx="1">
            <a:schemeClr val="accent1"/>
          </a:lnRef>
          <a:fillRef idx="0">
            <a:schemeClr val="accent1"/>
          </a:fillRef>
          <a:effectRef idx="0">
            <a:schemeClr val="accent1"/>
          </a:effectRef>
          <a:fontRef idx="minor">
            <a:schemeClr val="tx1"/>
          </a:fontRef>
        </p:style>
      </p:cxnSp>
      <p:sp>
        <p:nvSpPr>
          <p:cNvPr id="1048621" name="矩形 22"/>
          <p:cNvSpPr/>
          <p:nvPr/>
        </p:nvSpPr>
        <p:spPr>
          <a:xfrm>
            <a:off x="7049135" y="3719830"/>
            <a:ext cx="2096135"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3200">
                <a:solidFill>
                  <a:schemeClr val="tx1"/>
                </a:solidFill>
                <a:latin typeface="+mj-ea"/>
                <a:ea typeface="+mj-ea"/>
              </a:rPr>
              <a:t>主打产品</a:t>
            </a:r>
            <a:endParaRPr lang="zh-CN" altLang="en-US" sz="3200">
              <a:solidFill>
                <a:schemeClr val="tx1"/>
              </a:solidFill>
              <a:latin typeface="+mj-ea"/>
              <a:ea typeface="+mj-ea"/>
            </a:endParaRPr>
          </a:p>
        </p:txBody>
      </p:sp>
      <p:sp>
        <p:nvSpPr>
          <p:cNvPr id="1048622" name="矩形 23"/>
          <p:cNvSpPr/>
          <p:nvPr/>
        </p:nvSpPr>
        <p:spPr>
          <a:xfrm>
            <a:off x="9446895" y="3719830"/>
            <a:ext cx="2096135"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3200">
                <a:solidFill>
                  <a:schemeClr val="tx1"/>
                </a:solidFill>
                <a:latin typeface="+mj-ea"/>
                <a:ea typeface="+mj-ea"/>
              </a:rPr>
              <a:t>商品包装</a:t>
            </a:r>
            <a:endParaRPr lang="zh-CN" altLang="en-US" sz="3200">
              <a:solidFill>
                <a:schemeClr val="tx1"/>
              </a:solidFill>
              <a:latin typeface="+mj-ea"/>
              <a:ea typeface="+mj-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p:pic>
        <p:nvPicPr>
          <p:cNvPr id="2097188" name="内容占位符 3" descr="F:\u=2813689367,881296186&amp;fm=23&amp;gp=0.jpgu=2813689367,881296186&amp;fm=23&amp;gp=0"/>
          <p:cNvPicPr>
            <a:picLocks noChangeAspect="1"/>
          </p:cNvPicPr>
          <p:nvPr>
            <p:ph idx="1"/>
          </p:nvPr>
        </p:nvPicPr>
        <p:blipFill>
          <a:blip r:embed="rId1"/>
          <a:srcRect/>
          <a:stretch>
            <a:fillRect/>
          </a:stretch>
        </p:blipFill>
        <p:spPr>
          <a:xfrm>
            <a:off x="2540" y="-13970"/>
            <a:ext cx="12177395" cy="6891655"/>
          </a:xfrm>
          <a:prstGeom prst="rect">
            <a:avLst/>
          </a:prstGeom>
        </p:spPr>
      </p:pic>
      <p:sp>
        <p:nvSpPr>
          <p:cNvPr id="1048623" name="标题 1"/>
          <p:cNvSpPr>
            <a:spLocks noGrp="1"/>
          </p:cNvSpPr>
          <p:nvPr>
            <p:ph type="title"/>
          </p:nvPr>
        </p:nvSpPr>
        <p:spPr>
          <a:xfrm>
            <a:off x="598805" y="645795"/>
            <a:ext cx="11061065" cy="3829050"/>
          </a:xfrm>
        </p:spPr>
        <p:txBody>
          <a:bodyPr>
            <a:normAutofit fontScale="90000"/>
          </a:bodyPr>
          <a:p>
            <a:pPr>
              <a:lnSpc>
                <a:spcPct val="140000"/>
              </a:lnSpc>
            </a:pPr>
            <a:r>
              <a:rPr lang="en-US" altLang="zh-CN" b="1">
                <a:latin typeface="方正兰亭超细黑简体" panose="02000000000000000000" charset="-122"/>
                <a:ea typeface="方正兰亭超细黑简体" panose="02000000000000000000" charset="-122"/>
                <a:sym typeface="+mn-ea"/>
              </a:rPr>
              <a:t>                            </a:t>
            </a:r>
            <a:br>
              <a:rPr lang="en-US" altLang="zh-CN" b="1">
                <a:latin typeface="方正兰亭超细黑简体" panose="02000000000000000000" charset="-122"/>
                <a:ea typeface="方正兰亭超细黑简体" panose="02000000000000000000" charset="-122"/>
                <a:sym typeface="+mn-ea"/>
              </a:rPr>
            </a:br>
            <a:br>
              <a:rPr lang="en-US" altLang="zh-CN" b="1">
                <a:latin typeface="方正兰亭超细黑简体" panose="02000000000000000000" charset="-122"/>
                <a:ea typeface="方正兰亭超细黑简体" panose="02000000000000000000" charset="-122"/>
                <a:sym typeface="+mn-ea"/>
              </a:rPr>
            </a:br>
            <a:br>
              <a:rPr lang="en-US" altLang="zh-CN" b="1">
                <a:latin typeface="方正兰亭超细黑简体" panose="02000000000000000000" charset="-122"/>
                <a:ea typeface="方正兰亭超细黑简体" panose="02000000000000000000" charset="-122"/>
                <a:sym typeface="+mn-ea"/>
              </a:rPr>
            </a:br>
            <a:br>
              <a:rPr lang="en-US" altLang="zh-CN" b="1">
                <a:latin typeface="方正兰亭超细黑简体" panose="02000000000000000000" charset="-122"/>
                <a:ea typeface="方正兰亭超细黑简体" panose="02000000000000000000" charset="-122"/>
                <a:sym typeface="+mn-ea"/>
              </a:rPr>
            </a:br>
            <a:br>
              <a:rPr lang="en-US" altLang="zh-CN" b="1">
                <a:latin typeface="方正兰亭超细黑简体" panose="02000000000000000000" charset="-122"/>
                <a:ea typeface="方正兰亭超细黑简体" panose="02000000000000000000" charset="-122"/>
                <a:sym typeface="+mn-ea"/>
              </a:rPr>
            </a:br>
            <a:br>
              <a:rPr lang="en-US" altLang="zh-CN" b="1">
                <a:latin typeface="方正兰亭超细黑简体" panose="02000000000000000000" charset="-122"/>
                <a:ea typeface="方正兰亭超细黑简体" panose="02000000000000000000" charset="-122"/>
                <a:sym typeface="+mn-ea"/>
              </a:rPr>
            </a:br>
            <a:br>
              <a:rPr lang="en-US" altLang="zh-CN" b="1">
                <a:latin typeface="方正兰亭超细黑简体" panose="02000000000000000000" charset="-122"/>
                <a:ea typeface="方正兰亭超细黑简体" panose="02000000000000000000" charset="-122"/>
                <a:sym typeface="+mn-ea"/>
              </a:rPr>
            </a:br>
            <a:r>
              <a:rPr lang="en-US" altLang="zh-CN" b="1">
                <a:latin typeface="方正兰亭超细黑简体" panose="02000000000000000000" charset="-122"/>
                <a:ea typeface="方正兰亭超细黑简体" panose="02000000000000000000" charset="-122"/>
                <a:sym typeface="+mn-ea"/>
              </a:rPr>
              <a:t>                            No1.</a:t>
            </a:r>
            <a:r>
              <a:rPr lang="zh-CN" altLang="en-US" b="1">
                <a:latin typeface="方正兰亭超细黑简体" panose="02000000000000000000" charset="-122"/>
                <a:ea typeface="方正兰亭超细黑简体" panose="02000000000000000000" charset="-122"/>
                <a:sym typeface="+mn-ea"/>
              </a:rPr>
              <a:t>经营模式</a:t>
            </a:r>
            <a:br>
              <a:rPr lang="zh-CN" altLang="en-US" b="1">
                <a:solidFill>
                  <a:schemeClr val="tx1"/>
                </a:solidFill>
                <a:latin typeface="方正兰亭超细黑简体" panose="02000000000000000000" charset="-122"/>
                <a:ea typeface="方正兰亭超细黑简体" panose="02000000000000000000" charset="-122"/>
              </a:rPr>
            </a:br>
            <a:r>
              <a:rPr lang="en-US" altLang="zh-CN" sz="3200">
                <a:latin typeface="楷体" panose="02010609060101010101" charset="-122"/>
                <a:ea typeface="楷体" panose="02010609060101010101" charset="-122"/>
                <a:sym typeface="+mn-ea"/>
              </a:rPr>
              <a:t>(1)</a:t>
            </a:r>
            <a:r>
              <a:rPr lang="zh-CN" altLang="en-US" sz="3200">
                <a:latin typeface="楷体" panose="02010609060101010101" charset="-122"/>
                <a:ea typeface="楷体" panose="02010609060101010101" charset="-122"/>
                <a:sym typeface="+mn-ea"/>
              </a:rPr>
              <a:t>成立小吃协会</a:t>
            </a:r>
            <a:br>
              <a:rPr lang="zh-CN" altLang="en-US" sz="3200">
                <a:latin typeface="楷体" panose="02010609060101010101" charset="-122"/>
                <a:ea typeface="楷体" panose="02010609060101010101" charset="-122"/>
                <a:sym typeface="+mn-ea"/>
              </a:rPr>
            </a:br>
            <a:r>
              <a:rPr lang="zh-CN" altLang="en-US" sz="3200">
                <a:latin typeface="楷体" panose="02010609060101010101" charset="-122"/>
                <a:ea typeface="楷体" panose="02010609060101010101" charset="-122"/>
                <a:sym typeface="+mn-ea"/>
              </a:rPr>
              <a:t>     加强行业交流，比如定期召开交流会、研讨会，研究延长保质期的方法等，对传统小吃进行改良、创新，并由协会负责推出小吃的新品种。</a:t>
            </a:r>
            <a:br>
              <a:rPr lang="zh-CN" altLang="en-US" sz="3200">
                <a:latin typeface="楷体" panose="02010609060101010101" charset="-122"/>
                <a:ea typeface="楷体" panose="02010609060101010101" charset="-122"/>
                <a:sym typeface="+mn-ea"/>
              </a:rPr>
            </a:br>
            <a:r>
              <a:rPr lang="zh-CN" altLang="en-US" sz="3200">
                <a:latin typeface="楷体" panose="02010609060101010101" charset="-122"/>
                <a:ea typeface="楷体" panose="02010609060101010101" charset="-122"/>
                <a:sym typeface="+mn-ea"/>
              </a:rPr>
              <a:t>（</a:t>
            </a:r>
            <a:r>
              <a:rPr lang="en-US" altLang="zh-CN" sz="3200">
                <a:latin typeface="楷体" panose="02010609060101010101" charset="-122"/>
                <a:ea typeface="楷体" panose="02010609060101010101" charset="-122"/>
                <a:sym typeface="+mn-ea"/>
              </a:rPr>
              <a:t>2</a:t>
            </a:r>
            <a:r>
              <a:rPr lang="zh-CN" altLang="en-US" sz="3200">
                <a:latin typeface="楷体" panose="02010609060101010101" charset="-122"/>
                <a:ea typeface="楷体" panose="02010609060101010101" charset="-122"/>
                <a:sym typeface="+mn-ea"/>
              </a:rPr>
              <a:t>）批量生产</a:t>
            </a:r>
            <a:br>
              <a:rPr lang="zh-CN" altLang="en-US" sz="3200">
                <a:latin typeface="楷体" panose="02010609060101010101" charset="-122"/>
                <a:ea typeface="楷体" panose="02010609060101010101" charset="-122"/>
                <a:sym typeface="+mn-ea"/>
              </a:rPr>
            </a:br>
            <a:r>
              <a:rPr lang="zh-CN" altLang="en-US" sz="3200">
                <a:latin typeface="楷体" panose="02010609060101010101" charset="-122"/>
                <a:ea typeface="楷体" panose="02010609060101010101" charset="-122"/>
                <a:sym typeface="+mn-ea"/>
              </a:rPr>
              <a:t>     在保持传统风味的情况下，改变落后的手工制作方法，实现机械化、批量化生产。</a:t>
            </a:r>
            <a:br>
              <a:rPr lang="zh-CN" altLang="en-US" sz="3200">
                <a:latin typeface="楷体" panose="02010609060101010101" charset="-122"/>
                <a:ea typeface="楷体" panose="02010609060101010101" charset="-122"/>
                <a:sym typeface="+mn-ea"/>
              </a:rPr>
            </a:br>
            <a:r>
              <a:rPr lang="zh-CN" altLang="en-US" sz="3200">
                <a:latin typeface="楷体" panose="02010609060101010101" charset="-122"/>
                <a:ea typeface="楷体" panose="02010609060101010101" charset="-122"/>
                <a:sym typeface="+mn-ea"/>
              </a:rPr>
              <a:t>（</a:t>
            </a:r>
            <a:r>
              <a:rPr lang="en-US" altLang="zh-CN" sz="3200">
                <a:latin typeface="楷体" panose="02010609060101010101" charset="-122"/>
                <a:ea typeface="楷体" panose="02010609060101010101" charset="-122"/>
                <a:sym typeface="+mn-ea"/>
              </a:rPr>
              <a:t>3</a:t>
            </a:r>
            <a:r>
              <a:rPr lang="zh-CN" altLang="en-US" sz="3200">
                <a:latin typeface="楷体" panose="02010609060101010101" charset="-122"/>
                <a:ea typeface="楷体" panose="02010609060101010101" charset="-122"/>
                <a:sym typeface="+mn-ea"/>
              </a:rPr>
              <a:t>）创立品牌</a:t>
            </a:r>
            <a:br>
              <a:rPr lang="zh-CN" altLang="en-US" sz="3200">
                <a:latin typeface="楷体" panose="02010609060101010101" charset="-122"/>
                <a:ea typeface="楷体" panose="02010609060101010101" charset="-122"/>
                <a:sym typeface="+mn-ea"/>
              </a:rPr>
            </a:br>
            <a:r>
              <a:rPr lang="zh-CN" altLang="en-US" sz="3200">
                <a:latin typeface="楷体" panose="02010609060101010101" charset="-122"/>
                <a:ea typeface="楷体" panose="02010609060101010101" charset="-122"/>
                <a:sym typeface="+mn-ea"/>
              </a:rPr>
              <a:t>    创立属于潮州小吃的品牌</a:t>
            </a:r>
            <a:br>
              <a:rPr lang="zh-CN" altLang="en-US" sz="3200">
                <a:latin typeface="楷体" panose="02010609060101010101" charset="-122"/>
                <a:ea typeface="楷体" panose="02010609060101010101" charset="-122"/>
                <a:sym typeface="+mn-ea"/>
              </a:rPr>
            </a:br>
            <a:br>
              <a:rPr lang="zh-CN" altLang="en-US" sz="3200">
                <a:latin typeface="楷体" panose="02010609060101010101" charset="-122"/>
                <a:ea typeface="楷体" panose="02010609060101010101" charset="-122"/>
                <a:sym typeface="+mn-ea"/>
              </a:rPr>
            </a:br>
            <a:br>
              <a:rPr lang="zh-CN" altLang="en-US" sz="3200">
                <a:latin typeface="楷体" panose="02010609060101010101" charset="-122"/>
                <a:ea typeface="楷体" panose="02010609060101010101" charset="-122"/>
                <a:sym typeface="+mn-ea"/>
              </a:rPr>
            </a:br>
            <a:br>
              <a:rPr lang="zh-CN" altLang="en-US" sz="3200">
                <a:latin typeface="楷体" panose="02010609060101010101" charset="-122"/>
                <a:ea typeface="楷体" panose="02010609060101010101" charset="-122"/>
                <a:sym typeface="+mn-ea"/>
              </a:rPr>
            </a:br>
            <a:br>
              <a:rPr lang="zh-CN" altLang="en-US" sz="3200">
                <a:latin typeface="楷体" panose="02010609060101010101" charset="-122"/>
                <a:ea typeface="楷体" panose="02010609060101010101" charset="-122"/>
                <a:sym typeface="+mn-ea"/>
              </a:rPr>
            </a:br>
            <a:br>
              <a:rPr lang="zh-CN" altLang="en-US" sz="3200">
                <a:latin typeface="楷体" panose="02010609060101010101" charset="-122"/>
                <a:ea typeface="楷体" panose="02010609060101010101" charset="-122"/>
                <a:sym typeface="+mn-ea"/>
              </a:rPr>
            </a:br>
            <a:br>
              <a:rPr lang="zh-CN" altLang="en-US" sz="3200">
                <a:solidFill>
                  <a:schemeClr val="tx1"/>
                </a:solidFill>
                <a:latin typeface="楷体" panose="02010609060101010101" charset="-122"/>
                <a:ea typeface="楷体" panose="02010609060101010101" charset="-122"/>
              </a:rPr>
            </a:br>
            <a:endParaRPr lang="zh-CN" altLang="en-US" sz="3200">
              <a:latin typeface="楷体" panose="02010609060101010101" charset="-122"/>
              <a:ea typeface="楷体" panose="0201060906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p:pic>
        <p:nvPicPr>
          <p:cNvPr id="2097189" name="内容占位符 3" descr="F:\ppt\u=1123933710,885862288&amp;fm=23&amp;gp=0.jpgu=1123933710,885862288&amp;fm=23&amp;gp=0"/>
          <p:cNvPicPr>
            <a:picLocks noChangeAspect="1"/>
          </p:cNvPicPr>
          <p:nvPr>
            <p:ph idx="1"/>
          </p:nvPr>
        </p:nvPicPr>
        <p:blipFill>
          <a:blip r:embed="rId1"/>
          <a:srcRect/>
          <a:stretch>
            <a:fillRect/>
          </a:stretch>
        </p:blipFill>
        <p:spPr>
          <a:xfrm>
            <a:off x="-635" y="-33020"/>
            <a:ext cx="12259945" cy="6910070"/>
          </a:xfrm>
          <a:prstGeom prst="rect">
            <a:avLst/>
          </a:prstGeom>
        </p:spPr>
      </p:pic>
      <p:sp>
        <p:nvSpPr>
          <p:cNvPr id="1048624" name="标题 1"/>
          <p:cNvSpPr>
            <a:spLocks noGrp="1"/>
          </p:cNvSpPr>
          <p:nvPr>
            <p:ph type="title"/>
          </p:nvPr>
        </p:nvSpPr>
        <p:spPr>
          <a:xfrm>
            <a:off x="791210" y="-32385"/>
            <a:ext cx="10684510" cy="6767195"/>
          </a:xfrm>
        </p:spPr>
        <p:txBody>
          <a:bodyPr>
            <a:normAutofit/>
          </a:bodyPr>
          <a:p>
            <a:r>
              <a:rPr lang="zh-CN" altLang="en-US"/>
              <a:t>策略：</a:t>
            </a:r>
            <a:br>
              <a:rPr lang="zh-CN" altLang="en-US"/>
            </a:br>
            <a:r>
              <a:rPr lang="zh-CN" altLang="en-US"/>
              <a:t> </a:t>
            </a:r>
            <a:r>
              <a:rPr lang="en-US" altLang="zh-CN" sz="3200">
                <a:latin typeface="方正隶变_GBK" panose="02000000000000000000" charset="-122"/>
                <a:ea typeface="方正隶变_GBK" panose="02000000000000000000" charset="-122"/>
              </a:rPr>
              <a:t>(1)</a:t>
            </a:r>
            <a:r>
              <a:rPr lang="zh-CN" altLang="en-US" sz="3200">
                <a:latin typeface="方正隶变_GBK" panose="02000000000000000000" charset="-122"/>
                <a:ea typeface="方正隶变_GBK" panose="02000000000000000000" charset="-122"/>
              </a:rPr>
              <a:t>充分利用政策优势</a:t>
            </a:r>
            <a:br>
              <a:rPr lang="zh-CN" altLang="en-US" sz="3200">
                <a:latin typeface="方正隶变_GBK" panose="02000000000000000000" charset="-122"/>
                <a:ea typeface="方正隶变_GBK" panose="02000000000000000000" charset="-122"/>
              </a:rPr>
            </a:br>
            <a:r>
              <a:rPr lang="zh-CN" altLang="en-US" sz="2800"/>
              <a:t>利用政府对大学生创业的政策扶持，对中小企业的优惠政策</a:t>
            </a:r>
            <a:br>
              <a:rPr lang="zh-CN" altLang="en-US" sz="2800"/>
            </a:br>
            <a:r>
              <a:rPr lang="en-US" altLang="zh-CN" sz="3200">
                <a:latin typeface="方正隶变_GBK" panose="02000000000000000000" charset="-122"/>
                <a:ea typeface="方正隶变_GBK" panose="02000000000000000000" charset="-122"/>
              </a:rPr>
              <a:t>(2)</a:t>
            </a:r>
            <a:r>
              <a:rPr lang="zh-CN" altLang="en-US" sz="3200">
                <a:latin typeface="方正隶变_GBK" panose="02000000000000000000" charset="-122"/>
                <a:ea typeface="方正隶变_GBK" panose="02000000000000000000" charset="-122"/>
              </a:rPr>
              <a:t>充分利用互联网科技</a:t>
            </a:r>
            <a:br>
              <a:rPr lang="zh-CN" altLang="en-US" sz="3200">
                <a:latin typeface="方正隶变_GBK" panose="02000000000000000000" charset="-122"/>
                <a:ea typeface="方正隶变_GBK" panose="02000000000000000000" charset="-122"/>
              </a:rPr>
            </a:br>
            <a:r>
              <a:rPr lang="zh-CN" altLang="en-US" sz="2800"/>
              <a:t>餐厅支持多种移动支付方式。减少支付环节的成本</a:t>
            </a:r>
            <a:br>
              <a:rPr lang="zh-CN" altLang="en-US" sz="2800"/>
            </a:br>
            <a:r>
              <a:rPr lang="zh-CN" altLang="en-US" sz="2800"/>
              <a:t>餐厅上线多种平台，支付宝口碑，美团，美团外卖，百度糯米等主流平台。</a:t>
            </a:r>
            <a:br>
              <a:rPr lang="zh-CN" altLang="en-US" sz="2800"/>
            </a:br>
            <a:r>
              <a:rPr lang="zh-CN" altLang="en-US" sz="2800"/>
              <a:t>（</a:t>
            </a:r>
            <a:r>
              <a:rPr lang="zh-CN" altLang="en-US" sz="3200">
                <a:latin typeface="方正隶变_GBK" panose="02000000000000000000" charset="-122"/>
                <a:ea typeface="方正隶变_GBK" panose="02000000000000000000" charset="-122"/>
              </a:rPr>
              <a:t>3）餐厅开设微信公众号及微信小程序</a:t>
            </a:r>
            <a:r>
              <a:rPr lang="zh-CN" altLang="en-US" sz="2800"/>
              <a:t>。</a:t>
            </a:r>
            <a:br>
              <a:rPr lang="zh-CN" altLang="en-US" sz="2800"/>
            </a:br>
            <a:r>
              <a:rPr lang="zh-CN" altLang="en-US" sz="2800"/>
              <a:t>（</a:t>
            </a:r>
            <a:r>
              <a:rPr lang="en-US" altLang="zh-CN" sz="3200">
                <a:latin typeface="方正隶变_GBK" panose="02000000000000000000" charset="-122"/>
                <a:ea typeface="方正隶变_GBK" panose="02000000000000000000" charset="-122"/>
              </a:rPr>
              <a:t>4</a:t>
            </a:r>
            <a:r>
              <a:rPr lang="zh-CN" altLang="en-US" sz="3200">
                <a:latin typeface="方正隶变_GBK" panose="02000000000000000000" charset="-122"/>
                <a:ea typeface="方正隶变_GBK" panose="02000000000000000000" charset="-122"/>
              </a:rPr>
              <a:t>）将美食与文化融合</a:t>
            </a:r>
            <a:br>
              <a:rPr lang="zh-CN" altLang="en-US" sz="3200">
                <a:latin typeface="方正隶变_GBK" panose="02000000000000000000" charset="-122"/>
                <a:ea typeface="方正隶变_GBK" panose="02000000000000000000" charset="-122"/>
              </a:rPr>
            </a:br>
            <a:r>
              <a:rPr lang="zh-CN" altLang="en-US" sz="2800"/>
              <a:t>在餐厅设置一个小舞台，在某个特定的时间会上演潮剧表演或英歌舞，平时或晚上顾客可以上去唱歌，下面的顾客也可以通过微信打赏，表演者可以获取的赏金。</a:t>
            </a:r>
            <a:br>
              <a:rPr lang="zh-CN" altLang="en-US" sz="2800"/>
            </a:br>
            <a:endParaRPr lang="zh-CN" altLang="en-US" sz="2800"/>
          </a:p>
        </p:txBody>
      </p:sp>
      <p:pic>
        <p:nvPicPr>
          <p:cNvPr id="2097190" name="图片 4" descr="t0193fef0feabdda168"/>
          <p:cNvPicPr>
            <a:picLocks noChangeAspect="1"/>
          </p:cNvPicPr>
          <p:nvPr/>
        </p:nvPicPr>
        <p:blipFill>
          <a:blip r:embed="rId2"/>
          <a:stretch>
            <a:fillRect/>
          </a:stretch>
        </p:blipFill>
        <p:spPr>
          <a:xfrm>
            <a:off x="9570720" y="5215890"/>
            <a:ext cx="1905000" cy="1310640"/>
          </a:xfrm>
          <a:prstGeom prst="rect">
            <a:avLst/>
          </a:prstGeom>
        </p:spPr>
      </p:pic>
      <p:pic>
        <p:nvPicPr>
          <p:cNvPr id="2097191" name="图片 5" descr="下载"/>
          <p:cNvPicPr>
            <a:picLocks noChangeAspect="1"/>
          </p:cNvPicPr>
          <p:nvPr/>
        </p:nvPicPr>
        <p:blipFill>
          <a:blip r:embed="rId3"/>
          <a:stretch>
            <a:fillRect/>
          </a:stretch>
        </p:blipFill>
        <p:spPr>
          <a:xfrm>
            <a:off x="884237" y="1863090"/>
            <a:ext cx="5915660" cy="3814445"/>
          </a:xfrm>
          <a:prstGeom prst="rect">
            <a:avLst/>
          </a:prstGeom>
        </p:spPr>
      </p:pic>
      <p:pic>
        <p:nvPicPr>
          <p:cNvPr id="2097192" name="图片 6" descr="下载 (1)"/>
          <p:cNvPicPr>
            <a:picLocks noChangeAspect="1"/>
          </p:cNvPicPr>
          <p:nvPr/>
        </p:nvPicPr>
        <p:blipFill>
          <a:blip r:embed="rId4"/>
          <a:stretch>
            <a:fillRect/>
          </a:stretch>
        </p:blipFill>
        <p:spPr>
          <a:xfrm>
            <a:off x="8278496" y="2341880"/>
            <a:ext cx="3980815" cy="2856865"/>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97190"/>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97191"/>
                                        </p:tgtEl>
                                        <p:attrNameLst>
                                          <p:attrName>style.visibility</p:attrName>
                                        </p:attrNameLst>
                                      </p:cBhvr>
                                      <p:to>
                                        <p:strVal val="visible"/>
                                      </p:to>
                                    </p:set>
                                    <p:anim calcmode="lin" valueType="num">
                                      <p:cBhvr>
                                        <p:cTn id="7" dur="500" fill="hold"/>
                                        <p:tgtEl>
                                          <p:spTgt spid="2097191"/>
                                        </p:tgtEl>
                                        <p:attrNameLst>
                                          <p:attrName>ppt_w</p:attrName>
                                        </p:attrNameLst>
                                      </p:cBhvr>
                                      <p:tavLst>
                                        <p:tav tm="0">
                                          <p:val>
                                            <p:fltVal val="0.0"/>
                                          </p:val>
                                        </p:tav>
                                        <p:tav tm="100000">
                                          <p:val>
                                            <p:strVal val="#ppt_w"/>
                                          </p:val>
                                        </p:tav>
                                      </p:tavLst>
                                    </p:anim>
                                    <p:anim calcmode="lin" valueType="num">
                                      <p:cBhvr>
                                        <p:cTn id="8" dur="500" fill="hold"/>
                                        <p:tgtEl>
                                          <p:spTgt spid="2097191"/>
                                        </p:tgtEl>
                                        <p:attrNameLst>
                                          <p:attrName>ppt_h</p:attrName>
                                        </p:attrNameLst>
                                      </p:cBhvr>
                                      <p:tavLst>
                                        <p:tav tm="0">
                                          <p:val>
                                            <p:fltVal val="0.0"/>
                                          </p:val>
                                        </p:tav>
                                        <p:tav tm="100000">
                                          <p:val>
                                            <p:strVal val="#ppt_h"/>
                                          </p:val>
                                        </p:tav>
                                      </p:tavLst>
                                    </p:anim>
                                    <p:animEffect transition="in" filter="fade">
                                      <p:cBhvr>
                                        <p:cTn id="9" dur="500"/>
                                        <p:tgtEl>
                                          <p:spTgt spid="2097191"/>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097192"/>
                                        </p:tgtEl>
                                        <p:attrNameLst>
                                          <p:attrName>style.visibility</p:attrName>
                                        </p:attrNameLst>
                                      </p:cBhvr>
                                      <p:to>
                                        <p:strVal val="visible"/>
                                      </p:to>
                                    </p:set>
                                    <p:anim calcmode="lin" valueType="num">
                                      <p:cBhvr>
                                        <p:cTn id="13" dur="500" fill="hold"/>
                                        <p:tgtEl>
                                          <p:spTgt spid="2097192"/>
                                        </p:tgtEl>
                                        <p:attrNameLst>
                                          <p:attrName>ppt_w</p:attrName>
                                        </p:attrNameLst>
                                      </p:cBhvr>
                                      <p:tavLst>
                                        <p:tav tm="0">
                                          <p:val>
                                            <p:fltVal val="0.0"/>
                                          </p:val>
                                        </p:tav>
                                        <p:tav tm="100000">
                                          <p:val>
                                            <p:strVal val="#ppt_w"/>
                                          </p:val>
                                        </p:tav>
                                      </p:tavLst>
                                    </p:anim>
                                    <p:anim calcmode="lin" valueType="num">
                                      <p:cBhvr>
                                        <p:cTn id="14" dur="500" fill="hold"/>
                                        <p:tgtEl>
                                          <p:spTgt spid="2097192"/>
                                        </p:tgtEl>
                                        <p:attrNameLst>
                                          <p:attrName>ppt_h</p:attrName>
                                        </p:attrNameLst>
                                      </p:cBhvr>
                                      <p:tavLst>
                                        <p:tav tm="0">
                                          <p:val>
                                            <p:fltVal val="0.0"/>
                                          </p:val>
                                        </p:tav>
                                        <p:tav tm="100000">
                                          <p:val>
                                            <p:strVal val="#ppt_h"/>
                                          </p:val>
                                        </p:tav>
                                      </p:tavLst>
                                    </p:anim>
                                    <p:animEffect transition="in" filter="fade">
                                      <p:cBhvr>
                                        <p:cTn id="15" dur="500"/>
                                        <p:tgtEl>
                                          <p:spTgt spid="2097192"/>
                                        </p:tgtEl>
                                      </p:cBhvr>
                                    </p:animEffect>
                                  </p:childTnLst>
                                </p:cTn>
                              </p:par>
                            </p:childTnLst>
                          </p:cTn>
                        </p:par>
                      </p:childTnLst>
                    </p:cTn>
                  </p:par>
                </p:childTnLst>
              </p:cTn>
              <p:nextCondLst>
                <p:cond evt="onClick" delay="0">
                  <p:tgtEl>
                    <p:spTgt spid="2097190"/>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p:pic>
        <p:nvPicPr>
          <p:cNvPr id="2097193" name="内容占位符 3" descr="u=4083319210,780940700&amp;fm=23&amp;gp=0"/>
          <p:cNvPicPr>
            <a:picLocks noChangeAspect="1"/>
          </p:cNvPicPr>
          <p:nvPr>
            <p:ph idx="1"/>
          </p:nvPr>
        </p:nvPicPr>
        <p:blipFill>
          <a:blip r:embed="rId1"/>
          <a:stretch>
            <a:fillRect/>
          </a:stretch>
        </p:blipFill>
        <p:spPr>
          <a:xfrm>
            <a:off x="20955" y="-3810"/>
            <a:ext cx="12148820" cy="6881495"/>
          </a:xfrm>
          <a:prstGeom prst="rect">
            <a:avLst/>
          </a:prstGeom>
        </p:spPr>
      </p:pic>
      <p:sp>
        <p:nvSpPr>
          <p:cNvPr id="1048625" name="标题 1"/>
          <p:cNvSpPr>
            <a:spLocks noGrp="1"/>
          </p:cNvSpPr>
          <p:nvPr>
            <p:ph type="title"/>
          </p:nvPr>
        </p:nvSpPr>
        <p:spPr>
          <a:xfrm>
            <a:off x="300355" y="268605"/>
            <a:ext cx="11497310" cy="6306185"/>
          </a:xfrm>
        </p:spPr>
        <p:txBody>
          <a:bodyPr>
            <a:normAutofit/>
          </a:bodyPr>
          <a:p>
            <a:pPr>
              <a:lnSpc>
                <a:spcPct val="160000"/>
              </a:lnSpc>
            </a:pPr>
            <a:r>
              <a:rPr lang="en-US" altLang="zh-CN"/>
              <a:t>                      No2.</a:t>
            </a:r>
            <a:r>
              <a:rPr lang="zh-CN" altLang="en-US">
                <a:latin typeface="+mj-ea"/>
                <a:sym typeface="+mn-ea"/>
              </a:rPr>
              <a:t>产品策略</a:t>
            </a:r>
            <a:br>
              <a:rPr lang="zh-CN" altLang="en-US">
                <a:latin typeface="+mj-ea"/>
                <a:sym typeface="+mn-ea"/>
              </a:rPr>
            </a:br>
            <a:r>
              <a:rPr lang="zh-CN" altLang="en-US" sz="3200">
                <a:latin typeface="楷体" panose="02010609060101010101" charset="-122"/>
                <a:ea typeface="楷体" panose="02010609060101010101" charset="-122"/>
                <a:sym typeface="+mn-ea"/>
              </a:rPr>
              <a:t>主打产品</a:t>
            </a:r>
            <a:r>
              <a:rPr lang="en-US" altLang="zh-CN" sz="3200">
                <a:latin typeface="楷体" panose="02010609060101010101" charset="-122"/>
                <a:ea typeface="楷体" panose="02010609060101010101" charset="-122"/>
                <a:sym typeface="+mn-ea"/>
              </a:rPr>
              <a:t>:</a:t>
            </a:r>
            <a:br>
              <a:rPr lang="zh-CN" altLang="en-US" sz="3200">
                <a:latin typeface="+mj-ea"/>
                <a:sym typeface="+mn-ea"/>
              </a:rPr>
            </a:br>
            <a:r>
              <a:rPr lang="zh-CN" altLang="en-US" sz="3200">
                <a:latin typeface="+mj-ea"/>
                <a:sym typeface="+mn-ea"/>
              </a:rPr>
              <a:t>牛肉丸、绿豆糕、糖葱薄饼、菜头粿、卤鹅肉、菜脯粿、猪肠胀糯米。</a:t>
            </a:r>
            <a:br>
              <a:rPr lang="zh-CN" altLang="en-US">
                <a:latin typeface="+mj-ea"/>
                <a:sym typeface="+mn-ea"/>
              </a:rPr>
            </a:br>
            <a:endParaRPr lang="zh-CN" altLang="en-US" sz="3200">
              <a:latin typeface="+mj-ea"/>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p:pic>
        <p:nvPicPr>
          <p:cNvPr id="2097153" name="内容占位符 3" descr="C:\Users\liujiemei\Desktop\图片3.png图片3"/>
          <p:cNvPicPr>
            <a:picLocks noChangeAspect="1"/>
          </p:cNvPicPr>
          <p:nvPr>
            <p:ph idx="1"/>
          </p:nvPr>
        </p:nvPicPr>
        <p:blipFill>
          <a:blip r:embed="rId1"/>
          <a:srcRect/>
          <a:stretch>
            <a:fillRect/>
          </a:stretch>
        </p:blipFill>
        <p:spPr>
          <a:xfrm>
            <a:off x="-12700" y="-20955"/>
            <a:ext cx="12242165" cy="6920865"/>
          </a:xfrm>
          <a:prstGeom prst="rect">
            <a:avLst/>
          </a:prstGeom>
        </p:spPr>
      </p:pic>
      <p:sp>
        <p:nvSpPr>
          <p:cNvPr id="1048593" name="标题 1"/>
          <p:cNvSpPr>
            <a:spLocks noGrp="1"/>
          </p:cNvSpPr>
          <p:nvPr>
            <p:ph type="title"/>
          </p:nvPr>
        </p:nvSpPr>
        <p:spPr>
          <a:xfrm>
            <a:off x="2619090" y="-20954"/>
            <a:ext cx="12236450" cy="6743065"/>
          </a:xfrm>
        </p:spPr>
        <p:txBody>
          <a:bodyPr>
            <a:normAutofit/>
          </a:bodyPr>
          <a:p>
            <a:r>
              <a:rPr lang="en-US" altLang="zh-CN"/>
              <a:t>                        </a:t>
            </a:r>
            <a:r>
              <a:rPr lang="zh-CN" altLang="en-US" b="1">
                <a:latin typeface="+mj-ea"/>
                <a:sym typeface="+mn-ea"/>
              </a:rPr>
              <a:t>目录</a:t>
            </a:r>
            <a:r>
              <a:rPr lang="en-US" altLang="zh-CN"/>
              <a:t>                     </a:t>
            </a:r>
            <a:r>
              <a:rPr lang="zh-CN" altLang="en-US" sz="4800" b="1">
                <a:latin typeface="+mj-ea"/>
                <a:sym typeface="+mn-ea"/>
              </a:rPr>
              <a:t> </a:t>
            </a:r>
            <a:br>
              <a:rPr lang="zh-CN" altLang="en-US" sz="4800" b="1">
                <a:latin typeface="+mj-ea"/>
              </a:rPr>
            </a:br>
            <a:r>
              <a:rPr lang="zh-CN" altLang="en-US"/>
              <a:t>          </a:t>
            </a:r>
            <a:r>
              <a:rPr lang="zh-CN" altLang="en-US" sz="4000">
                <a:latin typeface="义启小魏楷" panose="02010601030101010101" charset="-128"/>
                <a:ea typeface="义启小魏楷" panose="02010601030101010101" charset="-128"/>
              </a:rPr>
              <a:t>一、公司介绍</a:t>
            </a:r>
            <a:br>
              <a:rPr lang="zh-CN" altLang="en-US" sz="4000">
                <a:latin typeface="义启小魏楷" panose="02010601030101010101" charset="-128"/>
                <a:ea typeface="义启小魏楷" panose="02010601030101010101" charset="-128"/>
              </a:rPr>
            </a:br>
            <a:br>
              <a:rPr lang="zh-CN" altLang="en-US" sz="3200">
                <a:latin typeface="+mn-ea"/>
              </a:rPr>
            </a:br>
            <a:r>
              <a:rPr lang="zh-CN" altLang="en-US" sz="3200">
                <a:latin typeface="+mn-ea"/>
              </a:rPr>
              <a:t>      </a:t>
            </a:r>
            <a:r>
              <a:rPr lang="zh-CN" altLang="en-US" sz="4000">
                <a:latin typeface="义启小魏楷" panose="02010601030101010101" charset="-128"/>
                <a:ea typeface="义启小魏楷" panose="02010601030101010101" charset="-128"/>
              </a:rPr>
              <a:t>二、市场分析</a:t>
            </a:r>
            <a:br>
              <a:rPr lang="zh-CN" altLang="en-US" sz="4000">
                <a:latin typeface="义启小魏楷" panose="02010601030101010101" charset="-128"/>
                <a:ea typeface="义启小魏楷" panose="02010601030101010101" charset="-128"/>
              </a:rPr>
            </a:br>
            <a:br>
              <a:rPr lang="zh-CN" altLang="en-US" sz="4000">
                <a:latin typeface="义启小魏楷" panose="02010601030101010101" charset="-128"/>
                <a:ea typeface="义启小魏楷" panose="02010601030101010101" charset="-128"/>
              </a:rPr>
            </a:br>
            <a:r>
              <a:rPr lang="zh-CN" altLang="en-US" sz="4000">
                <a:latin typeface="义启小魏楷" panose="02010601030101010101" charset="-128"/>
                <a:ea typeface="义启小魏楷" panose="02010601030101010101" charset="-128"/>
              </a:rPr>
              <a:t>        三、市场营销策划</a:t>
            </a:r>
            <a:br>
              <a:rPr lang="zh-CN" altLang="en-US" sz="4000">
                <a:latin typeface="义启小魏楷" panose="02010601030101010101" charset="-128"/>
                <a:ea typeface="义启小魏楷" panose="02010601030101010101" charset="-128"/>
              </a:rPr>
            </a:br>
            <a:br>
              <a:rPr lang="zh-CN" altLang="en-US" sz="4000">
                <a:latin typeface="义启小魏楷" panose="02010601030101010101" charset="-128"/>
                <a:ea typeface="义启小魏楷" panose="02010601030101010101" charset="-128"/>
              </a:rPr>
            </a:br>
            <a:r>
              <a:rPr lang="zh-CN" altLang="en-US" sz="4000">
                <a:latin typeface="义启小魏楷" panose="02010601030101010101" charset="-128"/>
                <a:ea typeface="义启小魏楷" panose="02010601030101010101" charset="-128"/>
              </a:rPr>
              <a:t>        四、财务分析</a:t>
            </a:r>
            <a:br>
              <a:rPr lang="zh-CN" altLang="en-US" sz="4000">
                <a:latin typeface="义启小魏楷" panose="02010601030101010101" charset="-128"/>
                <a:ea typeface="义启小魏楷" panose="02010601030101010101" charset="-128"/>
              </a:rPr>
            </a:br>
            <a:br>
              <a:rPr lang="zh-CN" altLang="en-US" sz="4000">
                <a:latin typeface="义启小魏楷" panose="02010601030101010101" charset="-128"/>
                <a:ea typeface="义启小魏楷" panose="02010601030101010101" charset="-128"/>
              </a:rPr>
            </a:br>
            <a:r>
              <a:rPr lang="zh-CN" altLang="en-US" sz="4000">
                <a:latin typeface="义启小魏楷" panose="02010601030101010101" charset="-128"/>
                <a:ea typeface="义启小魏楷" panose="02010601030101010101" charset="-128"/>
              </a:rPr>
              <a:t>        五、风险分析及对策</a:t>
            </a:r>
            <a:endParaRPr lang="zh-CN" altLang="en-US" sz="4000">
              <a:latin typeface="义启小魏楷" panose="02010601030101010101" charset="-128"/>
              <a:ea typeface="义启小魏楷" panose="02010601030101010101" charset="-128"/>
            </a:endParaRPr>
          </a:p>
        </p:txBody>
      </p:sp>
      <p:pic>
        <p:nvPicPr>
          <p:cNvPr id="2097154" name="图片 4" descr="t0193fef0feabdda168"/>
          <p:cNvPicPr>
            <a:picLocks noChangeAspect="1"/>
          </p:cNvPicPr>
          <p:nvPr/>
        </p:nvPicPr>
        <p:blipFill>
          <a:blip r:embed="rId2"/>
          <a:stretch>
            <a:fillRect/>
          </a:stretch>
        </p:blipFill>
        <p:spPr>
          <a:xfrm>
            <a:off x="4316730" y="366395"/>
            <a:ext cx="1398905" cy="685165"/>
          </a:xfrm>
          <a:prstGeom prst="rect">
            <a:avLst/>
          </a:prstGeom>
        </p:spPr>
      </p:pic>
      <p:pic>
        <p:nvPicPr>
          <p:cNvPr id="2097155" name="图片 5" descr="t0193fef0feabdda168"/>
          <p:cNvPicPr>
            <a:picLocks noChangeAspect="1"/>
          </p:cNvPicPr>
          <p:nvPr/>
        </p:nvPicPr>
        <p:blipFill>
          <a:blip r:embed="rId2"/>
          <a:stretch>
            <a:fillRect/>
          </a:stretch>
        </p:blipFill>
        <p:spPr>
          <a:xfrm>
            <a:off x="4443730" y="493395"/>
            <a:ext cx="1083945" cy="685165"/>
          </a:xfrm>
          <a:prstGeom prst="rect">
            <a:avLst/>
          </a:prstGeom>
        </p:spPr>
      </p:pic>
      <p:pic>
        <p:nvPicPr>
          <p:cNvPr id="2097156" name="图片 6" descr="t0193fef0feabdda168"/>
          <p:cNvPicPr>
            <a:picLocks noChangeAspect="1"/>
          </p:cNvPicPr>
          <p:nvPr/>
        </p:nvPicPr>
        <p:blipFill>
          <a:blip r:embed="rId2"/>
          <a:stretch>
            <a:fillRect/>
          </a:stretch>
        </p:blipFill>
        <p:spPr>
          <a:xfrm>
            <a:off x="4316730" y="494030"/>
            <a:ext cx="1211580" cy="684530"/>
          </a:xfrm>
          <a:prstGeom prst="rect">
            <a:avLst/>
          </a:prstGeom>
        </p:spPr>
      </p:pic>
      <p:pic>
        <p:nvPicPr>
          <p:cNvPr id="2097157" name="图片 7" descr="t0193fef0feabdda168"/>
          <p:cNvPicPr>
            <a:picLocks noChangeAspect="1"/>
          </p:cNvPicPr>
          <p:nvPr/>
        </p:nvPicPr>
        <p:blipFill>
          <a:blip r:embed="rId2"/>
          <a:stretch>
            <a:fillRect/>
          </a:stretch>
        </p:blipFill>
        <p:spPr>
          <a:xfrm>
            <a:off x="6957695" y="494030"/>
            <a:ext cx="1503680" cy="10452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1" nodeType="clickEffect">
                                  <p:stCondLst>
                                    <p:cond delay="0"/>
                                  </p:stCondLst>
                                  <p:iterate type="lt">
                                    <p:tmPct val="50000"/>
                                  </p:iterate>
                                  <p:childTnLst>
                                    <p:set>
                                      <p:cBhvr>
                                        <p:cTn id="6" dur="1" fill="hold">
                                          <p:stCondLst>
                                            <p:cond delay="0"/>
                                          </p:stCondLst>
                                        </p:cTn>
                                        <p:tgtEl>
                                          <p:spTgt spid="1048593"/>
                                        </p:tgtEl>
                                        <p:attrNameLst>
                                          <p:attrName>style.visibility</p:attrName>
                                        </p:attrNameLst>
                                      </p:cBhvr>
                                      <p:to>
                                        <p:strVal val="visible"/>
                                      </p:to>
                                    </p:set>
                                    <p:anim calcmode="discrete" valueType="clr">
                                      <p:cBhvr override="childStyle">
                                        <p:cTn id="7" dur="80"/>
                                        <p:tgtEl>
                                          <p:spTgt spid="104859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48593"/>
                                        </p:tgtEl>
                                        <p:attrNameLst>
                                          <p:attrName>fill.color</p:attrName>
                                        </p:attrNameLst>
                                      </p:cBhvr>
                                      <p:tavLst>
                                        <p:tav tm="0">
                                          <p:val>
                                            <p:clrVal>
                                              <a:schemeClr val="accent2"/>
                                            </p:clrVal>
                                          </p:val>
                                        </p:tav>
                                        <p:tav tm="50000">
                                          <p:val>
                                            <p:clrVal>
                                              <a:schemeClr val="hlink"/>
                                            </p:clrVal>
                                          </p:val>
                                        </p:tav>
                                      </p:tavLst>
                                    </p:anim>
                                    <p:set>
                                      <p:cBhvr>
                                        <p:cTn id="9" dur="80"/>
                                        <p:tgtEl>
                                          <p:spTgt spid="104859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p:bldP spid="1048593"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mj-ea"/>
                <a:sym typeface="+mn-ea"/>
              </a:rPr>
              <a:t>绿豆糕</a:t>
            </a:r>
            <a:endParaRPr lang="zh-CN" altLang="en-US"/>
          </a:p>
        </p:txBody>
      </p:sp>
      <p:pic>
        <p:nvPicPr>
          <p:cNvPr id="4" name="内容占位符 3" descr="t01a2f058038c3add87"/>
          <p:cNvPicPr>
            <a:picLocks noChangeAspect="1"/>
          </p:cNvPicPr>
          <p:nvPr>
            <p:ph idx="1"/>
          </p:nvPr>
        </p:nvPicPr>
        <p:blipFill>
          <a:blip r:embed="rId1"/>
          <a:stretch>
            <a:fillRect/>
          </a:stretch>
        </p:blipFill>
        <p:spPr>
          <a:xfrm>
            <a:off x="3590925" y="1242695"/>
            <a:ext cx="7762875" cy="40843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mj-ea"/>
                <a:sym typeface="+mn-ea"/>
              </a:rPr>
              <a:t>糖葱薄饼</a:t>
            </a:r>
            <a:br>
              <a:rPr lang="zh-CN" altLang="en-US">
                <a:latin typeface="+mj-ea"/>
                <a:sym typeface="+mn-ea"/>
              </a:rPr>
            </a:br>
            <a:endParaRPr lang="zh-CN" altLang="en-US">
              <a:latin typeface="+mj-ea"/>
              <a:sym typeface="+mn-ea"/>
            </a:endParaRPr>
          </a:p>
        </p:txBody>
      </p:sp>
      <p:pic>
        <p:nvPicPr>
          <p:cNvPr id="4" name="内容占位符 3" descr="t01f37db70d407f5980"/>
          <p:cNvPicPr>
            <a:picLocks noChangeAspect="1"/>
          </p:cNvPicPr>
          <p:nvPr>
            <p:ph idx="1"/>
          </p:nvPr>
        </p:nvPicPr>
        <p:blipFill>
          <a:blip r:embed="rId1"/>
          <a:stretch>
            <a:fillRect/>
          </a:stretch>
        </p:blipFill>
        <p:spPr>
          <a:xfrm>
            <a:off x="3672205" y="791845"/>
            <a:ext cx="7011035" cy="44735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mj-ea"/>
                <a:sym typeface="+mn-ea"/>
              </a:rPr>
              <a:t>菜头粿</a:t>
            </a:r>
            <a:br>
              <a:rPr lang="zh-CN" altLang="en-US">
                <a:latin typeface="+mj-ea"/>
                <a:sym typeface="+mn-ea"/>
              </a:rPr>
            </a:br>
            <a:endParaRPr lang="zh-CN" altLang="en-US"/>
          </a:p>
        </p:txBody>
      </p:sp>
      <p:pic>
        <p:nvPicPr>
          <p:cNvPr id="4" name="内容占位符 3" descr="t019e7b99d6dc6a64e1"/>
          <p:cNvPicPr>
            <a:picLocks noChangeAspect="1"/>
          </p:cNvPicPr>
          <p:nvPr>
            <p:ph idx="1"/>
          </p:nvPr>
        </p:nvPicPr>
        <p:blipFill>
          <a:blip r:embed="rId1"/>
          <a:stretch>
            <a:fillRect/>
          </a:stretch>
        </p:blipFill>
        <p:spPr>
          <a:xfrm>
            <a:off x="3795395" y="1691005"/>
            <a:ext cx="6961505" cy="44348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mj-ea"/>
                <a:sym typeface="+mn-ea"/>
              </a:rPr>
              <a:t>猪肠胀糯米</a:t>
            </a:r>
            <a:endParaRPr lang="zh-CN" altLang="en-US"/>
          </a:p>
        </p:txBody>
      </p:sp>
      <p:pic>
        <p:nvPicPr>
          <p:cNvPr id="6" name="图片 5" descr="t01b989fd4b04fa619c"/>
          <p:cNvPicPr>
            <a:picLocks noChangeAspect="1"/>
          </p:cNvPicPr>
          <p:nvPr/>
        </p:nvPicPr>
        <p:blipFill>
          <a:blip r:embed="rId1"/>
          <a:stretch>
            <a:fillRect/>
          </a:stretch>
        </p:blipFill>
        <p:spPr>
          <a:xfrm>
            <a:off x="4084955" y="1454785"/>
            <a:ext cx="6079490" cy="36582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t01b64a13e683fb3b13"/>
          <p:cNvPicPr>
            <a:picLocks noChangeAspect="1"/>
          </p:cNvPicPr>
          <p:nvPr>
            <p:ph idx="1"/>
          </p:nvPr>
        </p:nvPicPr>
        <p:blipFill>
          <a:blip r:embed="rId1"/>
          <a:stretch>
            <a:fillRect/>
          </a:stretch>
        </p:blipFill>
        <p:spPr>
          <a:xfrm>
            <a:off x="15875" y="69850"/>
            <a:ext cx="12052300" cy="6750050"/>
          </a:xfrm>
          <a:prstGeom prst="rect">
            <a:avLst/>
          </a:prstGeom>
        </p:spPr>
      </p:pic>
      <p:sp>
        <p:nvSpPr>
          <p:cNvPr id="2" name="标题 1"/>
          <p:cNvSpPr>
            <a:spLocks noGrp="1"/>
          </p:cNvSpPr>
          <p:nvPr>
            <p:ph type="title"/>
          </p:nvPr>
        </p:nvSpPr>
        <p:spPr>
          <a:xfrm>
            <a:off x="1828165" y="365125"/>
            <a:ext cx="8596630" cy="5531485"/>
          </a:xfrm>
        </p:spPr>
        <p:txBody>
          <a:bodyPr>
            <a:normAutofit/>
          </a:bodyPr>
          <a:p>
            <a:pPr>
              <a:lnSpc>
                <a:spcPct val="120000"/>
              </a:lnSpc>
            </a:pPr>
            <a:r>
              <a:rPr lang="zh-CN" altLang="en-US">
                <a:latin typeface="楷体" panose="02010609060101010101" charset="-122"/>
                <a:ea typeface="楷体" panose="02010609060101010101" charset="-122"/>
                <a:sym typeface="+mn-ea"/>
              </a:rPr>
              <a:t>商品包装上</a:t>
            </a:r>
            <a:r>
              <a:rPr lang="en-US" altLang="zh-CN">
                <a:latin typeface="楷体" panose="02010609060101010101" charset="-122"/>
                <a:ea typeface="楷体" panose="02010609060101010101" charset="-122"/>
                <a:sym typeface="+mn-ea"/>
              </a:rPr>
              <a:t>:</a:t>
            </a:r>
            <a:br>
              <a:rPr lang="en-US" altLang="zh-CN">
                <a:latin typeface="楷体" panose="02010609060101010101" charset="-122"/>
                <a:ea typeface="楷体" panose="02010609060101010101" charset="-122"/>
                <a:sym typeface="+mn-ea"/>
              </a:rPr>
            </a:br>
            <a:r>
              <a:rPr lang="zh-CN" altLang="en-US" sz="3200">
                <a:latin typeface="+mj-ea"/>
                <a:sym typeface="+mn-ea"/>
              </a:rPr>
              <a:t>根据销售地区的不同，如果是店铺内销售或外卖型销售，则将直接安置在店内保险柜内供顾客挑选，在顾客挑选后用公司特制的食品包装纸袋为顾客进行包装；如果是网店上订购，需要经快递送达，则在小吃制作出后，按商品类型，进行无菌真空保鲜包装或脱氧包装，确保食品新鲜卫生，且便于购买携带。</a:t>
            </a:r>
            <a:endParaRPr lang="zh-CN" altLang="en-US" sz="3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p:pic>
        <p:nvPicPr>
          <p:cNvPr id="2097194" name="内容占位符 3" descr="u=2193996848,2177525144&amp;fm=23&amp;gp=0"/>
          <p:cNvPicPr>
            <a:picLocks noChangeAspect="1"/>
          </p:cNvPicPr>
          <p:nvPr>
            <p:ph idx="1"/>
          </p:nvPr>
        </p:nvPicPr>
        <p:blipFill>
          <a:blip r:embed="rId1"/>
          <a:stretch>
            <a:fillRect/>
          </a:stretch>
        </p:blipFill>
        <p:spPr>
          <a:xfrm>
            <a:off x="-17145" y="-3810"/>
            <a:ext cx="12216130" cy="6871335"/>
          </a:xfrm>
          <a:prstGeom prst="rect">
            <a:avLst/>
          </a:prstGeom>
        </p:spPr>
      </p:pic>
      <p:sp>
        <p:nvSpPr>
          <p:cNvPr id="1048626" name="标题 1"/>
          <p:cNvSpPr>
            <a:spLocks noGrp="1"/>
          </p:cNvSpPr>
          <p:nvPr>
            <p:ph type="title"/>
          </p:nvPr>
        </p:nvSpPr>
        <p:spPr>
          <a:xfrm>
            <a:off x="133985" y="-4445"/>
            <a:ext cx="11924665" cy="6782435"/>
          </a:xfrm>
        </p:spPr>
        <p:txBody>
          <a:bodyPr>
            <a:normAutofit fontScale="90000"/>
          </a:bodyPr>
          <a:p>
            <a:pPr>
              <a:lnSpc>
                <a:spcPct val="180000"/>
              </a:lnSpc>
            </a:pPr>
            <a:r>
              <a:rPr lang="en-US" altLang="zh-CN"/>
              <a:t>                         No3.定价策略</a:t>
            </a:r>
            <a:br>
              <a:rPr lang="en-US" altLang="zh-CN"/>
            </a:br>
            <a:r>
              <a:rPr lang="en-US" altLang="zh-CN"/>
              <a:t>     </a:t>
            </a:r>
            <a:r>
              <a:rPr lang="en-US" altLang="zh-CN" sz="2800">
                <a:latin typeface="+mn-ea"/>
              </a:rPr>
              <a:t>成本分析，第一年预计售出2.1万斤食品，公司一年投入资金29.7万元，根据市场现状分析，潮汕地区位于粤东，茂名位于粤西，粤西地区潮汕小吃销售较少，且不成气候，而粤西地区潮汕学生及测潮汕人均很多，加上小吃市场行情好，受大众欢迎。</a:t>
            </a:r>
            <a:br>
              <a:rPr lang="en-US" altLang="zh-CN" sz="2800">
                <a:latin typeface="+mn-ea"/>
              </a:rPr>
            </a:br>
            <a:r>
              <a:rPr lang="en-US" altLang="zh-CN" sz="2800">
                <a:latin typeface="+mn-ea"/>
              </a:rPr>
              <a:t>商品定价：牛肉丸成本约为26.55元/斤，绿豆饼成本约为9.3元/斤，糖葱薄饼成本7.645元/斤，将牛肉丸售价定为50元/斤，绿豆饼9元/斤，糖葱薄饼10元/斤，视预估情况，将预计年利润106142.5元，再根据实际情况，对不同商品进行价格调整。</a:t>
            </a:r>
            <a:endParaRPr lang="en-US" altLang="zh-CN" sz="2800">
              <a:latin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p:pic>
        <p:nvPicPr>
          <p:cNvPr id="2097195" name="内容占位符 3" descr="C:\Users\liujiemei\Desktop\t01e5c10f486e5e4bda.jpgt01e5c10f486e5e4bda"/>
          <p:cNvPicPr>
            <a:picLocks noChangeAspect="1"/>
          </p:cNvPicPr>
          <p:nvPr>
            <p:ph idx="1"/>
          </p:nvPr>
        </p:nvPicPr>
        <p:blipFill>
          <a:blip r:embed="rId1"/>
          <a:srcRect/>
          <a:stretch>
            <a:fillRect/>
          </a:stretch>
        </p:blipFill>
        <p:spPr>
          <a:xfrm>
            <a:off x="1270" y="-34290"/>
            <a:ext cx="12204065" cy="6925945"/>
          </a:xfrm>
          <a:prstGeom prst="rect">
            <a:avLst/>
          </a:prstGeom>
        </p:spPr>
      </p:pic>
      <p:sp>
        <p:nvSpPr>
          <p:cNvPr id="1048627" name="标题 1"/>
          <p:cNvSpPr>
            <a:spLocks noGrp="1"/>
          </p:cNvSpPr>
          <p:nvPr>
            <p:ph type="title"/>
          </p:nvPr>
        </p:nvSpPr>
        <p:spPr>
          <a:xfrm>
            <a:off x="838835" y="669925"/>
            <a:ext cx="10727055" cy="5166995"/>
          </a:xfrm>
        </p:spPr>
        <p:txBody>
          <a:bodyPr>
            <a:normAutofit fontScale="90000"/>
          </a:bodyPr>
          <a:p>
            <a:pPr>
              <a:lnSpc>
                <a:spcPct val="150000"/>
              </a:lnSpc>
            </a:pPr>
            <a:r>
              <a:rPr lang="en-US" altLang="zh-CN">
                <a:latin typeface="义启小魏楷" panose="02010601030101010101" charset="-128"/>
                <a:ea typeface="义启小魏楷" panose="02010601030101010101" charset="-128"/>
              </a:rPr>
              <a:t>1.</a:t>
            </a:r>
            <a:r>
              <a:rPr lang="zh-CN" altLang="en-US">
                <a:latin typeface="义启小魏楷" panose="02010601030101010101" charset="-128"/>
                <a:ea typeface="义启小魏楷" panose="02010601030101010101" charset="-128"/>
              </a:rPr>
              <a:t>经营初期</a:t>
            </a:r>
            <a:br>
              <a:rPr lang="zh-CN" altLang="en-US"/>
            </a:br>
            <a:r>
              <a:rPr lang="zh-CN" altLang="en-US" sz="2800"/>
              <a:t>在一年内，计划商品成交份数（包括网络成交份数）超过2.1万斤，</a:t>
            </a:r>
            <a:r>
              <a:rPr lang="zh-CN" altLang="en-US" sz="3200"/>
              <a:t>学校食堂、超市等合作，出售公司商品。</a:t>
            </a:r>
            <a:br>
              <a:rPr lang="zh-CN" altLang="en-US" sz="3200"/>
            </a:br>
            <a:r>
              <a:rPr lang="en-US" altLang="zh-CN">
                <a:latin typeface="义启小魏楷" panose="02010601030101010101" charset="-128"/>
                <a:ea typeface="义启小魏楷" panose="02010601030101010101" charset="-128"/>
              </a:rPr>
              <a:t>2.经营中期</a:t>
            </a:r>
            <a:br>
              <a:rPr lang="en-US" altLang="zh-CN"/>
            </a:br>
            <a:r>
              <a:rPr lang="en-US" altLang="zh-CN" sz="2800">
                <a:latin typeface="+mj-ea"/>
              </a:rPr>
              <a:t>在学校及居民区附近逐步开设2-4间分店</a:t>
            </a:r>
            <a:r>
              <a:rPr lang="zh-CN" altLang="en-US" sz="2800">
                <a:latin typeface="+mj-ea"/>
              </a:rPr>
              <a:t>，向其</a:t>
            </a:r>
            <a:r>
              <a:rPr lang="en-US" altLang="zh-CN" sz="2800">
                <a:latin typeface="+mj-ea"/>
              </a:rPr>
              <a:t>他学校及部分居民区分区分块进行营销</a:t>
            </a:r>
            <a:r>
              <a:rPr lang="zh-CN" altLang="en-US" sz="2800">
                <a:latin typeface="+mj-ea"/>
              </a:rPr>
              <a:t>。</a:t>
            </a:r>
            <a:br>
              <a:rPr lang="en-US" altLang="zh-CN" sz="2800">
                <a:latin typeface="+mj-ea"/>
              </a:rPr>
            </a:br>
            <a:r>
              <a:rPr lang="en-US" altLang="zh-CN">
                <a:latin typeface="义启小魏楷" panose="02010601030101010101" charset="-128"/>
                <a:ea typeface="义启小魏楷" panose="02010601030101010101" charset="-128"/>
              </a:rPr>
              <a:t>3.经营后期</a:t>
            </a:r>
            <a:br>
              <a:rPr lang="en-US" altLang="zh-CN"/>
            </a:br>
            <a:r>
              <a:rPr lang="en-US" altLang="zh-CN" sz="2800">
                <a:latin typeface="+mj-ea"/>
              </a:rPr>
              <a:t>在9-15年跨出茂名市</a:t>
            </a:r>
            <a:r>
              <a:rPr lang="en-US" altLang="zh-CN" sz="2800">
                <a:latin typeface="+mj-ea"/>
                <a:ea typeface="+mn-ea"/>
              </a:rPr>
              <a:t>吸纳潮汕小吃及其他传统特色小吃文化</a:t>
            </a:r>
            <a:r>
              <a:rPr lang="zh-CN" altLang="en-US" sz="2800">
                <a:latin typeface="+mj-ea"/>
                <a:ea typeface="+mn-ea"/>
              </a:rPr>
              <a:t>，目标为尽可能将公司分店遍布</a:t>
            </a:r>
            <a:r>
              <a:rPr lang="zh-CN" altLang="en-US" sz="3200">
                <a:latin typeface="+mn-ea"/>
                <a:ea typeface="+mn-ea"/>
              </a:rPr>
              <a:t>粤西地区至广东省内，成为省内知名品牌。</a:t>
            </a:r>
            <a:endParaRPr lang="zh-CN" altLang="en-US" sz="3200">
              <a:latin typeface="+mn-ea"/>
              <a:ea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p:pic>
        <p:nvPicPr>
          <p:cNvPr id="2097196" name="内容占位符 3" descr="F:\ppt\u=3363395706,821171828&amp;fm=23&amp;gp=0.jpgu=3363395706,821171828&amp;fm=23&amp;gp=0"/>
          <p:cNvPicPr>
            <a:picLocks noChangeAspect="1"/>
          </p:cNvPicPr>
          <p:nvPr>
            <p:ph idx="1"/>
          </p:nvPr>
        </p:nvPicPr>
        <p:blipFill>
          <a:blip r:embed="rId1"/>
          <a:srcRect/>
          <a:stretch>
            <a:fillRect/>
          </a:stretch>
        </p:blipFill>
        <p:spPr>
          <a:xfrm>
            <a:off x="3175" y="-1905"/>
            <a:ext cx="12169140" cy="6864350"/>
          </a:xfrm>
          <a:prstGeom prst="rect">
            <a:avLst/>
          </a:prstGeom>
        </p:spPr>
      </p:pic>
      <p:sp>
        <p:nvSpPr>
          <p:cNvPr id="1048628" name="标题 1"/>
          <p:cNvSpPr>
            <a:spLocks noGrp="1"/>
          </p:cNvSpPr>
          <p:nvPr>
            <p:ph type="title"/>
          </p:nvPr>
        </p:nvSpPr>
        <p:spPr>
          <a:xfrm>
            <a:off x="137160" y="-1905"/>
            <a:ext cx="11871960" cy="6722110"/>
          </a:xfrm>
        </p:spPr>
        <p:txBody>
          <a:bodyPr>
            <a:normAutofit fontScale="90000"/>
          </a:bodyPr>
          <a:p>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r>
              <a:rPr lang="zh-CN" altLang="en-US">
                <a:latin typeface="义启小魏楷" panose="02010601030101010101" charset="-128"/>
                <a:ea typeface="义启小魏楷" panose="02010601030101010101" charset="-128"/>
                <a:sym typeface="+mn-ea"/>
              </a:rPr>
              <a:t>                          四、财务分析</a:t>
            </a:r>
            <a:br>
              <a:rPr lang="zh-CN" altLang="en-US">
                <a:latin typeface="义启小魏楷" panose="02010601030101010101" charset="-128"/>
                <a:ea typeface="义启小魏楷" panose="02010601030101010101" charset="-128"/>
                <a:sym typeface="+mn-ea"/>
              </a:rPr>
            </a:br>
            <a:r>
              <a:rPr lang="zh-CN" altLang="en-US">
                <a:latin typeface="义启小魏楷" panose="02010601030101010101" charset="-128"/>
                <a:ea typeface="义启小魏楷" panose="02010601030101010101" charset="-128"/>
                <a:sym typeface="+mn-ea"/>
              </a:rPr>
              <a:t>                       </a:t>
            </a:r>
            <a:r>
              <a:rPr lang="zh-CN" altLang="en-US" sz="3600">
                <a:latin typeface="方正隶变_GBK" panose="02000000000000000000" charset="-122"/>
                <a:ea typeface="方正隶变_GBK" panose="02000000000000000000" charset="-122"/>
                <a:cs typeface="宋体" panose="02010600030101010101" pitchFamily="2" charset="-122"/>
                <a:sym typeface="+mn-ea"/>
              </a:rPr>
              <a:t>材料成本预测表</a:t>
            </a:r>
            <a:br>
              <a:rPr lang="zh-CN" altLang="en-US">
                <a:latin typeface="宋体" panose="02010600030101010101" pitchFamily="2" charset="-122"/>
                <a:ea typeface="宋体" panose="02010600030101010101" pitchFamily="2" charset="-122"/>
                <a:cs typeface="宋体" panose="02010600030101010101" pitchFamily="2" charset="-122"/>
                <a:sym typeface="+mn-ea"/>
              </a:rPr>
            </a:br>
            <a:br>
              <a:rPr lang="zh-CN" altLang="en-US">
                <a:latin typeface="宋体" panose="02010600030101010101" pitchFamily="2" charset="-122"/>
                <a:ea typeface="宋体" panose="02010600030101010101" pitchFamily="2" charset="-122"/>
                <a:cs typeface="宋体" panose="02010600030101010101" pitchFamily="2" charset="-122"/>
                <a:sym typeface="+mn-ea"/>
              </a:rPr>
            </a:br>
            <a:br>
              <a:rPr lang="zh-CN" altLang="en-US">
                <a:latin typeface="宋体" panose="02010600030101010101" pitchFamily="2" charset="-122"/>
                <a:ea typeface="宋体" panose="02010600030101010101" pitchFamily="2" charset="-122"/>
                <a:cs typeface="宋体" panose="02010600030101010101" pitchFamily="2" charset="-122"/>
                <a:sym typeface="+mn-ea"/>
              </a:rPr>
            </a:br>
            <a:br>
              <a:rPr lang="zh-CN" altLang="en-US">
                <a:latin typeface="宋体" panose="02010600030101010101" pitchFamily="2" charset="-122"/>
                <a:ea typeface="宋体" panose="02010600030101010101" pitchFamily="2" charset="-122"/>
                <a:cs typeface="宋体" panose="02010600030101010101" pitchFamily="2" charset="-122"/>
                <a:sym typeface="+mn-ea"/>
              </a:rPr>
            </a:br>
            <a:r>
              <a:rPr lang="zh-CN" altLang="en-US">
                <a:latin typeface="宋体" panose="02010600030101010101" pitchFamily="2" charset="-122"/>
                <a:ea typeface="宋体" panose="02010600030101010101" pitchFamily="2" charset="-122"/>
                <a:cs typeface="宋体" panose="02010600030101010101" pitchFamily="2" charset="-122"/>
                <a:sym typeface="+mn-ea"/>
              </a:rPr>
              <a:t>         </a:t>
            </a:r>
            <a:br>
              <a:rPr lang="zh-CN" altLang="en-US">
                <a:latin typeface="宋体" panose="02010600030101010101" pitchFamily="2" charset="-122"/>
                <a:ea typeface="宋体" panose="02010600030101010101" pitchFamily="2" charset="-122"/>
                <a:cs typeface="宋体" panose="02010600030101010101" pitchFamily="2" charset="-122"/>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endParaRPr lang="zh-CN" altLang="en-US"/>
          </a:p>
        </p:txBody>
      </p:sp>
      <p:graphicFrame>
        <p:nvGraphicFramePr>
          <p:cNvPr id="4194305" name="表格 7"/>
          <p:cNvGraphicFramePr/>
          <p:nvPr/>
        </p:nvGraphicFramePr>
        <p:xfrm>
          <a:off x="2872740" y="1965960"/>
          <a:ext cx="8533765" cy="4572000"/>
        </p:xfrm>
        <a:graphic>
          <a:graphicData uri="http://schemas.openxmlformats.org/drawingml/2006/table">
            <a:tbl>
              <a:tblPr firstRow="1" bandRow="1">
                <a:tableStyleId>{5C22544A-7EE6-4342-B048-85BDC9FD1C3A}</a:tableStyleId>
              </a:tblPr>
              <a:tblGrid>
                <a:gridCol w="2133124"/>
                <a:gridCol w="2133600"/>
                <a:gridCol w="2133124"/>
              </a:tblGrid>
              <a:tr h="381000">
                <a:tc>
                  <a:txBody>
                    <a:bodyPr/>
                    <a:p>
                      <a:pPr>
                        <a:buNone/>
                      </a:pPr>
                      <a:r>
                        <a:rPr lang="zh-CN" altLang="en-US"/>
                        <a:t>产品材料</a:t>
                      </a:r>
                      <a:endParaRPr lang="zh-CN" altLang="en-US"/>
                    </a:p>
                  </a:txBody>
                  <a:tcPr/>
                </a:tc>
                <a:tc>
                  <a:txBody>
                    <a:bodyPr/>
                    <a:p>
                      <a:pPr>
                        <a:buNone/>
                      </a:pPr>
                      <a:r>
                        <a:rPr lang="zh-CN" altLang="en-US"/>
                        <a:t>市场均价（元）</a:t>
                      </a:r>
                      <a:endParaRPr lang="zh-CN" altLang="en-US"/>
                    </a:p>
                  </a:txBody>
                  <a:tcPr/>
                </a:tc>
                <a:tc>
                  <a:txBody>
                    <a:bodyPr/>
                    <a:p>
                      <a:pPr>
                        <a:buNone/>
                      </a:pPr>
                      <a:r>
                        <a:rPr lang="zh-CN" altLang="en-US"/>
                        <a:t>营业成本（元）/年</a:t>
                      </a:r>
                      <a:endParaRPr lang="zh-CN" altLang="en-US"/>
                    </a:p>
                  </a:txBody>
                  <a:tcPr/>
                </a:tc>
              </a:tr>
              <a:tr h="381000">
                <a:tc>
                  <a:txBody>
                    <a:bodyPr/>
                    <a:p>
                      <a:pPr>
                        <a:buNone/>
                      </a:pPr>
                      <a:r>
                        <a:rPr lang="zh-CN" altLang="en-US"/>
                        <a:t>淀粉</a:t>
                      </a:r>
                      <a:endParaRPr lang="zh-CN" altLang="en-US"/>
                    </a:p>
                  </a:txBody>
                  <a:tcPr/>
                </a:tc>
                <a:tc>
                  <a:txBody>
                    <a:bodyPr/>
                    <a:p>
                      <a:pPr>
                        <a:buNone/>
                      </a:pPr>
                      <a:r>
                        <a:rPr lang="zh-CN" altLang="en-US"/>
                        <a:t>2元/斤</a:t>
                      </a:r>
                      <a:endParaRPr lang="zh-CN" altLang="en-US"/>
                    </a:p>
                  </a:txBody>
                  <a:tcPr/>
                </a:tc>
                <a:tc>
                  <a:txBody>
                    <a:bodyPr/>
                    <a:p>
                      <a:pPr>
                        <a:buNone/>
                      </a:pPr>
                      <a:r>
                        <a:rPr lang="zh-CN" altLang="en-US"/>
                        <a:t>15460</a:t>
                      </a:r>
                      <a:endParaRPr lang="zh-CN" altLang="en-US"/>
                    </a:p>
                  </a:txBody>
                  <a:tcPr/>
                </a:tc>
              </a:tr>
              <a:tr h="381000">
                <a:tc>
                  <a:txBody>
                    <a:bodyPr/>
                    <a:p>
                      <a:pPr>
                        <a:buNone/>
                      </a:pPr>
                      <a:r>
                        <a:rPr lang="zh-CN" altLang="en-US"/>
                        <a:t>牛肉</a:t>
                      </a:r>
                      <a:endParaRPr lang="zh-CN" altLang="en-US"/>
                    </a:p>
                  </a:txBody>
                  <a:tcPr/>
                </a:tc>
                <a:tc>
                  <a:txBody>
                    <a:bodyPr/>
                    <a:p>
                      <a:pPr>
                        <a:buNone/>
                      </a:pPr>
                      <a:r>
                        <a:rPr lang="zh-CN" altLang="en-US"/>
                        <a:t>30/斤(全国价格)</a:t>
                      </a:r>
                      <a:endParaRPr lang="zh-CN" altLang="en-US"/>
                    </a:p>
                  </a:txBody>
                  <a:tcPr/>
                </a:tc>
                <a:tc>
                  <a:txBody>
                    <a:bodyPr/>
                    <a:p>
                      <a:pPr>
                        <a:buNone/>
                      </a:pPr>
                      <a:r>
                        <a:rPr lang="zh-CN" altLang="en-US"/>
                        <a:t>76650</a:t>
                      </a:r>
                      <a:endParaRPr lang="zh-CN" altLang="en-US"/>
                    </a:p>
                  </a:txBody>
                  <a:tcPr/>
                </a:tc>
              </a:tr>
              <a:tr h="381000">
                <a:tc>
                  <a:txBody>
                    <a:bodyPr/>
                    <a:p>
                      <a:pPr>
                        <a:buNone/>
                      </a:pPr>
                      <a:r>
                        <a:rPr lang="zh-CN" altLang="en-US"/>
                        <a:t>绿豆</a:t>
                      </a:r>
                      <a:endParaRPr lang="zh-CN" altLang="en-US"/>
                    </a:p>
                  </a:txBody>
                  <a:tcPr/>
                </a:tc>
                <a:tc>
                  <a:txBody>
                    <a:bodyPr/>
                    <a:p>
                      <a:pPr>
                        <a:buNone/>
                      </a:pPr>
                      <a:r>
                        <a:rPr lang="zh-CN" altLang="en-US"/>
                        <a:t>5/斤</a:t>
                      </a:r>
                      <a:endParaRPr lang="zh-CN" altLang="en-US"/>
                    </a:p>
                  </a:txBody>
                  <a:tcPr/>
                </a:tc>
                <a:tc>
                  <a:txBody>
                    <a:bodyPr/>
                    <a:p>
                      <a:pPr>
                        <a:buNone/>
                      </a:pPr>
                      <a:r>
                        <a:rPr lang="zh-CN" altLang="en-US"/>
                        <a:t>30000</a:t>
                      </a:r>
                      <a:endParaRPr lang="zh-CN" altLang="en-US"/>
                    </a:p>
                  </a:txBody>
                  <a:tcPr/>
                </a:tc>
              </a:tr>
              <a:tr h="381000">
                <a:tc>
                  <a:txBody>
                    <a:bodyPr/>
                    <a:p>
                      <a:pPr>
                        <a:buNone/>
                      </a:pPr>
                      <a:r>
                        <a:rPr lang="zh-CN" altLang="en-US"/>
                        <a:t>食用油</a:t>
                      </a:r>
                      <a:endParaRPr lang="zh-CN" altLang="en-US"/>
                    </a:p>
                  </a:txBody>
                  <a:tcPr/>
                </a:tc>
                <a:tc>
                  <a:txBody>
                    <a:bodyPr/>
                    <a:p>
                      <a:pPr>
                        <a:buNone/>
                      </a:pPr>
                      <a:r>
                        <a:rPr lang="zh-CN" altLang="en-US"/>
                        <a:t>8/斤</a:t>
                      </a:r>
                      <a:endParaRPr lang="zh-CN" altLang="en-US"/>
                    </a:p>
                  </a:txBody>
                  <a:tcPr/>
                </a:tc>
                <a:tc>
                  <a:txBody>
                    <a:bodyPr/>
                    <a:p>
                      <a:pPr>
                        <a:buNone/>
                      </a:pPr>
                      <a:r>
                        <a:rPr lang="zh-CN" altLang="en-US"/>
                        <a:t>8000</a:t>
                      </a:r>
                      <a:endParaRPr lang="zh-CN" altLang="en-US"/>
                    </a:p>
                  </a:txBody>
                  <a:tcPr/>
                </a:tc>
              </a:tr>
              <a:tr h="381000">
                <a:tc>
                  <a:txBody>
                    <a:bodyPr/>
                    <a:p>
                      <a:pPr>
                        <a:buNone/>
                      </a:pPr>
                      <a:r>
                        <a:rPr lang="zh-CN" altLang="en-US"/>
                        <a:t>白糖</a:t>
                      </a:r>
                      <a:endParaRPr lang="zh-CN" altLang="en-US"/>
                    </a:p>
                  </a:txBody>
                  <a:tcPr/>
                </a:tc>
                <a:tc>
                  <a:txBody>
                    <a:bodyPr/>
                    <a:p>
                      <a:pPr>
                        <a:buNone/>
                      </a:pPr>
                      <a:r>
                        <a:rPr lang="zh-CN" altLang="en-US"/>
                        <a:t>2/斤</a:t>
                      </a:r>
                      <a:endParaRPr lang="zh-CN" altLang="en-US"/>
                    </a:p>
                  </a:txBody>
                  <a:tcPr/>
                </a:tc>
                <a:tc>
                  <a:txBody>
                    <a:bodyPr/>
                    <a:p>
                      <a:pPr>
                        <a:buNone/>
                      </a:pPr>
                      <a:r>
                        <a:rPr lang="zh-CN" altLang="en-US"/>
                        <a:t>6800</a:t>
                      </a:r>
                      <a:endParaRPr lang="zh-CN" altLang="en-US"/>
                    </a:p>
                  </a:txBody>
                  <a:tcPr/>
                </a:tc>
              </a:tr>
              <a:tr h="381000">
                <a:tc>
                  <a:txBody>
                    <a:bodyPr/>
                    <a:p>
                      <a:pPr>
                        <a:buNone/>
                      </a:pPr>
                      <a:r>
                        <a:rPr lang="zh-CN" altLang="en-US"/>
                        <a:t>白芝麻</a:t>
                      </a:r>
                      <a:endParaRPr lang="zh-CN" altLang="en-US"/>
                    </a:p>
                  </a:txBody>
                  <a:tcPr/>
                </a:tc>
                <a:tc>
                  <a:txBody>
                    <a:bodyPr/>
                    <a:p>
                      <a:pPr>
                        <a:buNone/>
                      </a:pPr>
                      <a:r>
                        <a:rPr lang="zh-CN" altLang="en-US"/>
                        <a:t>6.5/斤</a:t>
                      </a:r>
                      <a:endParaRPr lang="zh-CN" altLang="en-US"/>
                    </a:p>
                  </a:txBody>
                  <a:tcPr/>
                </a:tc>
                <a:tc>
                  <a:txBody>
                    <a:bodyPr/>
                    <a:p>
                      <a:pPr>
                        <a:buNone/>
                      </a:pPr>
                      <a:r>
                        <a:rPr lang="zh-CN" altLang="en-US"/>
                        <a:t>2600</a:t>
                      </a:r>
                      <a:endParaRPr lang="zh-CN" altLang="en-US"/>
                    </a:p>
                  </a:txBody>
                  <a:tcPr/>
                </a:tc>
              </a:tr>
              <a:tr h="381000">
                <a:tc>
                  <a:txBody>
                    <a:bodyPr/>
                    <a:p>
                      <a:pPr>
                        <a:buNone/>
                      </a:pPr>
                      <a:r>
                        <a:rPr lang="zh-CN" altLang="en-US"/>
                        <a:t>黑芝麻</a:t>
                      </a:r>
                      <a:endParaRPr lang="zh-CN" altLang="en-US"/>
                    </a:p>
                  </a:txBody>
                  <a:tcPr/>
                </a:tc>
                <a:tc>
                  <a:txBody>
                    <a:bodyPr/>
                    <a:p>
                      <a:pPr>
                        <a:buNone/>
                      </a:pPr>
                      <a:r>
                        <a:rPr lang="zh-CN" altLang="en-US"/>
                        <a:t>8/斤</a:t>
                      </a:r>
                      <a:endParaRPr lang="zh-CN" altLang="en-US"/>
                    </a:p>
                  </a:txBody>
                  <a:tcPr/>
                </a:tc>
                <a:tc>
                  <a:txBody>
                    <a:bodyPr/>
                    <a:p>
                      <a:pPr>
                        <a:buNone/>
                      </a:pPr>
                      <a:r>
                        <a:rPr lang="zh-CN" altLang="en-US"/>
                        <a:t>1600</a:t>
                      </a:r>
                      <a:endParaRPr lang="zh-CN" altLang="en-US"/>
                    </a:p>
                  </a:txBody>
                  <a:tcPr/>
                </a:tc>
              </a:tr>
              <a:tr h="381000">
                <a:tc>
                  <a:txBody>
                    <a:bodyPr/>
                    <a:p>
                      <a:pPr>
                        <a:buNone/>
                      </a:pPr>
                      <a:r>
                        <a:rPr lang="zh-CN" altLang="en-US"/>
                        <a:t>花生</a:t>
                      </a:r>
                      <a:endParaRPr lang="zh-CN" altLang="en-US"/>
                    </a:p>
                  </a:txBody>
                  <a:tcPr/>
                </a:tc>
                <a:tc>
                  <a:txBody>
                    <a:bodyPr/>
                    <a:p>
                      <a:pPr>
                        <a:buNone/>
                      </a:pPr>
                      <a:r>
                        <a:rPr lang="zh-CN" altLang="en-US"/>
                        <a:t>16/斤</a:t>
                      </a:r>
                      <a:endParaRPr lang="zh-CN" altLang="en-US"/>
                    </a:p>
                  </a:txBody>
                  <a:tcPr/>
                </a:tc>
                <a:tc>
                  <a:txBody>
                    <a:bodyPr/>
                    <a:p>
                      <a:pPr>
                        <a:buNone/>
                      </a:pPr>
                      <a:r>
                        <a:rPr lang="zh-CN" altLang="en-US"/>
                        <a:t>3200</a:t>
                      </a:r>
                      <a:endParaRPr lang="zh-CN" altLang="en-US"/>
                    </a:p>
                  </a:txBody>
                  <a:tcPr/>
                </a:tc>
              </a:tr>
              <a:tr h="381000">
                <a:tc>
                  <a:txBody>
                    <a:bodyPr/>
                    <a:p>
                      <a:pPr>
                        <a:buNone/>
                      </a:pPr>
                      <a:r>
                        <a:rPr lang="zh-CN" altLang="en-US"/>
                        <a:t>食用盐</a:t>
                      </a:r>
                      <a:endParaRPr lang="zh-CN" altLang="en-US"/>
                    </a:p>
                  </a:txBody>
                  <a:tcPr/>
                </a:tc>
                <a:tc>
                  <a:txBody>
                    <a:bodyPr/>
                    <a:p>
                      <a:pPr>
                        <a:buNone/>
                      </a:pPr>
                      <a:r>
                        <a:rPr lang="zh-CN" altLang="en-US"/>
                        <a:t>4.5/斤</a:t>
                      </a:r>
                      <a:endParaRPr lang="zh-CN" altLang="en-US"/>
                    </a:p>
                  </a:txBody>
                  <a:tcPr/>
                </a:tc>
                <a:tc>
                  <a:txBody>
                    <a:bodyPr/>
                    <a:p>
                      <a:pPr>
                        <a:buNone/>
                      </a:pPr>
                      <a:r>
                        <a:rPr lang="zh-CN" altLang="en-US"/>
                        <a:t>900</a:t>
                      </a:r>
                      <a:endParaRPr lang="zh-CN" altLang="en-US"/>
                    </a:p>
                  </a:txBody>
                  <a:tcPr/>
                </a:tc>
              </a:tr>
              <a:tr h="381000">
                <a:tc>
                  <a:txBody>
                    <a:bodyPr/>
                    <a:p>
                      <a:pPr>
                        <a:buNone/>
                      </a:pPr>
                      <a:r>
                        <a:rPr lang="zh-CN" altLang="en-US"/>
                        <a:t>总价</a:t>
                      </a:r>
                      <a:endParaRPr lang="zh-CN" altLang="en-US"/>
                    </a:p>
                  </a:txBody>
                  <a:tcPr/>
                </a:tc>
                <a:tc>
                  <a:txBody>
                    <a:bodyPr/>
                    <a:p>
                      <a:pPr>
                        <a:buNone/>
                      </a:pPr>
                      <a:endParaRPr lang="zh-CN" altLang="en-US"/>
                    </a:p>
                  </a:txBody>
                  <a:tcPr/>
                </a:tc>
                <a:tc>
                  <a:txBody>
                    <a:bodyPr/>
                    <a:p>
                      <a:pPr>
                        <a:buNone/>
                      </a:pPr>
                      <a:r>
                        <a:rPr lang="zh-CN" altLang="en-US"/>
                        <a:t>145210</a:t>
                      </a:r>
                      <a:endParaRPr lang="zh-CN" altLang="en-US"/>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p:pic>
        <p:nvPicPr>
          <p:cNvPr id="2097197" name="内容占位符 3" descr="u=3363395706,821171828&amp;fm=23&amp;gp=0"/>
          <p:cNvPicPr>
            <a:picLocks noChangeAspect="1"/>
          </p:cNvPicPr>
          <p:nvPr>
            <p:ph idx="1"/>
          </p:nvPr>
        </p:nvPicPr>
        <p:blipFill>
          <a:blip r:embed="rId1"/>
          <a:stretch>
            <a:fillRect/>
          </a:stretch>
        </p:blipFill>
        <p:spPr>
          <a:xfrm>
            <a:off x="0" y="-17780"/>
            <a:ext cx="12191365" cy="7108825"/>
          </a:xfrm>
          <a:prstGeom prst="rect">
            <a:avLst/>
          </a:prstGeom>
        </p:spPr>
      </p:pic>
      <p:sp>
        <p:nvSpPr>
          <p:cNvPr id="1048629" name="标题 1"/>
          <p:cNvSpPr>
            <a:spLocks noGrp="1"/>
          </p:cNvSpPr>
          <p:nvPr>
            <p:ph type="title"/>
          </p:nvPr>
        </p:nvSpPr>
        <p:spPr/>
        <p:txBody>
          <a:bodyPr/>
          <a:p>
            <a:r>
              <a:rPr lang="zh-CN" altLang="en-US"/>
              <a:t>资金需要：</a:t>
            </a:r>
            <a:br>
              <a:rPr lang="zh-CN" altLang="en-US"/>
            </a:br>
            <a:endParaRPr lang="zh-CN" altLang="en-US"/>
          </a:p>
        </p:txBody>
      </p:sp>
      <p:graphicFrame>
        <p:nvGraphicFramePr>
          <p:cNvPr id="4194306" name="表格 4"/>
          <p:cNvGraphicFramePr/>
          <p:nvPr/>
        </p:nvGraphicFramePr>
        <p:xfrm>
          <a:off x="838200" y="1447165"/>
          <a:ext cx="10421620" cy="5318760"/>
        </p:xfrm>
        <a:graphic>
          <a:graphicData uri="http://schemas.openxmlformats.org/drawingml/2006/table">
            <a:tbl>
              <a:tblPr firstRow="1" bandRow="1">
                <a:tableStyleId>{5C22544A-7EE6-4342-B048-85BDC9FD1C3A}</a:tableStyleId>
              </a:tblPr>
              <a:tblGrid>
                <a:gridCol w="3474085"/>
                <a:gridCol w="1522730"/>
                <a:gridCol w="5424805"/>
              </a:tblGrid>
              <a:tr h="383540">
                <a:tc>
                  <a:txBody>
                    <a:bodyPr/>
                    <a:p>
                      <a:pPr>
                        <a:buNone/>
                      </a:pPr>
                      <a:r>
                        <a:rPr lang="zh-CN" altLang="en-US"/>
                        <a:t>费用名称</a:t>
                      </a:r>
                      <a:endParaRPr lang="zh-CN" altLang="en-US"/>
                    </a:p>
                  </a:txBody>
                  <a:tcPr/>
                </a:tc>
                <a:tc>
                  <a:txBody>
                    <a:bodyPr/>
                    <a:p>
                      <a:pPr>
                        <a:buNone/>
                      </a:pPr>
                      <a:r>
                        <a:rPr lang="zh-CN" altLang="en-US"/>
                        <a:t>单价（元）</a:t>
                      </a:r>
                      <a:endParaRPr lang="zh-CN" altLang="en-US"/>
                    </a:p>
                  </a:txBody>
                  <a:tcPr/>
                </a:tc>
                <a:tc>
                  <a:txBody>
                    <a:bodyPr/>
                    <a:p>
                      <a:pPr>
                        <a:buNone/>
                      </a:pPr>
                      <a:r>
                        <a:rPr lang="zh-CN" altLang="en-US"/>
                        <a:t>备注</a:t>
                      </a:r>
                      <a:endParaRPr lang="zh-CN" altLang="en-US"/>
                    </a:p>
                  </a:txBody>
                  <a:tcPr/>
                </a:tc>
              </a:tr>
              <a:tr h="798195">
                <a:tc>
                  <a:txBody>
                    <a:bodyPr/>
                    <a:p>
                      <a:pPr>
                        <a:buNone/>
                      </a:pPr>
                      <a:r>
                        <a:rPr lang="en-US" altLang="zh-CN"/>
                        <a:t>                  </a:t>
                      </a:r>
                      <a:r>
                        <a:rPr lang="zh-CN" altLang="en-US"/>
                        <a:t>实体店租金</a:t>
                      </a:r>
                      <a:endParaRPr lang="zh-CN" altLang="en-US"/>
                    </a:p>
                  </a:txBody>
                  <a:tcPr/>
                </a:tc>
                <a:tc>
                  <a:txBody>
                    <a:bodyPr/>
                    <a:p>
                      <a:pPr>
                        <a:buNone/>
                      </a:pPr>
                      <a:r>
                        <a:rPr lang="zh-CN" altLang="en-US"/>
                        <a:t>30000/年</a:t>
                      </a:r>
                      <a:endParaRPr lang="zh-CN" altLang="en-US"/>
                    </a:p>
                  </a:txBody>
                  <a:tcPr/>
                </a:tc>
                <a:tc>
                  <a:txBody>
                    <a:bodyPr/>
                    <a:p>
                      <a:pPr>
                        <a:buNone/>
                      </a:pPr>
                      <a:r>
                        <a:rPr lang="zh-CN" altLang="en-US"/>
                        <a:t>茂名市城市发展程度不高，店铺地段不旺，租金在10-30元/平方/月，旺的在100-200元/平方/月</a:t>
                      </a:r>
                      <a:endParaRPr lang="zh-CN" altLang="en-US"/>
                    </a:p>
                  </a:txBody>
                  <a:tcPr/>
                </a:tc>
              </a:tr>
              <a:tr h="386080">
                <a:tc>
                  <a:txBody>
                    <a:bodyPr/>
                    <a:p>
                      <a:pPr>
                        <a:buNone/>
                      </a:pPr>
                      <a:r>
                        <a:rPr lang="en-US" altLang="zh-CN"/>
                        <a:t>                </a:t>
                      </a:r>
                      <a:r>
                        <a:rPr lang="zh-CN" altLang="en-US"/>
                        <a:t>广告宣传支出</a:t>
                      </a:r>
                      <a:endParaRPr lang="zh-CN" altLang="en-US"/>
                    </a:p>
                  </a:txBody>
                  <a:tcPr/>
                </a:tc>
                <a:tc>
                  <a:txBody>
                    <a:bodyPr/>
                    <a:p>
                      <a:pPr>
                        <a:buNone/>
                      </a:pPr>
                      <a:r>
                        <a:rPr lang="zh-CN" altLang="en-US"/>
                        <a:t>6000/年</a:t>
                      </a:r>
                      <a:endParaRPr lang="zh-CN" altLang="en-US"/>
                    </a:p>
                  </a:txBody>
                  <a:tcPr/>
                </a:tc>
                <a:tc>
                  <a:txBody>
                    <a:bodyPr/>
                    <a:p>
                      <a:pPr>
                        <a:buNone/>
                      </a:pPr>
                      <a:r>
                        <a:rPr lang="zh-CN" altLang="en-US"/>
                        <a:t>传单、海报、横幅、地推宣传等费用</a:t>
                      </a:r>
                      <a:endParaRPr lang="zh-CN" altLang="en-US"/>
                    </a:p>
                  </a:txBody>
                  <a:tcPr/>
                </a:tc>
              </a:tr>
              <a:tr h="1040765">
                <a:tc>
                  <a:txBody>
                    <a:bodyPr/>
                    <a:p>
                      <a:pPr>
                        <a:buNone/>
                      </a:pPr>
                      <a:endParaRPr lang="zh-CN" altLang="en-US"/>
                    </a:p>
                    <a:p>
                      <a:pPr>
                        <a:buNone/>
                      </a:pPr>
                      <a:r>
                        <a:rPr lang="zh-CN" altLang="en-US"/>
                        <a:t>            人员工作劳务费</a:t>
                      </a:r>
                      <a:endParaRPr lang="zh-CN" altLang="en-US"/>
                    </a:p>
                  </a:txBody>
                  <a:tcPr/>
                </a:tc>
                <a:tc>
                  <a:txBody>
                    <a:bodyPr/>
                    <a:p>
                      <a:pPr>
                        <a:buNone/>
                      </a:pPr>
                      <a:r>
                        <a:rPr lang="zh-CN" altLang="en-US"/>
                        <a:t>100000/年</a:t>
                      </a:r>
                      <a:endParaRPr lang="zh-CN" altLang="en-US"/>
                    </a:p>
                  </a:txBody>
                  <a:tcPr/>
                </a:tc>
                <a:tc>
                  <a:txBody>
                    <a:bodyPr/>
                    <a:p>
                      <a:pPr>
                        <a:buNone/>
                      </a:pPr>
                      <a:r>
                        <a:rPr lang="zh-CN" altLang="en-US"/>
                        <a:t>平均工资每人约1667/月，根据个人工作量及难度，在1200~3500之间进行调整，以公司暂定人数进行第一年初步估计。</a:t>
                      </a:r>
                      <a:endParaRPr lang="zh-CN" altLang="en-US"/>
                    </a:p>
                  </a:txBody>
                  <a:tcPr/>
                </a:tc>
              </a:tr>
              <a:tr h="497840">
                <a:tc>
                  <a:txBody>
                    <a:bodyPr/>
                    <a:p>
                      <a:pPr>
                        <a:buNone/>
                      </a:pPr>
                      <a:r>
                        <a:rPr lang="en-US" altLang="zh-CN"/>
                        <a:t>                </a:t>
                      </a:r>
                      <a:r>
                        <a:rPr lang="zh-CN" altLang="en-US"/>
                        <a:t>包装费用</a:t>
                      </a:r>
                      <a:endParaRPr lang="zh-CN" altLang="en-US"/>
                    </a:p>
                  </a:txBody>
                  <a:tcPr/>
                </a:tc>
                <a:tc>
                  <a:txBody>
                    <a:bodyPr/>
                    <a:p>
                      <a:pPr>
                        <a:buNone/>
                      </a:pPr>
                      <a:r>
                        <a:rPr lang="zh-CN" altLang="en-US"/>
                        <a:t>7850/年</a:t>
                      </a:r>
                      <a:endParaRPr lang="zh-CN" altLang="en-US"/>
                    </a:p>
                  </a:txBody>
                  <a:tcPr/>
                </a:tc>
                <a:tc>
                  <a:txBody>
                    <a:bodyPr/>
                    <a:p>
                      <a:pPr>
                        <a:buNone/>
                      </a:pPr>
                      <a:r>
                        <a:rPr lang="zh-CN" altLang="en-US"/>
                        <a:t>包装机器价格700/台，共两台</a:t>
                      </a:r>
                      <a:endParaRPr lang="zh-CN" altLang="en-US"/>
                    </a:p>
                  </a:txBody>
                  <a:tcPr/>
                </a:tc>
              </a:tr>
              <a:tr h="401955">
                <a:tc>
                  <a:txBody>
                    <a:bodyPr/>
                    <a:p>
                      <a:pPr>
                        <a:buNone/>
                      </a:pPr>
                      <a:r>
                        <a:rPr lang="zh-CN" altLang="en-US"/>
                        <a:t>密封包装袋费用0.03/个，1.5个</a:t>
                      </a:r>
                      <a:endParaRPr lang="zh-CN" altLang="en-US"/>
                    </a:p>
                  </a:txBody>
                  <a:tcPr/>
                </a:tc>
                <a:tc>
                  <a:txBody>
                    <a:bodyPr/>
                    <a:p>
                      <a:pPr>
                        <a:buNone/>
                      </a:pPr>
                      <a:endParaRPr lang="zh-CN" altLang="en-US"/>
                    </a:p>
                  </a:txBody>
                  <a:tcPr/>
                </a:tc>
                <a:tc>
                  <a:txBody>
                    <a:bodyPr/>
                    <a:p>
                      <a:pPr>
                        <a:buNone/>
                      </a:pPr>
                      <a:endParaRPr lang="zh-CN" altLang="en-US"/>
                    </a:p>
                  </a:txBody>
                  <a:tcPr/>
                </a:tc>
              </a:tr>
              <a:tr h="386080">
                <a:tc>
                  <a:txBody>
                    <a:bodyPr/>
                    <a:p>
                      <a:pPr>
                        <a:buNone/>
                      </a:pPr>
                      <a:r>
                        <a:rPr lang="zh-CN" altLang="en-US"/>
                        <a:t>定制包装纸袋0.4/个，1.5万个</a:t>
                      </a:r>
                      <a:endParaRPr lang="zh-CN" altLang="en-US"/>
                    </a:p>
                  </a:txBody>
                  <a:tcPr/>
                </a:tc>
                <a:tc>
                  <a:txBody>
                    <a:bodyPr/>
                    <a:p>
                      <a:pPr>
                        <a:buNone/>
                      </a:pPr>
                      <a:endParaRPr lang="zh-CN" altLang="en-US"/>
                    </a:p>
                  </a:txBody>
                  <a:tcPr/>
                </a:tc>
                <a:tc>
                  <a:txBody>
                    <a:bodyPr/>
                    <a:p>
                      <a:pPr>
                        <a:buNone/>
                      </a:pPr>
                      <a:endParaRPr lang="zh-CN" altLang="en-US"/>
                    </a:p>
                  </a:txBody>
                  <a:tcPr/>
                </a:tc>
              </a:tr>
              <a:tr h="479425">
                <a:tc>
                  <a:txBody>
                    <a:bodyPr/>
                    <a:p>
                      <a:pPr>
                        <a:buNone/>
                      </a:pPr>
                      <a:r>
                        <a:rPr lang="en-US" altLang="zh-CN"/>
                        <a:t>                       </a:t>
                      </a:r>
                      <a:r>
                        <a:rPr lang="zh-CN" altLang="en-US"/>
                        <a:t>其他费用</a:t>
                      </a:r>
                      <a:endParaRPr lang="zh-CN" altLang="en-US"/>
                    </a:p>
                  </a:txBody>
                  <a:tcPr/>
                </a:tc>
                <a:tc>
                  <a:txBody>
                    <a:bodyPr/>
                    <a:p>
                      <a:pPr>
                        <a:buNone/>
                      </a:pPr>
                      <a:r>
                        <a:rPr lang="zh-CN" altLang="en-US"/>
                        <a:t>8000/年</a:t>
                      </a:r>
                      <a:endParaRPr lang="zh-CN" altLang="en-US"/>
                    </a:p>
                  </a:txBody>
                  <a:tcPr/>
                </a:tc>
                <a:tc>
                  <a:txBody>
                    <a:bodyPr/>
                    <a:p>
                      <a:pPr>
                        <a:buNone/>
                      </a:pPr>
                      <a:r>
                        <a:rPr lang="zh-CN" altLang="en-US"/>
                        <a:t>如水电费、各类交通费、运营费用等</a:t>
                      </a:r>
                      <a:endParaRPr lang="zh-CN" altLang="en-US"/>
                    </a:p>
                  </a:txBody>
                  <a:tcPr/>
                </a:tc>
              </a:tr>
              <a:tr h="558800">
                <a:tc>
                  <a:txBody>
                    <a:bodyPr/>
                    <a:p>
                      <a:pPr>
                        <a:buNone/>
                      </a:pPr>
                      <a:r>
                        <a:rPr lang="en-US" altLang="zh-CN"/>
                        <a:t>                       </a:t>
                      </a:r>
                      <a:r>
                        <a:rPr lang="zh-CN" altLang="en-US"/>
                        <a:t>原材料</a:t>
                      </a:r>
                      <a:endParaRPr lang="zh-CN" altLang="en-US"/>
                    </a:p>
                  </a:txBody>
                  <a:tcPr/>
                </a:tc>
                <a:tc>
                  <a:txBody>
                    <a:bodyPr/>
                    <a:p>
                      <a:pPr>
                        <a:buNone/>
                      </a:pPr>
                      <a:r>
                        <a:rPr lang="zh-CN" altLang="en-US"/>
                        <a:t>145210/年</a:t>
                      </a:r>
                      <a:endParaRPr lang="zh-CN" altLang="en-US"/>
                    </a:p>
                  </a:txBody>
                  <a:tcPr/>
                </a:tc>
                <a:tc>
                  <a:txBody>
                    <a:bodyPr/>
                    <a:p>
                      <a:pPr>
                        <a:buNone/>
                      </a:pPr>
                      <a:r>
                        <a:rPr lang="zh-CN" altLang="en-US"/>
                        <a:t>小吃的制作原料，以及一些直接进货的商品费用</a:t>
                      </a:r>
                      <a:endParaRPr lang="zh-CN" altLang="en-US"/>
                    </a:p>
                  </a:txBody>
                  <a:tcPr/>
                </a:tc>
              </a:tr>
              <a:tr h="386080">
                <a:tc>
                  <a:txBody>
                    <a:bodyPr/>
                    <a:p>
                      <a:pPr>
                        <a:buNone/>
                      </a:pPr>
                      <a:r>
                        <a:rPr lang="en-US" altLang="zh-CN"/>
                        <a:t>                       </a:t>
                      </a:r>
                      <a:r>
                        <a:rPr lang="zh-CN" altLang="en-US"/>
                        <a:t>总费用</a:t>
                      </a:r>
                      <a:endParaRPr lang="zh-CN" altLang="en-US"/>
                    </a:p>
                  </a:txBody>
                  <a:tcPr/>
                </a:tc>
                <a:tc>
                  <a:txBody>
                    <a:bodyPr/>
                    <a:p>
                      <a:pPr>
                        <a:buNone/>
                      </a:pPr>
                      <a:r>
                        <a:rPr lang="zh-CN" altLang="en-US"/>
                        <a:t>297060/年</a:t>
                      </a:r>
                      <a:endParaRPr lang="zh-CN" altLang="en-US"/>
                    </a:p>
                  </a:txBody>
                  <a:tcPr/>
                </a:tc>
                <a:tc>
                  <a:txBody>
                    <a:bodyPr/>
                    <a:p>
                      <a:pPr>
                        <a:buNone/>
                      </a:pPr>
                      <a:endParaRPr lang="zh-CN" altLang="en-US"/>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p:pic>
        <p:nvPicPr>
          <p:cNvPr id="2097198" name="内容占位符 3" descr="C:\Users\liujiemei\Desktop\b25612a81ebc.jpgb25612a81ebc"/>
          <p:cNvPicPr>
            <a:picLocks noChangeAspect="1"/>
          </p:cNvPicPr>
          <p:nvPr>
            <p:ph idx="1"/>
          </p:nvPr>
        </p:nvPicPr>
        <p:blipFill>
          <a:blip r:embed="rId1"/>
          <a:srcRect/>
          <a:stretch>
            <a:fillRect/>
          </a:stretch>
        </p:blipFill>
        <p:spPr>
          <a:xfrm>
            <a:off x="6350" y="-17780"/>
            <a:ext cx="12193270" cy="6864350"/>
          </a:xfrm>
          <a:prstGeom prst="rect">
            <a:avLst/>
          </a:prstGeom>
        </p:spPr>
      </p:pic>
      <p:sp>
        <p:nvSpPr>
          <p:cNvPr id="1048630" name="标题 1"/>
          <p:cNvSpPr>
            <a:spLocks noGrp="1"/>
          </p:cNvSpPr>
          <p:nvPr>
            <p:ph type="title"/>
          </p:nvPr>
        </p:nvSpPr>
        <p:spPr>
          <a:xfrm>
            <a:off x="121920" y="1141095"/>
            <a:ext cx="11932920" cy="5609590"/>
          </a:xfrm>
        </p:spPr>
        <p:txBody>
          <a:bodyPr>
            <a:normAutofit fontScale="90000"/>
          </a:bodyPr>
          <a:p>
            <a:pPr>
              <a:lnSpc>
                <a:spcPct val="150000"/>
              </a:lnSpc>
            </a:pPr>
            <a:r>
              <a:rPr lang="en-US" altLang="zh-CN">
                <a:latin typeface="义启小魏楷" panose="02010601030101010101" charset="-128"/>
                <a:ea typeface="义启小魏楷" panose="02010601030101010101" charset="-128"/>
                <a:sym typeface="+mn-ea"/>
              </a:rPr>
              <a:t>                  </a:t>
            </a:r>
            <a:r>
              <a:rPr lang="zh-CN" altLang="en-US">
                <a:latin typeface="义启小魏楷" panose="02010601030101010101" charset="-128"/>
                <a:ea typeface="义启小魏楷" panose="02010601030101010101" charset="-128"/>
                <a:sym typeface="+mn-ea"/>
              </a:rPr>
              <a:t>五、风险分析及对策</a:t>
            </a:r>
            <a:br>
              <a:rPr lang="zh-CN" altLang="en-US">
                <a:latin typeface="义启小魏楷" panose="02010601030101010101" charset="-128"/>
                <a:ea typeface="义启小魏楷" panose="02010601030101010101" charset="-128"/>
                <a:sym typeface="+mn-ea"/>
              </a:rPr>
            </a:br>
            <a:r>
              <a:rPr lang="en-US" altLang="zh-CN" sz="3600">
                <a:solidFill>
                  <a:srgbClr val="FF0000"/>
                </a:solidFill>
                <a:latin typeface="方正隶变_GBK" panose="02000000000000000000" charset="-122"/>
                <a:ea typeface="方正隶变_GBK" panose="02000000000000000000" charset="-122"/>
                <a:sym typeface="+mn-ea"/>
              </a:rPr>
              <a:t>1.</a:t>
            </a:r>
            <a:r>
              <a:rPr lang="zh-CN" altLang="en-US" sz="3600">
                <a:solidFill>
                  <a:srgbClr val="FF0000"/>
                </a:solidFill>
                <a:latin typeface="方正隶变_GBK" panose="02000000000000000000" charset="-122"/>
                <a:ea typeface="方正隶变_GBK" panose="02000000000000000000" charset="-122"/>
                <a:sym typeface="+mn-ea"/>
              </a:rPr>
              <a:t>市场风险预测</a:t>
            </a:r>
            <a:br>
              <a:rPr lang="zh-CN" altLang="en-US" sz="3600">
                <a:solidFill>
                  <a:srgbClr val="FF0000"/>
                </a:solidFill>
                <a:latin typeface="方正隶变_GBK" panose="02000000000000000000" charset="-122"/>
                <a:ea typeface="方正隶变_GBK" panose="02000000000000000000" charset="-122"/>
                <a:sym typeface="+mn-ea"/>
              </a:rPr>
            </a:br>
            <a:r>
              <a:rPr lang="zh-CN" altLang="en-US" sz="3600">
                <a:latin typeface="方正隶变_GBK" panose="02000000000000000000" charset="-122"/>
                <a:ea typeface="方正隶变_GBK" panose="02000000000000000000" charset="-122"/>
                <a:sym typeface="+mn-ea"/>
              </a:rPr>
              <a:t>      </a:t>
            </a:r>
            <a:r>
              <a:rPr lang="zh-CN" altLang="en-US" sz="3600">
                <a:latin typeface="+mj-ea"/>
                <a:ea typeface="方正隶变_GBK" panose="02000000000000000000" charset="-122"/>
                <a:sym typeface="+mn-ea"/>
              </a:rPr>
              <a:t> 附近竞争对手已经占据一定份额。在店铺的宣传和消费者认可并适应我们推出的小吃和服务需要一个过程，在这个空白的时间段内有很大可能会遭受到已经存在的店铺的强烈竞争。各个店铺可能会采取价格策略打击对手。对于刚刚开业的店铺可能没有那么充裕的资金进行应对价格战。</a:t>
            </a:r>
            <a:br>
              <a:rPr lang="zh-CN" altLang="en-US" sz="3600">
                <a:latin typeface="+mj-ea"/>
                <a:ea typeface="方正隶变_GBK" panose="02000000000000000000" charset="-122"/>
              </a:rPr>
            </a:br>
            <a:endParaRPr lang="zh-CN" altLang="en-US" sz="3600">
              <a:latin typeface="+mj-ea"/>
              <a:ea typeface="方正隶变_GBK" panose="020000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p:pic>
        <p:nvPicPr>
          <p:cNvPr id="2097158" name="内容占位符 3" descr="C:\Users\liujiemei\Desktop\图片4.png图片4"/>
          <p:cNvPicPr>
            <a:picLocks noChangeAspect="1"/>
          </p:cNvPicPr>
          <p:nvPr>
            <p:ph idx="1"/>
          </p:nvPr>
        </p:nvPicPr>
        <p:blipFill>
          <a:blip r:embed="rId1"/>
          <a:srcRect/>
          <a:stretch>
            <a:fillRect/>
          </a:stretch>
        </p:blipFill>
        <p:spPr>
          <a:xfrm>
            <a:off x="-7620" y="-66675"/>
            <a:ext cx="12251690" cy="6871335"/>
          </a:xfrm>
          <a:prstGeom prst="rect">
            <a:avLst/>
          </a:prstGeom>
        </p:spPr>
      </p:pic>
      <p:sp>
        <p:nvSpPr>
          <p:cNvPr id="1048594" name="标题 1"/>
          <p:cNvSpPr>
            <a:spLocks noGrp="1"/>
          </p:cNvSpPr>
          <p:nvPr>
            <p:ph type="title"/>
          </p:nvPr>
        </p:nvSpPr>
        <p:spPr>
          <a:xfrm>
            <a:off x="568960" y="953135"/>
            <a:ext cx="12249785" cy="4479925"/>
          </a:xfrm>
        </p:spPr>
        <p:txBody>
          <a:bodyPr>
            <a:normAutofit fontScale="90000"/>
          </a:bodyPr>
          <a:p>
            <a:r>
              <a:rPr lang="en-US" altLang="zh-CN" sz="4800">
                <a:latin typeface="义启小魏楷" panose="02010601030101010101" charset="-128"/>
                <a:ea typeface="义启小魏楷" panose="02010601030101010101" charset="-128"/>
                <a:sym typeface="+mn-ea"/>
              </a:rPr>
              <a:t>                    </a:t>
            </a:r>
            <a:br>
              <a:rPr lang="en-US" altLang="zh-CN" sz="4800">
                <a:latin typeface="义启小魏楷" panose="02010601030101010101" charset="-128"/>
                <a:ea typeface="义启小魏楷" panose="02010601030101010101" charset="-128"/>
                <a:sym typeface="+mn-ea"/>
              </a:rPr>
            </a:br>
            <a:br>
              <a:rPr lang="en-US" altLang="zh-CN" sz="4800">
                <a:latin typeface="义启小魏楷" panose="02010601030101010101" charset="-128"/>
                <a:ea typeface="义启小魏楷" panose="02010601030101010101" charset="-128"/>
                <a:sym typeface="+mn-ea"/>
              </a:rPr>
            </a:br>
            <a:br>
              <a:rPr lang="en-US" altLang="zh-CN" sz="4800">
                <a:latin typeface="义启小魏楷" panose="02010601030101010101" charset="-128"/>
                <a:ea typeface="义启小魏楷" panose="02010601030101010101" charset="-128"/>
                <a:sym typeface="+mn-ea"/>
              </a:rPr>
            </a:br>
            <a:r>
              <a:rPr lang="en-US" altLang="zh-CN" sz="4800">
                <a:latin typeface="义启小魏楷" panose="02010601030101010101" charset="-128"/>
                <a:ea typeface="义启小魏楷" panose="02010601030101010101" charset="-128"/>
                <a:sym typeface="+mn-ea"/>
              </a:rPr>
              <a:t>                      </a:t>
            </a:r>
            <a:br>
              <a:rPr lang="en-US" altLang="zh-CN" sz="4800">
                <a:latin typeface="义启小魏楷" panose="02010601030101010101" charset="-128"/>
                <a:ea typeface="义启小魏楷" panose="02010601030101010101" charset="-128"/>
                <a:sym typeface="+mn-ea"/>
              </a:rPr>
            </a:br>
            <a:br>
              <a:rPr lang="en-US" altLang="zh-CN" sz="4800">
                <a:latin typeface="义启小魏楷" panose="02010601030101010101" charset="-128"/>
                <a:ea typeface="义启小魏楷" panose="02010601030101010101" charset="-128"/>
                <a:sym typeface="+mn-ea"/>
              </a:rPr>
            </a:br>
            <a:r>
              <a:rPr lang="en-US" altLang="zh-CN" sz="4800">
                <a:latin typeface="义启小魏楷" panose="02010601030101010101" charset="-128"/>
                <a:ea typeface="义启小魏楷" panose="02010601030101010101" charset="-128"/>
                <a:sym typeface="+mn-ea"/>
              </a:rPr>
              <a:t>                         </a:t>
            </a:r>
            <a:r>
              <a:rPr lang="zh-CN" altLang="en-US" sz="4800">
                <a:latin typeface="义启小魏楷" panose="02010601030101010101" charset="-128"/>
                <a:ea typeface="义启小魏楷" panose="02010601030101010101" charset="-128"/>
                <a:sym typeface="+mn-ea"/>
              </a:rPr>
              <a:t>一、公司介绍</a:t>
            </a:r>
            <a:br>
              <a:rPr lang="zh-CN" altLang="en-US" sz="4800">
                <a:latin typeface="义启小魏楷" panose="02010601030101010101" charset="-128"/>
                <a:ea typeface="义启小魏楷" panose="02010601030101010101" charset="-128"/>
                <a:sym typeface="+mn-ea"/>
              </a:rPr>
            </a:br>
            <a:br>
              <a:rPr lang="zh-CN" altLang="en-US">
                <a:latin typeface="义启小魏楷" panose="02010601030101010101" charset="-128"/>
                <a:ea typeface="义启小魏楷" panose="02010601030101010101" charset="-128"/>
                <a:sym typeface="+mn-ea"/>
              </a:rPr>
            </a:br>
            <a:r>
              <a:rPr lang="zh-CN" altLang="en-US">
                <a:latin typeface="义启小魏楷" panose="02010601030101010101" charset="-128"/>
                <a:ea typeface="义启小魏楷" panose="02010601030101010101" charset="-128"/>
                <a:sym typeface="+mn-ea"/>
              </a:rPr>
              <a:t>                             </a:t>
            </a:r>
            <a:r>
              <a:rPr lang="zh-CN" altLang="en-US" sz="4000">
                <a:solidFill>
                  <a:schemeClr val="tx1">
                    <a:lumMod val="95000"/>
                    <a:lumOff val="5000"/>
                  </a:schemeClr>
                </a:solidFill>
                <a:latin typeface="方正隶变_GBK" panose="02000000000000000000" charset="-122"/>
                <a:ea typeface="方正隶变_GBK" panose="02000000000000000000" charset="-122"/>
                <a:sym typeface="+mn-ea"/>
              </a:rPr>
              <a:t>N</a:t>
            </a:r>
            <a:r>
              <a:rPr lang="en-US" altLang="zh-CN" sz="4000">
                <a:solidFill>
                  <a:schemeClr val="tx1">
                    <a:lumMod val="95000"/>
                    <a:lumOff val="5000"/>
                  </a:schemeClr>
                </a:solidFill>
                <a:latin typeface="方正隶变_GBK" panose="02000000000000000000" charset="-122"/>
                <a:ea typeface="方正隶变_GBK" panose="02000000000000000000" charset="-122"/>
                <a:sym typeface="+mn-ea"/>
              </a:rPr>
              <a:t>o1.</a:t>
            </a:r>
            <a:r>
              <a:rPr lang="zh-CN" altLang="en-US" sz="4000">
                <a:solidFill>
                  <a:schemeClr val="tx1">
                    <a:lumMod val="95000"/>
                    <a:lumOff val="5000"/>
                  </a:schemeClr>
                </a:solidFill>
                <a:latin typeface="方正隶变_GBK" panose="02000000000000000000" charset="-122"/>
                <a:ea typeface="方正隶变_GBK" panose="02000000000000000000" charset="-122"/>
                <a:sym typeface="+mn-ea"/>
              </a:rPr>
              <a:t>公司名称</a:t>
            </a:r>
            <a:br>
              <a:rPr lang="zh-CN" altLang="en-US" sz="4000">
                <a:solidFill>
                  <a:schemeClr val="tx1">
                    <a:lumMod val="95000"/>
                    <a:lumOff val="5000"/>
                  </a:schemeClr>
                </a:solidFill>
                <a:latin typeface="方正隶变_GBK" panose="02000000000000000000" charset="-122"/>
                <a:ea typeface="方正隶变_GBK" panose="02000000000000000000" charset="-122"/>
                <a:sym typeface="+mn-ea"/>
              </a:rPr>
            </a:br>
            <a:br>
              <a:rPr lang="zh-CN" altLang="en-US" sz="4000">
                <a:solidFill>
                  <a:schemeClr val="tx1">
                    <a:lumMod val="95000"/>
                    <a:lumOff val="5000"/>
                  </a:schemeClr>
                </a:solidFill>
                <a:latin typeface="方正隶变_GBK" panose="02000000000000000000" charset="-122"/>
                <a:ea typeface="方正隶变_GBK" panose="02000000000000000000" charset="-122"/>
                <a:sym typeface="+mn-ea"/>
              </a:rPr>
            </a:br>
            <a:br>
              <a:rPr lang="zh-CN" altLang="en-US" sz="4000">
                <a:solidFill>
                  <a:schemeClr val="tx1">
                    <a:lumMod val="95000"/>
                    <a:lumOff val="5000"/>
                  </a:schemeClr>
                </a:solidFill>
                <a:latin typeface="方正隶变_GBK" panose="02000000000000000000" charset="-122"/>
                <a:ea typeface="方正隶变_GBK" panose="02000000000000000000" charset="-122"/>
                <a:sym typeface="+mn-ea"/>
              </a:rPr>
            </a:br>
            <a:br>
              <a:rPr lang="zh-CN" altLang="en-US" sz="4000">
                <a:solidFill>
                  <a:schemeClr val="tx1">
                    <a:lumMod val="95000"/>
                    <a:lumOff val="5000"/>
                  </a:schemeClr>
                </a:solidFill>
                <a:latin typeface="方正隶变_GBK" panose="02000000000000000000" charset="-122"/>
                <a:ea typeface="方正隶变_GBK" panose="02000000000000000000" charset="-122"/>
                <a:sym typeface="+mn-ea"/>
              </a:rPr>
            </a:br>
            <a:br>
              <a:rPr lang="zh-CN" altLang="en-US" sz="4000">
                <a:solidFill>
                  <a:schemeClr val="tx1">
                    <a:lumMod val="95000"/>
                    <a:lumOff val="5000"/>
                  </a:schemeClr>
                </a:solidFill>
                <a:latin typeface="方正隶变_GBK" panose="02000000000000000000" charset="-122"/>
                <a:ea typeface="方正隶变_GBK" panose="02000000000000000000" charset="-122"/>
                <a:sym typeface="+mn-ea"/>
              </a:rPr>
            </a:br>
            <a:br>
              <a:rPr lang="zh-CN" sz="3600">
                <a:latin typeface="+mn-ea"/>
                <a:ea typeface="宋体" panose="02010600030101010101" pitchFamily="2" charset="-122"/>
                <a:sym typeface="+mn-ea"/>
              </a:rPr>
            </a:br>
            <a:r>
              <a:rPr lang="zh-CN" sz="3600">
                <a:latin typeface="+mn-ea"/>
                <a:ea typeface="宋体" panose="02010600030101010101" pitchFamily="2" charset="-122"/>
                <a:sym typeface="+mn-ea"/>
              </a:rPr>
              <a:t>    名字原由：让许多慕名而来的食客享受到最正宗的潮汕小吃，让潮汕小吃流行起来，变的时尚起来</a:t>
            </a:r>
            <a:r>
              <a:rPr lang="en-US" altLang="zh-CN" sz="3600">
                <a:latin typeface="+mn-ea"/>
                <a:ea typeface="宋体" panose="02010600030101010101" pitchFamily="2" charset="-122"/>
                <a:sym typeface="+mn-ea"/>
              </a:rPr>
              <a:t>,</a:t>
            </a:r>
            <a:r>
              <a:rPr lang="zh-CN" altLang="en-US" sz="3600">
                <a:latin typeface="+mn-ea"/>
                <a:ea typeface="宋体" panose="02010600030101010101" pitchFamily="2" charset="-122"/>
                <a:sym typeface="+mn-ea"/>
              </a:rPr>
              <a:t>走向世界</a:t>
            </a:r>
            <a:r>
              <a:rPr lang="zh-CN" sz="3600">
                <a:latin typeface="+mn-ea"/>
                <a:ea typeface="宋体" panose="02010600030101010101" pitchFamily="2" charset="-122"/>
                <a:sym typeface="+mn-ea"/>
              </a:rPr>
              <a:t>！</a:t>
            </a:r>
            <a:br>
              <a:rPr lang="zh-CN" sz="3600">
                <a:latin typeface="+mn-ea"/>
                <a:ea typeface="宋体" panose="02010600030101010101" pitchFamily="2" charset="-122"/>
                <a:sym typeface="+mn-ea"/>
              </a:rPr>
            </a:br>
            <a:br>
              <a:rPr lang="zh-CN" sz="3600">
                <a:latin typeface="+mn-ea"/>
                <a:ea typeface="宋体" panose="02010600030101010101" pitchFamily="2" charset="-122"/>
                <a:sym typeface="+mn-ea"/>
              </a:rPr>
            </a:br>
            <a:br>
              <a:rPr lang="zh-CN" sz="3600">
                <a:latin typeface="+mn-ea"/>
                <a:ea typeface="宋体" panose="02010600030101010101" pitchFamily="2" charset="-122"/>
                <a:sym typeface="+mn-ea"/>
              </a:rPr>
            </a:br>
            <a:br>
              <a:rPr lang="zh-CN" sz="3600">
                <a:latin typeface="+mn-ea"/>
                <a:ea typeface="宋体" panose="02010600030101010101" pitchFamily="2" charset="-122"/>
                <a:sym typeface="+mn-ea"/>
              </a:rPr>
            </a:br>
            <a:br>
              <a:rPr lang="zh-CN" altLang="en-US" sz="3600">
                <a:latin typeface="+mn-ea"/>
                <a:ea typeface="宋体" panose="02010600030101010101" pitchFamily="2" charset="-122"/>
                <a:sym typeface="+mn-ea"/>
              </a:rPr>
            </a:br>
            <a:br>
              <a:rPr lang="en-US" altLang="zh-CN" sz="3600">
                <a:latin typeface="+mn-ea"/>
                <a:ea typeface="义启小魏楷" panose="02010601030101010101" charset="-128"/>
                <a:sym typeface="+mn-ea"/>
              </a:rPr>
            </a:br>
            <a:r>
              <a:rPr lang="en-US" altLang="zh-CN">
                <a:latin typeface="义启小魏楷" panose="02010601030101010101" charset="-128"/>
                <a:ea typeface="义启小魏楷" panose="02010601030101010101" charset="-128"/>
                <a:sym typeface="+mn-ea"/>
              </a:rPr>
              <a:t>                            </a:t>
            </a:r>
            <a:endParaRPr lang="zh-CN" altLang="en-US" sz="3600">
              <a:latin typeface="+mn-ea"/>
            </a:endParaRPr>
          </a:p>
        </p:txBody>
      </p:sp>
      <p:sp>
        <p:nvSpPr>
          <p:cNvPr id="1048595" name="矩形 8"/>
          <p:cNvSpPr/>
          <p:nvPr/>
        </p:nvSpPr>
        <p:spPr>
          <a:xfrm>
            <a:off x="3249930" y="2834640"/>
            <a:ext cx="5692140" cy="1188720"/>
          </a:xfrm>
          <a:prstGeom prst="rect">
            <a:avLst/>
          </a:prstGeom>
          <a:noFill/>
          <a:ln>
            <a:noFill/>
          </a:ln>
        </p:spPr>
        <p:txBody>
          <a:bodyPr wrap="none" rtlCol="0" anchor="t">
            <a:spAutoFit/>
          </a:bodyPr>
          <a:p>
            <a:pPr algn="ctr"/>
            <a:r>
              <a:rPr sz="72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ea"/>
                <a:ea typeface="宋体" panose="02010600030101010101" pitchFamily="2" charset="-122"/>
                <a:sym typeface="+mn-ea"/>
              </a:rPr>
              <a:t>慕吃潮尚小吃</a:t>
            </a:r>
            <a:endParaRPr lang="zh-CN" altLang="en-US" sz="72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ea"/>
              <a:ea typeface="宋体" panose="02010600030101010101" pitchFamily="2"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p:pic>
        <p:nvPicPr>
          <p:cNvPr id="2097199" name="内容占位符 3" descr="C:\Users\liujiemei\Desktop\t01bd45a50eef2ec2ee.pngt01bd45a50eef2ec2ee"/>
          <p:cNvPicPr>
            <a:picLocks noChangeAspect="1"/>
          </p:cNvPicPr>
          <p:nvPr>
            <p:ph idx="1"/>
          </p:nvPr>
        </p:nvPicPr>
        <p:blipFill>
          <a:blip r:embed="rId1"/>
          <a:srcRect/>
          <a:stretch>
            <a:fillRect/>
          </a:stretch>
        </p:blipFill>
        <p:spPr>
          <a:xfrm>
            <a:off x="13970" y="-3175"/>
            <a:ext cx="12223750" cy="6864350"/>
          </a:xfrm>
          <a:prstGeom prst="rect">
            <a:avLst/>
          </a:prstGeom>
        </p:spPr>
      </p:pic>
      <p:sp>
        <p:nvSpPr>
          <p:cNvPr id="1048631" name="标题 1"/>
          <p:cNvSpPr>
            <a:spLocks noGrp="1"/>
          </p:cNvSpPr>
          <p:nvPr>
            <p:ph type="title"/>
          </p:nvPr>
        </p:nvSpPr>
        <p:spPr>
          <a:xfrm>
            <a:off x="107315" y="438150"/>
            <a:ext cx="11947525" cy="5565775"/>
          </a:xfrm>
        </p:spPr>
        <p:txBody>
          <a:bodyPr>
            <a:normAutofit fontScale="90000"/>
          </a:bodyPr>
          <a:p>
            <a:pPr>
              <a:lnSpc>
                <a:spcPct val="150000"/>
              </a:lnSpc>
            </a:pPr>
            <a:br>
              <a:rPr lang="en-US" altLang="zh-CN" sz="3200">
                <a:solidFill>
                  <a:srgbClr val="FF0000"/>
                </a:solidFill>
                <a:latin typeface="方正隶变_GBK" panose="02000000000000000000" charset="-122"/>
                <a:ea typeface="方正隶变_GBK" panose="02000000000000000000" charset="-122"/>
              </a:rPr>
            </a:br>
            <a:r>
              <a:rPr lang="zh-CN" altLang="en-US" sz="3600">
                <a:solidFill>
                  <a:srgbClr val="FF0000"/>
                </a:solidFill>
                <a:latin typeface="方正隶变_GBK" panose="02000000000000000000" charset="-122"/>
                <a:ea typeface="方正隶变_GBK" panose="02000000000000000000" charset="-122"/>
              </a:rPr>
              <a:t>对策</a:t>
            </a:r>
            <a:br>
              <a:rPr lang="zh-CN" altLang="en-US" sz="3600">
                <a:latin typeface="方正隶变_GBK" panose="02000000000000000000" charset="-122"/>
                <a:ea typeface="方正隶变_GBK" panose="02000000000000000000" charset="-122"/>
              </a:rPr>
            </a:br>
            <a:r>
              <a:rPr lang="zh-CN" altLang="en-US" sz="3200"/>
              <a:t>我们要制定完善的营销计划，进行全面营销培训，树立良好的企业形象，开展周到服务，并做好思想准备。重点在互联网营销上采取多方平台的宣传，如微博，微信朋友圈，公众号等，一则成本较低，二是符合年轻人获取信息的习惯。对于价格战，我们将通过消费情况不断摸索折扣力度，力求通过指定合理的价格。通过不断筛选供应商，选出合理的供应商进行长期合作，以此降低原料成本。通过科技手段方便顾客点餐，用餐，同时减少服务员，以减少服务成本。</a:t>
            </a:r>
            <a:endParaRPr lang="zh-CN" altLang="en-US" sz="3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p:pic>
        <p:nvPicPr>
          <p:cNvPr id="2097200" name="内容占位符 3" descr="C:\Users\liujiemei\Desktop\t01e5c10f486e5e4bda.jpgt01e5c10f486e5e4bda"/>
          <p:cNvPicPr>
            <a:picLocks noChangeAspect="1"/>
          </p:cNvPicPr>
          <p:nvPr>
            <p:ph idx="1"/>
          </p:nvPr>
        </p:nvPicPr>
        <p:blipFill>
          <a:blip r:embed="rId1"/>
          <a:srcRect/>
          <a:stretch>
            <a:fillRect/>
          </a:stretch>
        </p:blipFill>
        <p:spPr>
          <a:xfrm>
            <a:off x="-53340" y="-64135"/>
            <a:ext cx="12222480" cy="6896100"/>
          </a:xfrm>
          <a:prstGeom prst="rect">
            <a:avLst/>
          </a:prstGeom>
        </p:spPr>
      </p:pic>
      <p:sp>
        <p:nvSpPr>
          <p:cNvPr id="1048632" name="标题 1"/>
          <p:cNvSpPr>
            <a:spLocks noGrp="1"/>
          </p:cNvSpPr>
          <p:nvPr>
            <p:ph type="title"/>
          </p:nvPr>
        </p:nvSpPr>
        <p:spPr>
          <a:xfrm>
            <a:off x="107315" y="365125"/>
            <a:ext cx="11840210" cy="5972810"/>
          </a:xfrm>
        </p:spPr>
        <p:txBody>
          <a:bodyPr>
            <a:normAutofit/>
          </a:bodyPr>
          <a:p>
            <a:pPr>
              <a:lnSpc>
                <a:spcPct val="140000"/>
              </a:lnSpc>
            </a:pPr>
            <a:r>
              <a:rPr lang="en-US" altLang="zh-CN" sz="3200">
                <a:solidFill>
                  <a:srgbClr val="FF0000"/>
                </a:solidFill>
                <a:latin typeface="方正隶变_GBK" panose="02000000000000000000" charset="-122"/>
                <a:ea typeface="方正隶变_GBK" panose="02000000000000000000" charset="-122"/>
              </a:rPr>
              <a:t>                       2.</a:t>
            </a:r>
            <a:r>
              <a:rPr lang="zh-CN" altLang="en-US" sz="3200">
                <a:solidFill>
                  <a:srgbClr val="FF0000"/>
                </a:solidFill>
                <a:latin typeface="方正隶变_GBK" panose="02000000000000000000" charset="-122"/>
                <a:ea typeface="方正隶变_GBK" panose="02000000000000000000" charset="-122"/>
              </a:rPr>
              <a:t>市场变化风险</a:t>
            </a:r>
            <a:br>
              <a:rPr lang="zh-CN" altLang="en-US" sz="3200">
                <a:solidFill>
                  <a:srgbClr val="FF0000"/>
                </a:solidFill>
                <a:latin typeface="方正隶变_GBK" panose="02000000000000000000" charset="-122"/>
                <a:ea typeface="方正隶变_GBK" panose="02000000000000000000" charset="-122"/>
              </a:rPr>
            </a:br>
            <a:r>
              <a:rPr lang="zh-CN" altLang="en-US" sz="3200">
                <a:solidFill>
                  <a:srgbClr val="FF0000"/>
                </a:solidFill>
                <a:latin typeface="方正隶变_GBK" panose="02000000000000000000" charset="-122"/>
                <a:ea typeface="方正隶变_GBK" panose="02000000000000000000" charset="-122"/>
              </a:rPr>
              <a:t>       </a:t>
            </a:r>
            <a:r>
              <a:rPr lang="zh-CN" altLang="en-US" sz="3200">
                <a:solidFill>
                  <a:schemeClr val="tx1"/>
                </a:solidFill>
                <a:latin typeface="+mn-ea"/>
                <a:ea typeface="方正隶变_GBK" panose="02000000000000000000" charset="-122"/>
              </a:rPr>
              <a:t>市场不断地变化，我们的产品口味也许会随着时间的推移不再受目标群体的欢迎；随着技术的革新，我们的低价竞争优势也许会不再是优势；新的行业竞争者的加入，会使我们的外部威胁更           大。</a:t>
            </a:r>
            <a:br>
              <a:rPr lang="zh-CN" altLang="en-US" sz="3200">
                <a:solidFill>
                  <a:schemeClr val="tx1"/>
                </a:solidFill>
                <a:latin typeface="+mn-ea"/>
                <a:ea typeface="方正隶变_GBK" panose="02000000000000000000" charset="-122"/>
              </a:rPr>
            </a:br>
            <a:endParaRPr lang="zh-CN" altLang="en-US" sz="3200">
              <a:solidFill>
                <a:schemeClr val="tx1"/>
              </a:solidFill>
              <a:latin typeface="+mn-ea"/>
              <a:ea typeface="方正隶变_GBK" panose="02000000000000000000"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p:pic>
        <p:nvPicPr>
          <p:cNvPr id="2097201" name="内容占位符 3" descr="F:\ppt\u=2639199155,2279343038&amp;fm=23&amp;gp=0.jpgu=2639199155,2279343038&amp;fm=23&amp;gp=0"/>
          <p:cNvPicPr>
            <a:picLocks noChangeAspect="1"/>
          </p:cNvPicPr>
          <p:nvPr>
            <p:ph idx="1"/>
          </p:nvPr>
        </p:nvPicPr>
        <p:blipFill>
          <a:blip r:embed="rId1"/>
          <a:srcRect/>
          <a:stretch>
            <a:fillRect/>
          </a:stretch>
        </p:blipFill>
        <p:spPr>
          <a:xfrm>
            <a:off x="-27305" y="6985"/>
            <a:ext cx="12200890" cy="6830695"/>
          </a:xfrm>
          <a:prstGeom prst="rect">
            <a:avLst/>
          </a:prstGeom>
        </p:spPr>
      </p:pic>
      <p:sp>
        <p:nvSpPr>
          <p:cNvPr id="1048633" name="标题 1"/>
          <p:cNvSpPr>
            <a:spLocks noGrp="1"/>
          </p:cNvSpPr>
          <p:nvPr>
            <p:ph type="title"/>
          </p:nvPr>
        </p:nvSpPr>
        <p:spPr>
          <a:xfrm>
            <a:off x="944245" y="1446530"/>
            <a:ext cx="10409555" cy="4571365"/>
          </a:xfrm>
        </p:spPr>
        <p:txBody>
          <a:bodyPr>
            <a:normAutofit fontScale="90000"/>
          </a:bodyPr>
          <a:p>
            <a:pPr>
              <a:lnSpc>
                <a:spcPct val="210000"/>
              </a:lnSpc>
            </a:pPr>
            <a:r>
              <a:rPr lang="zh-CN" altLang="en-US" sz="4000">
                <a:solidFill>
                  <a:srgbClr val="FF0000"/>
                </a:solidFill>
                <a:latin typeface="方正隶变_GBK" panose="02000000000000000000" charset="-122"/>
                <a:ea typeface="方正隶变_GBK" panose="02000000000000000000" charset="-122"/>
              </a:rPr>
              <a:t>对策</a:t>
            </a:r>
            <a:br>
              <a:rPr lang="zh-CN" altLang="en-US"/>
            </a:br>
            <a:r>
              <a:rPr lang="zh-CN" altLang="en-US" sz="2800">
                <a:latin typeface="+mj-ea"/>
              </a:rPr>
              <a:t>思想上要保存创新精神。不断的摸索市场需求，充分运用好消费大数据，通过分析消费数据不断挖掘新的市场需求。其次根据消费者口味，不断开发新的产品，迎合口味的变化。面对新的行业竞争者，要谦虚向自己的对手学习，学习起优势，有条件的，创造性的运用到自身的产品，业务中去。</a:t>
            </a:r>
            <a:endParaRPr lang="zh-CN" altLang="en-US" sz="2800">
              <a:latin typeface="+mj-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p:pic>
        <p:nvPicPr>
          <p:cNvPr id="2097202" name="内容占位符 3" descr="u=2576538765,403722516&amp;fm=23&amp;gp=0"/>
          <p:cNvPicPr>
            <a:picLocks noChangeAspect="1"/>
          </p:cNvPicPr>
          <p:nvPr>
            <p:ph idx="1"/>
          </p:nvPr>
        </p:nvPicPr>
        <p:blipFill>
          <a:blip r:embed="rId1"/>
          <a:stretch>
            <a:fillRect/>
          </a:stretch>
        </p:blipFill>
        <p:spPr>
          <a:xfrm>
            <a:off x="-7620" y="-86995"/>
            <a:ext cx="12206605" cy="6972300"/>
          </a:xfrm>
          <a:prstGeom prst="rect">
            <a:avLst/>
          </a:prstGeom>
        </p:spPr>
      </p:pic>
      <p:sp>
        <p:nvSpPr>
          <p:cNvPr id="1048634" name="标题 1"/>
          <p:cNvSpPr>
            <a:spLocks noGrp="1"/>
          </p:cNvSpPr>
          <p:nvPr>
            <p:ph type="title"/>
          </p:nvPr>
        </p:nvSpPr>
        <p:spPr>
          <a:xfrm>
            <a:off x="1249680" y="365125"/>
            <a:ext cx="9373235" cy="5699125"/>
          </a:xfrm>
        </p:spPr>
        <p:txBody>
          <a:bodyPr>
            <a:normAutofit fontScale="90000"/>
          </a:bodyPr>
          <a:p>
            <a:pPr>
              <a:lnSpc>
                <a:spcPct val="160000"/>
              </a:lnSpc>
            </a:pPr>
            <a:r>
              <a:rPr lang="en-US" altLang="zh-CN" sz="3200">
                <a:solidFill>
                  <a:srgbClr val="FF0000"/>
                </a:solidFill>
                <a:latin typeface="方正隶变_GBK" panose="02000000000000000000" charset="-122"/>
                <a:ea typeface="方正隶变_GBK" panose="02000000000000000000" charset="-122"/>
              </a:rPr>
              <a:t>3.</a:t>
            </a:r>
            <a:r>
              <a:rPr lang="zh-CN" altLang="en-US" sz="3200">
                <a:solidFill>
                  <a:srgbClr val="FF0000"/>
                </a:solidFill>
                <a:latin typeface="方正隶变_GBK" panose="02000000000000000000" charset="-122"/>
                <a:ea typeface="方正隶变_GBK" panose="02000000000000000000" charset="-122"/>
              </a:rPr>
              <a:t>财务风险</a:t>
            </a:r>
            <a:br>
              <a:rPr lang="zh-CN" altLang="en-US" sz="3200">
                <a:solidFill>
                  <a:srgbClr val="FF0000"/>
                </a:solidFill>
                <a:latin typeface="方正隶变_GBK" panose="02000000000000000000" charset="-122"/>
                <a:ea typeface="方正隶变_GBK" panose="02000000000000000000" charset="-122"/>
              </a:rPr>
            </a:br>
            <a:r>
              <a:rPr lang="zh-CN" altLang="en-US" sz="3200">
                <a:solidFill>
                  <a:srgbClr val="FF0000"/>
                </a:solidFill>
                <a:latin typeface="方正隶变_GBK" panose="02000000000000000000" charset="-122"/>
                <a:ea typeface="方正隶变_GBK" panose="02000000000000000000" charset="-122"/>
              </a:rPr>
              <a:t>      </a:t>
            </a:r>
            <a:r>
              <a:rPr lang="zh-CN" altLang="en-US" sz="2400">
                <a:latin typeface="+mj-ea"/>
                <a:ea typeface="方正隶变_GBK" panose="02000000000000000000" charset="-122"/>
              </a:rPr>
              <a:t>店铺在发展初期需要较多的资金投入，可能会面对资金短缺，资金周转困难等问题。店铺的前期投入主要来自场地租金、装修费用、设施和设备购买以及宣传费用等</a:t>
            </a:r>
            <a:br>
              <a:rPr lang="zh-CN" altLang="en-US" sz="2400">
                <a:latin typeface="+mj-ea"/>
                <a:ea typeface="方正隶变_GBK" panose="02000000000000000000" charset="-122"/>
              </a:rPr>
            </a:br>
            <a:r>
              <a:rPr lang="zh-CN" altLang="en-US" sz="3200">
                <a:solidFill>
                  <a:srgbClr val="FF0000"/>
                </a:solidFill>
                <a:latin typeface="方正隶变_GBK" panose="02000000000000000000" charset="-122"/>
                <a:ea typeface="方正隶变_GBK" panose="02000000000000000000" charset="-122"/>
              </a:rPr>
              <a:t>对策</a:t>
            </a:r>
            <a:br>
              <a:rPr lang="zh-CN" altLang="en-US" sz="3200">
                <a:solidFill>
                  <a:srgbClr val="FF0000"/>
                </a:solidFill>
                <a:latin typeface="方正隶变_GBK" panose="02000000000000000000" charset="-122"/>
                <a:ea typeface="方正隶变_GBK" panose="02000000000000000000" charset="-122"/>
              </a:rPr>
            </a:br>
            <a:r>
              <a:rPr lang="zh-CN" altLang="en-US"/>
              <a:t>	</a:t>
            </a:r>
            <a:r>
              <a:rPr lang="zh-CN" altLang="en-US" sz="2400"/>
              <a:t>建立合理的财务监管和预算制度。制定每日进货产品目录及数量，防止原材料短缺或多余，做好日常财务管理。需对物价涨落有充分准备，控制成本并及时调整所售商品价格。做好现金流动控制，以应对不时之需。</a:t>
            </a:r>
            <a:endParaRPr lang="zh-CN"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p:pic>
        <p:nvPicPr>
          <p:cNvPr id="2097203" name="内容占位符 3" descr="C:\Users\liujiemei\Desktop\t01f3e147ace0829083.gift01f3e147ace0829083"/>
          <p:cNvPicPr>
            <a:picLocks noChangeAspect="1"/>
          </p:cNvPicPr>
          <p:nvPr>
            <p:ph idx="1"/>
          </p:nvPr>
        </p:nvPicPr>
        <p:blipFill>
          <a:blip r:embed="rId1"/>
          <a:srcRect/>
          <a:stretch>
            <a:fillRect/>
          </a:stretch>
        </p:blipFill>
        <p:spPr>
          <a:xfrm>
            <a:off x="66675" y="-22225"/>
            <a:ext cx="12059285" cy="6901815"/>
          </a:xfrm>
          <a:prstGeom prst="rect">
            <a:avLst/>
          </a:prstGeom>
        </p:spPr>
      </p:pic>
      <p:sp>
        <p:nvSpPr>
          <p:cNvPr id="1048635" name="标题 1"/>
          <p:cNvSpPr>
            <a:spLocks noGrp="1"/>
          </p:cNvSpPr>
          <p:nvPr>
            <p:ph type="title"/>
          </p:nvPr>
        </p:nvSpPr>
        <p:spPr/>
        <p:txBody>
          <a:bodyPr/>
          <a:p>
            <a:endParaRPr lang="zh-CN" altLang="en-US"/>
          </a:p>
        </p:txBody>
      </p:sp>
      <p:sp>
        <p:nvSpPr>
          <p:cNvPr id="1" name="矩形 0"/>
          <p:cNvSpPr/>
          <p:nvPr/>
        </p:nvSpPr>
        <p:spPr>
          <a:xfrm>
            <a:off x="3718560" y="2834640"/>
            <a:ext cx="4754880" cy="2286000"/>
          </a:xfrm>
          <a:prstGeom prst="rect">
            <a:avLst/>
          </a:prstGeom>
          <a:noFill/>
          <a:ln>
            <a:noFill/>
          </a:ln>
        </p:spPr>
        <p:txBody>
          <a:bodyPr wrap="none" rtlCol="0" anchor="t">
            <a:spAutoFit/>
          </a:bodyPr>
          <a:p>
            <a:pPr algn="ctr"/>
            <a:r>
              <a:rPr lang="zh-CN" altLang="en-US" sz="7200">
                <a:sym typeface="+mn-ea"/>
              </a:rPr>
              <a:t>谢谢大家！</a:t>
            </a:r>
            <a:endParaRPr lang="zh-CN" altLang="en-US" sz="7200"/>
          </a:p>
          <a:p>
            <a:pPr algn="ctr"/>
            <a:endParaRPr lang="zh-CN" altLang="en-US" sz="7200" b="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p:pic>
        <p:nvPicPr>
          <p:cNvPr id="2097185" name="内容占位符 3" descr="u=2868273511,3552211224&amp;fm=23&amp;gp=0"/>
          <p:cNvPicPr>
            <a:picLocks noChangeAspect="1"/>
          </p:cNvPicPr>
          <p:nvPr>
            <p:ph idx="1"/>
          </p:nvPr>
        </p:nvPicPr>
        <p:blipFill>
          <a:blip r:embed="rId1"/>
          <a:stretch>
            <a:fillRect/>
          </a:stretch>
        </p:blipFill>
        <p:spPr>
          <a:xfrm>
            <a:off x="336550" y="285750"/>
            <a:ext cx="2282190" cy="1289050"/>
          </a:xfrm>
          <a:prstGeom prst="rect">
            <a:avLst/>
          </a:prstGeom>
        </p:spPr>
      </p:pic>
      <p:sp>
        <p:nvSpPr>
          <p:cNvPr id="1048613" name="标题 1"/>
          <p:cNvSpPr>
            <a:spLocks noGrp="1"/>
          </p:cNvSpPr>
          <p:nvPr>
            <p:ph type="title"/>
          </p:nvPr>
        </p:nvSpPr>
        <p:spPr>
          <a:xfrm>
            <a:off x="939165" y="1102360"/>
            <a:ext cx="9768840" cy="3338195"/>
          </a:xfrm>
        </p:spPr>
        <p:txBody>
          <a:bodyPr>
            <a:normAutofit fontScale="90000"/>
          </a:bodyPr>
          <a:p>
            <a:pPr algn="dist">
              <a:lnSpc>
                <a:spcPct val="190000"/>
              </a:lnSpc>
            </a:pPr>
            <a:r>
              <a:rPr lang="en-US" altLang="zh-CN"/>
              <a:t>                   </a:t>
            </a:r>
            <a:br>
              <a:rPr lang="en-US" altLang="zh-CN"/>
            </a:br>
            <a:br>
              <a:rPr lang="en-US" altLang="zh-CN"/>
            </a:br>
            <a:r>
              <a:rPr lang="en-US" altLang="zh-CN"/>
              <a:t>             </a:t>
            </a:r>
            <a:r>
              <a:rPr lang="zh-CN" altLang="en-US" sz="3200">
                <a:sym typeface="+mn-ea"/>
              </a:rPr>
              <a:t>慕吃潮尚小吃，以潮汕小吃为主，辅以潮汕文化表演，为主要针对的客户群是大学生，教师，在外地的潮汕人。在特定的时间会有潮汕特色表演。顾客可以在享用美食的过程中体验到地道的潮汕特色文化表演。线上线下打通，线上发布表演预告、预约位置、下单。让顾客免去等待的时间。支持多平台外卖服务，可以足不出户就可以享受到美味的小吃。</a:t>
            </a:r>
            <a:endParaRPr lang="zh-CN" altLang="en-US" sz="3200">
              <a:latin typeface="+mn-ea"/>
              <a:ea typeface="方正隶变_GBK" panose="02000000000000000000"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p:pic>
        <p:nvPicPr>
          <p:cNvPr id="2097186" name="内容占位符 3" descr="u=2868273511,3552211224&amp;fm=23&amp;gp=0"/>
          <p:cNvPicPr>
            <a:picLocks noChangeAspect="1"/>
          </p:cNvPicPr>
          <p:nvPr>
            <p:ph idx="1"/>
          </p:nvPr>
        </p:nvPicPr>
        <p:blipFill>
          <a:blip r:embed="rId1"/>
          <a:stretch>
            <a:fillRect/>
          </a:stretch>
        </p:blipFill>
        <p:spPr>
          <a:xfrm>
            <a:off x="92710" y="27305"/>
            <a:ext cx="2374265" cy="1334770"/>
          </a:xfrm>
          <a:prstGeom prst="rect">
            <a:avLst/>
          </a:prstGeom>
        </p:spPr>
      </p:pic>
      <p:sp>
        <p:nvSpPr>
          <p:cNvPr id="1048614" name="标题 1"/>
          <p:cNvSpPr>
            <a:spLocks noGrp="1"/>
          </p:cNvSpPr>
          <p:nvPr>
            <p:ph type="title"/>
          </p:nvPr>
        </p:nvSpPr>
        <p:spPr>
          <a:xfrm>
            <a:off x="92075" y="27305"/>
            <a:ext cx="11978005" cy="6723380"/>
          </a:xfrm>
        </p:spPr>
        <p:txBody>
          <a:bodyPr>
            <a:normAutofit/>
          </a:bodyPr>
          <a:p>
            <a:pPr>
              <a:lnSpc>
                <a:spcPct val="150000"/>
              </a:lnSpc>
            </a:pPr>
            <a:r>
              <a:rPr lang="en-US" altLang="zh-CN" sz="4000">
                <a:solidFill>
                  <a:srgbClr val="FF0000"/>
                </a:solidFill>
                <a:latin typeface="方正隶变_GBK" panose="02000000000000000000" charset="-122"/>
                <a:ea typeface="方正隶变_GBK" panose="02000000000000000000" charset="-122"/>
              </a:rPr>
              <a:t>                           </a:t>
            </a:r>
            <a:r>
              <a:rPr lang="en-US" altLang="zh-CN" sz="4000">
                <a:latin typeface="方正隶变_GBK" panose="02000000000000000000" charset="-122"/>
                <a:ea typeface="方正隶变_GBK" panose="02000000000000000000" charset="-122"/>
                <a:sym typeface="+mn-ea"/>
              </a:rPr>
              <a:t>No2.</a:t>
            </a:r>
            <a:r>
              <a:rPr lang="zh-CN" altLang="en-US" sz="4000">
                <a:latin typeface="方正隶变_GBK" panose="02000000000000000000" charset="-122"/>
                <a:ea typeface="方正隶变_GBK" panose="02000000000000000000" charset="-122"/>
                <a:sym typeface="+mn-ea"/>
              </a:rPr>
              <a:t>团队展示</a:t>
            </a:r>
            <a:br>
              <a:rPr lang="zh-CN" altLang="en-US" sz="4000">
                <a:latin typeface="方正隶变_GBK" panose="02000000000000000000" charset="-122"/>
                <a:ea typeface="方正隶变_GBK" panose="02000000000000000000" charset="-122"/>
                <a:sym typeface="+mn-ea"/>
              </a:rPr>
            </a:br>
            <a:br>
              <a:rPr lang="zh-CN" altLang="en-US" sz="4000">
                <a:latin typeface="方正隶变_GBK" panose="02000000000000000000" charset="-122"/>
                <a:ea typeface="方正隶变_GBK" panose="02000000000000000000" charset="-122"/>
                <a:sym typeface="+mn-ea"/>
              </a:rPr>
            </a:br>
            <a:br>
              <a:rPr lang="zh-CN" altLang="en-US" sz="4000">
                <a:latin typeface="方正隶变_GBK" panose="02000000000000000000" charset="-122"/>
                <a:ea typeface="方正隶变_GBK" panose="02000000000000000000" charset="-122"/>
                <a:sym typeface="+mn-ea"/>
              </a:rPr>
            </a:br>
            <a:br>
              <a:rPr lang="zh-CN" altLang="en-US" sz="4000">
                <a:latin typeface="方正隶变_GBK" panose="02000000000000000000" charset="-122"/>
                <a:ea typeface="方正隶变_GBK" panose="02000000000000000000" charset="-122"/>
                <a:sym typeface="+mn-ea"/>
              </a:rPr>
            </a:br>
            <a:br>
              <a:rPr lang="zh-CN" altLang="en-US" sz="4000">
                <a:latin typeface="方正隶变_GBK" panose="02000000000000000000" charset="-122"/>
                <a:ea typeface="方正隶变_GBK" panose="02000000000000000000" charset="-122"/>
                <a:sym typeface="+mn-ea"/>
              </a:rPr>
            </a:br>
            <a:br>
              <a:rPr lang="zh-CN" altLang="en-US" sz="4000">
                <a:latin typeface="方正隶变_GBK" panose="02000000000000000000" charset="-122"/>
                <a:ea typeface="方正隶变_GBK" panose="02000000000000000000" charset="-122"/>
                <a:sym typeface="+mn-ea"/>
              </a:rPr>
            </a:br>
            <a:endParaRPr lang="zh-CN" altLang="en-US" sz="4000">
              <a:solidFill>
                <a:schemeClr val="tx1"/>
              </a:solidFill>
              <a:latin typeface="方正隶变_GBK" panose="02000000000000000000" charset="-122"/>
              <a:ea typeface="方正隶变_GBK" panose="02000000000000000000" charset="-122"/>
              <a:sym typeface="+mn-ea"/>
            </a:endParaRPr>
          </a:p>
        </p:txBody>
      </p:sp>
      <p:pic>
        <p:nvPicPr>
          <p:cNvPr id="2097161" name="内容占位符 3" descr="QQ图片20170328134448"/>
          <p:cNvPicPr>
            <a:picLocks noChangeAspect="1"/>
          </p:cNvPicPr>
          <p:nvPr/>
        </p:nvPicPr>
        <p:blipFill>
          <a:blip r:embed="rId2"/>
          <a:stretch>
            <a:fillRect/>
          </a:stretch>
        </p:blipFill>
        <p:spPr>
          <a:xfrm>
            <a:off x="2327910" y="1052830"/>
            <a:ext cx="7089140" cy="58172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97161"/>
                                        </p:tgtEl>
                                        <p:attrNameLst>
                                          <p:attrName>style.visibility</p:attrName>
                                        </p:attrNameLst>
                                      </p:cBhvr>
                                      <p:to>
                                        <p:strVal val="visible"/>
                                      </p:to>
                                    </p:set>
                                    <p:anim calcmode="lin" valueType="num">
                                      <p:cBhvr>
                                        <p:cTn id="7" dur="500" fill="hold"/>
                                        <p:tgtEl>
                                          <p:spTgt spid="2097161"/>
                                        </p:tgtEl>
                                        <p:attrNameLst>
                                          <p:attrName>ppt_w</p:attrName>
                                        </p:attrNameLst>
                                      </p:cBhvr>
                                      <p:tavLst>
                                        <p:tav tm="0">
                                          <p:val>
                                            <p:fltVal val="0.0"/>
                                          </p:val>
                                        </p:tav>
                                        <p:tav tm="100000">
                                          <p:val>
                                            <p:strVal val="#ppt_w"/>
                                          </p:val>
                                        </p:tav>
                                      </p:tavLst>
                                    </p:anim>
                                    <p:anim calcmode="lin" valueType="num">
                                      <p:cBhvr>
                                        <p:cTn id="8" dur="500" fill="hold"/>
                                        <p:tgtEl>
                                          <p:spTgt spid="2097161"/>
                                        </p:tgtEl>
                                        <p:attrNameLst>
                                          <p:attrName>ppt_h</p:attrName>
                                        </p:attrNameLst>
                                      </p:cBhvr>
                                      <p:tavLst>
                                        <p:tav tm="0">
                                          <p:val>
                                            <p:fltVal val="0.0"/>
                                          </p:val>
                                        </p:tav>
                                        <p:tav tm="100000">
                                          <p:val>
                                            <p:strVal val="#ppt_h"/>
                                          </p:val>
                                        </p:tav>
                                      </p:tavLst>
                                    </p:anim>
                                    <p:animEffect transition="in" filter="fade">
                                      <p:cBhvr>
                                        <p:cTn id="9" dur="500"/>
                                        <p:tgtEl>
                                          <p:spTgt spid="2097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p:pic>
        <p:nvPicPr>
          <p:cNvPr id="2097159" name="内容占位符 3" descr="u=2452535234,1430831598&amp;fm=23&amp;gp=0"/>
          <p:cNvPicPr>
            <a:picLocks noChangeAspect="1"/>
          </p:cNvPicPr>
          <p:nvPr>
            <p:ph idx="1"/>
          </p:nvPr>
        </p:nvPicPr>
        <p:blipFill>
          <a:blip r:embed="rId1"/>
          <a:stretch>
            <a:fillRect/>
          </a:stretch>
        </p:blipFill>
        <p:spPr>
          <a:xfrm>
            <a:off x="-14605" y="-18415"/>
            <a:ext cx="12190095" cy="6835140"/>
          </a:xfrm>
          <a:prstGeom prst="rect">
            <a:avLst/>
          </a:prstGeom>
        </p:spPr>
      </p:pic>
      <p:sp>
        <p:nvSpPr>
          <p:cNvPr id="1048596" name="标题 1"/>
          <p:cNvSpPr>
            <a:spLocks noGrp="1"/>
          </p:cNvSpPr>
          <p:nvPr>
            <p:ph type="title"/>
          </p:nvPr>
        </p:nvSpPr>
        <p:spPr>
          <a:xfrm>
            <a:off x="76835" y="-18415"/>
            <a:ext cx="12098655" cy="6834505"/>
          </a:xfrm>
        </p:spPr>
        <p:txBody>
          <a:bodyPr>
            <a:normAutofit/>
          </a:bodyPr>
          <a:p>
            <a:pPr>
              <a:lnSpc>
                <a:spcPct val="160000"/>
              </a:lnSpc>
            </a:pPr>
            <a:r>
              <a:rPr lang="en-US" altLang="zh-CN" sz="3600"/>
              <a:t>                            </a:t>
            </a:r>
            <a:r>
              <a:rPr lang="zh-CN" altLang="en-US" sz="3600" b="1">
                <a:ln w="0">
                  <a:solidFill>
                    <a:srgbClr val="8E69B8"/>
                  </a:solidFill>
                  <a:prstDash val="solid"/>
                </a:ln>
                <a:blipFill>
                  <a:blip r:embed="rId2">
                    <a:alphaModFix amt="99000"/>
                  </a:blip>
                  <a:tile tx="139700" ty="0" sx="59000" sy="42000" flip="none" algn="b"/>
                </a:blipFill>
                <a:effectLst>
                  <a:innerShdw dist="25400" dir="13500000">
                    <a:srgbClr val="9166B8">
                      <a:alpha val="100000"/>
                    </a:srgbClr>
                  </a:innerShdw>
                </a:effectLst>
                <a:latin typeface="方正兰亭超细黑简体" panose="02000000000000000000" charset="-122"/>
                <a:ea typeface="方正兰亭超细黑简体" panose="02000000000000000000" charset="-122"/>
                <a:sym typeface="+mn-ea"/>
              </a:rPr>
              <a:t>队名</a:t>
            </a:r>
            <a:r>
              <a:rPr lang="zh-CN" altLang="en-US" sz="3600" b="1">
                <a:latin typeface="方正兰亭超细黑简体" panose="02000000000000000000" charset="-122"/>
                <a:ea typeface="方正兰亭超细黑简体" panose="02000000000000000000" charset="-122"/>
                <a:sym typeface="+mn-ea"/>
              </a:rPr>
              <a:t>：</a:t>
            </a:r>
            <a:r>
              <a:rPr lang="zh-CN" altLang="en-US" sz="3600" b="1" i="1">
                <a:latin typeface="方正兰亭超细黑简体" panose="02000000000000000000" charset="-122"/>
                <a:ea typeface="方正兰亭超细黑简体" panose="02000000000000000000" charset="-122"/>
                <a:sym typeface="+mn-ea"/>
              </a:rPr>
              <a:t>跳动的舌尖</a:t>
            </a:r>
            <a:br>
              <a:rPr lang="zh-CN" altLang="en-US" sz="3600" b="1">
                <a:ln w="6600">
                  <a:prstDash val="solid"/>
                </a:ln>
                <a:blipFill>
                  <a:blip r:embed="rId3">
                    <a:alphaModFix amt="99000"/>
                  </a:blip>
                  <a:stretch>
                    <a:fillRect/>
                  </a:stretch>
                </a:blipFill>
                <a:effectLst>
                  <a:outerShdw blurRad="63500" dist="342900" dir="7200000" sy="30000" kx="1300200" algn="ctr" rotWithShape="0">
                    <a:prstClr val="black">
                      <a:alpha val="32000"/>
                    </a:prstClr>
                  </a:outerShdw>
                </a:effectLst>
                <a:latin typeface="方正兰亭超细黑简体" panose="02000000000000000000" charset="-122"/>
                <a:ea typeface="方正兰亭超细黑简体" panose="02000000000000000000" charset="-122"/>
                <a:sym typeface="+mn-ea"/>
              </a:rPr>
            </a:br>
            <a:r>
              <a:rPr lang="zh-CN" altLang="en-US" sz="3600" b="1">
                <a:latin typeface="方正兰亭超细黑简体" panose="02000000000000000000" charset="-122"/>
                <a:ea typeface="方正兰亭超细黑简体" panose="02000000000000000000" charset="-122"/>
                <a:sym typeface="+mn-ea"/>
              </a:rPr>
              <a:t>                    </a:t>
            </a:r>
            <a:r>
              <a:rPr lang="zh-CN" altLang="en-US" sz="3600" b="1">
                <a:ln w="0" cmpd="dbl">
                  <a:solidFill>
                    <a:srgbClr val="00B0F0"/>
                  </a:solidFill>
                  <a:prstDash val="solid"/>
                </a:ln>
                <a:solidFill>
                  <a:srgbClr val="FF0000"/>
                </a:solidFill>
                <a:effectLst/>
                <a:latin typeface="方正兰亭超细黑简体" panose="02000000000000000000" charset="-122"/>
                <a:ea typeface="方正兰亭超细黑简体" panose="02000000000000000000" charset="-122"/>
                <a:sym typeface="+mn-ea"/>
              </a:rPr>
              <a:t>口号</a:t>
            </a:r>
            <a:r>
              <a:rPr lang="zh-CN" altLang="en-US" sz="3600" b="1">
                <a:latin typeface="方正兰亭超细黑简体" panose="02000000000000000000" charset="-122"/>
                <a:ea typeface="方正兰亭超细黑简体" panose="02000000000000000000" charset="-122"/>
                <a:sym typeface="+mn-ea"/>
              </a:rPr>
              <a:t>：</a:t>
            </a:r>
            <a:r>
              <a:rPr lang="zh-CN" altLang="en-US" sz="3600" b="1" i="1">
                <a:latin typeface="方正兰亭超细黑简体" panose="02000000000000000000" charset="-122"/>
                <a:ea typeface="方正兰亭超细黑简体" panose="02000000000000000000" charset="-122"/>
                <a:sym typeface="+mn-ea"/>
              </a:rPr>
              <a:t>吃货的世界，你别猜</a:t>
            </a:r>
            <a:r>
              <a:rPr lang="zh-CN" altLang="en-US" sz="3600" i="1">
                <a:sym typeface="+mn-ea"/>
              </a:rPr>
              <a:t> </a:t>
            </a:r>
            <a:r>
              <a:rPr lang="zh-CN" altLang="en-US" sz="3600">
                <a:sym typeface="+mn-ea"/>
              </a:rPr>
              <a:t> </a:t>
            </a:r>
            <a:br>
              <a:rPr lang="zh-CN" altLang="en-US" sz="3600"/>
            </a:br>
            <a:endParaRPr lang="zh-CN" altLang="en-US" sz="3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p:pic>
        <p:nvPicPr>
          <p:cNvPr id="2097164" name="内容占位符 3" descr="u=888909962,2649798607&amp;fm=23&amp;gp=0"/>
          <p:cNvPicPr>
            <a:picLocks noChangeAspect="1"/>
          </p:cNvPicPr>
          <p:nvPr>
            <p:ph idx="1"/>
          </p:nvPr>
        </p:nvPicPr>
        <p:blipFill>
          <a:blip r:embed="rId1"/>
          <a:stretch>
            <a:fillRect/>
          </a:stretch>
        </p:blipFill>
        <p:spPr>
          <a:xfrm>
            <a:off x="22225" y="-12700"/>
            <a:ext cx="12158345" cy="6812915"/>
          </a:xfrm>
          <a:prstGeom prst="rect">
            <a:avLst/>
          </a:prstGeom>
        </p:spPr>
      </p:pic>
      <p:sp>
        <p:nvSpPr>
          <p:cNvPr id="1048605" name="标题 1"/>
          <p:cNvSpPr>
            <a:spLocks noGrp="1"/>
          </p:cNvSpPr>
          <p:nvPr>
            <p:ph type="title"/>
          </p:nvPr>
        </p:nvSpPr>
        <p:spPr>
          <a:xfrm>
            <a:off x="433705" y="47625"/>
            <a:ext cx="11119485" cy="6752590"/>
          </a:xfrm>
        </p:spPr>
        <p:txBody>
          <a:bodyPr>
            <a:normAutofit fontScale="90000"/>
          </a:bodyPr>
          <a:p>
            <a:pPr>
              <a:lnSpc>
                <a:spcPct val="210000"/>
              </a:lnSpc>
            </a:pPr>
            <a:r>
              <a:rPr lang="en-US" altLang="zh-CN" sz="3200">
                <a:latin typeface="楷体" panose="02010609060101010101" charset="-122"/>
                <a:ea typeface="楷体" panose="02010609060101010101" charset="-122"/>
                <a:sym typeface="+mn-ea"/>
              </a:rPr>
              <a:t>                    </a:t>
            </a:r>
            <a:br>
              <a:rPr lang="en-US" altLang="zh-CN" sz="3200">
                <a:latin typeface="楷体" panose="02010609060101010101" charset="-122"/>
                <a:ea typeface="楷体" panose="02010609060101010101" charset="-122"/>
                <a:sym typeface="+mn-ea"/>
              </a:rPr>
            </a:br>
            <a:r>
              <a:rPr lang="en-US" altLang="zh-CN" sz="3200">
                <a:latin typeface="楷体" panose="02010609060101010101" charset="-122"/>
                <a:ea typeface="楷体" panose="02010609060101010101" charset="-122"/>
                <a:sym typeface="+mn-ea"/>
              </a:rPr>
              <a:t>          No4.团队管理</a:t>
            </a:r>
            <a:br>
              <a:rPr lang="en-US" altLang="zh-CN" sz="3200">
                <a:latin typeface="楷体" panose="02010609060101010101" charset="-122"/>
                <a:ea typeface="楷体" panose="02010609060101010101" charset="-122"/>
                <a:sym typeface="+mn-ea"/>
              </a:rPr>
            </a:br>
            <a:r>
              <a:rPr lang="en-US" altLang="zh-CN" sz="3200">
                <a:latin typeface="楷体" panose="02010609060101010101" charset="-122"/>
                <a:ea typeface="楷体" panose="02010609060101010101" charset="-122"/>
                <a:sym typeface="+mn-ea"/>
              </a:rPr>
              <a:t> 决策部：由各部门代表组成，主要为本店发展做决策，由各部门提出议案</a:t>
            </a:r>
            <a:r>
              <a:rPr lang="zh-CN" altLang="en-US" sz="3200">
                <a:latin typeface="楷体" panose="02010609060101010101" charset="-122"/>
                <a:ea typeface="楷体" panose="02010609060101010101" charset="-122"/>
                <a:sym typeface="+mn-ea"/>
              </a:rPr>
              <a:t>。</a:t>
            </a:r>
            <a:br>
              <a:rPr lang="en-US" altLang="zh-CN" sz="3200">
                <a:latin typeface="楷体" panose="02010609060101010101" charset="-122"/>
                <a:ea typeface="楷体" panose="02010609060101010101" charset="-122"/>
                <a:sym typeface="+mn-ea"/>
              </a:rPr>
            </a:br>
            <a:r>
              <a:rPr lang="en-US" altLang="zh-CN" sz="3200">
                <a:latin typeface="楷体" panose="02010609060101010101" charset="-122"/>
                <a:ea typeface="楷体" panose="02010609060101010101" charset="-122"/>
                <a:sym typeface="+mn-ea"/>
              </a:rPr>
              <a:t>管理部：负责贯彻和宣传公司的管理制度，严格监督各部门执行。</a:t>
            </a:r>
            <a:br>
              <a:rPr lang="en-US" altLang="zh-CN" sz="3200">
                <a:latin typeface="楷体" panose="02010609060101010101" charset="-122"/>
                <a:ea typeface="楷体" panose="02010609060101010101" charset="-122"/>
                <a:sym typeface="+mn-ea"/>
              </a:rPr>
            </a:br>
            <a:r>
              <a:rPr lang="en-US" altLang="zh-CN" sz="3200">
                <a:latin typeface="楷体" panose="02010609060101010101" charset="-122"/>
                <a:ea typeface="楷体" panose="02010609060101010101" charset="-122"/>
                <a:sym typeface="+mn-ea"/>
              </a:rPr>
              <a:t>营销部：负责产品营销的各方面工作。</a:t>
            </a:r>
            <a:br>
              <a:rPr lang="en-US" altLang="zh-CN" sz="3200">
                <a:latin typeface="楷体" panose="02010609060101010101" charset="-122"/>
                <a:ea typeface="楷体" panose="02010609060101010101" charset="-122"/>
                <a:sym typeface="+mn-ea"/>
              </a:rPr>
            </a:br>
            <a:r>
              <a:rPr lang="en-US" altLang="zh-CN" sz="3200">
                <a:latin typeface="楷体" panose="02010609060101010101" charset="-122"/>
                <a:ea typeface="楷体" panose="02010609060101010101" charset="-122"/>
                <a:sym typeface="+mn-ea"/>
              </a:rPr>
              <a:t>财务部：负责对公司财务的管理。</a:t>
            </a:r>
            <a:r>
              <a:rPr lang="zh-CN" altLang="en-US" sz="3200">
                <a:latin typeface="楷体" panose="02010609060101010101" charset="-122"/>
                <a:ea typeface="楷体" panose="02010609060101010101" charset="-122"/>
                <a:sym typeface="+mn-ea"/>
              </a:rPr>
              <a:t>                         </a:t>
            </a:r>
            <a:br>
              <a:rPr lang="zh-CN" altLang="en-US" sz="3200">
                <a:latin typeface="楷体" panose="02010609060101010101" charset="-122"/>
                <a:ea typeface="楷体" panose="02010609060101010101" charset="-122"/>
                <a:sym typeface="+mn-ea"/>
              </a:rPr>
            </a:br>
            <a:r>
              <a:rPr lang="zh-CN" altLang="en-US" sz="3200">
                <a:latin typeface="楷体" panose="02010609060101010101" charset="-122"/>
                <a:ea typeface="楷体" panose="02010609060101010101" charset="-122"/>
                <a:sym typeface="+mn-ea"/>
              </a:rPr>
              <a:t>   </a:t>
            </a:r>
            <a:endParaRPr lang="zh-CN" altLang="en-US" sz="3200">
              <a:latin typeface="楷体" panose="02010609060101010101" charset="-122"/>
              <a:ea typeface="楷体" panose="0201060906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p:pic>
        <p:nvPicPr>
          <p:cNvPr id="2097163" name="内容占位符 3" descr="C:\Users\liujiemei\Desktop\图片1.png图片1"/>
          <p:cNvPicPr>
            <a:picLocks noChangeAspect="1"/>
          </p:cNvPicPr>
          <p:nvPr>
            <p:ph idx="1"/>
          </p:nvPr>
        </p:nvPicPr>
        <p:blipFill>
          <a:blip r:embed="rId1"/>
          <a:srcRect/>
          <a:stretch>
            <a:fillRect/>
          </a:stretch>
        </p:blipFill>
        <p:spPr>
          <a:xfrm>
            <a:off x="18415" y="12700"/>
            <a:ext cx="12125960" cy="6832600"/>
          </a:xfrm>
          <a:prstGeom prst="rect">
            <a:avLst/>
          </a:prstGeom>
        </p:spPr>
      </p:pic>
      <p:sp>
        <p:nvSpPr>
          <p:cNvPr id="1048600" name="标题 1"/>
          <p:cNvSpPr>
            <a:spLocks noGrp="1"/>
          </p:cNvSpPr>
          <p:nvPr>
            <p:ph type="title"/>
          </p:nvPr>
        </p:nvSpPr>
        <p:spPr>
          <a:xfrm>
            <a:off x="121920" y="213360"/>
            <a:ext cx="11841480" cy="6445250"/>
          </a:xfrm>
        </p:spPr>
        <p:txBody>
          <a:bodyPr>
            <a:normAutofit/>
          </a:bodyPr>
          <a:p>
            <a:r>
              <a:rPr lang="en-US" altLang="zh-CN" sz="3600">
                <a:latin typeface="方正隶变_GBK" panose="02000000000000000000" charset="-122"/>
                <a:ea typeface="方正隶变_GBK" panose="02000000000000000000" charset="-122"/>
              </a:rPr>
              <a:t>                                             </a:t>
            </a:r>
            <a:br>
              <a:rPr lang="en-US" altLang="zh-CN" sz="3600">
                <a:latin typeface="方正隶变_GBK" panose="02000000000000000000" charset="-122"/>
                <a:ea typeface="方正隶变_GBK" panose="02000000000000000000" charset="-122"/>
              </a:rPr>
            </a:br>
            <a:br>
              <a:rPr lang="en-US" altLang="zh-CN" sz="3600">
                <a:latin typeface="方正隶变_GBK" panose="02000000000000000000" charset="-122"/>
                <a:ea typeface="方正隶变_GBK" panose="02000000000000000000" charset="-122"/>
              </a:rPr>
            </a:br>
            <a:r>
              <a:rPr lang="en-US" altLang="zh-CN" sz="3600">
                <a:latin typeface="方正隶变_GBK" panose="02000000000000000000" charset="-122"/>
                <a:ea typeface="方正隶变_GBK" panose="02000000000000000000" charset="-122"/>
              </a:rPr>
              <a:t>                                               No3.</a:t>
            </a:r>
            <a:r>
              <a:rPr lang="zh-CN" altLang="en-US" sz="3600">
                <a:latin typeface="方正隶变_GBK" panose="02000000000000000000" charset="-122"/>
                <a:ea typeface="方正隶变_GBK" panose="02000000000000000000" charset="-122"/>
              </a:rPr>
              <a:t>团队结构</a:t>
            </a:r>
            <a:br>
              <a:rPr lang="zh-CN" altLang="en-US" sz="3600">
                <a:latin typeface="方正隶变_GBK" panose="02000000000000000000" charset="-122"/>
                <a:ea typeface="方正隶变_GBK" panose="02000000000000000000" charset="-122"/>
              </a:rPr>
            </a:br>
            <a:br>
              <a:rPr lang="zh-CN" altLang="en-US" sz="3200">
                <a:latin typeface="+mn-ea"/>
                <a:ea typeface="+mn-ea"/>
              </a:rPr>
            </a:br>
            <a:br>
              <a:rPr lang="zh-CN" altLang="en-US" sz="3200">
                <a:latin typeface="+mn-ea"/>
                <a:ea typeface="+mn-ea"/>
              </a:rPr>
            </a:br>
            <a:r>
              <a:rPr lang="zh-CN" altLang="en-US" sz="3200">
                <a:latin typeface="+mn-ea"/>
                <a:ea typeface="+mn-ea"/>
              </a:rPr>
              <a:t> </a:t>
            </a:r>
            <a:br>
              <a:rPr lang="zh-CN" altLang="en-US" sz="3200">
                <a:latin typeface="+mn-ea"/>
                <a:ea typeface="+mn-ea"/>
              </a:rPr>
            </a:br>
            <a:br>
              <a:rPr lang="zh-CN" altLang="en-US" sz="3200">
                <a:latin typeface="+mn-ea"/>
                <a:ea typeface="+mn-ea"/>
              </a:rPr>
            </a:br>
            <a:br>
              <a:rPr lang="zh-CN" altLang="en-US" sz="3200">
                <a:latin typeface="+mn-ea"/>
                <a:ea typeface="+mn-ea"/>
              </a:rPr>
            </a:br>
            <a:br>
              <a:rPr lang="zh-CN" altLang="en-US" sz="3200">
                <a:latin typeface="+mn-ea"/>
                <a:ea typeface="+mn-ea"/>
              </a:rPr>
            </a:br>
            <a:br>
              <a:rPr lang="zh-CN" altLang="en-US" sz="3200">
                <a:latin typeface="+mn-ea"/>
                <a:ea typeface="+mn-ea"/>
              </a:rPr>
            </a:br>
            <a:br>
              <a:rPr lang="zh-CN" altLang="en-US" sz="3200">
                <a:latin typeface="+mn-ea"/>
                <a:ea typeface="+mn-ea"/>
              </a:rPr>
            </a:br>
            <a:br>
              <a:rPr lang="zh-CN" altLang="en-US" sz="3200">
                <a:latin typeface="+mn-ea"/>
                <a:ea typeface="+mn-ea"/>
              </a:rPr>
            </a:br>
            <a:endParaRPr lang="zh-CN" altLang="en-US" sz="3200">
              <a:latin typeface="+mn-ea"/>
              <a:ea typeface="+mn-ea"/>
            </a:endParaRPr>
          </a:p>
        </p:txBody>
      </p:sp>
      <p:sp>
        <p:nvSpPr>
          <p:cNvPr id="1048601" name="矩形 4"/>
          <p:cNvSpPr/>
          <p:nvPr/>
        </p:nvSpPr>
        <p:spPr>
          <a:xfrm>
            <a:off x="4451350" y="2202815"/>
            <a:ext cx="3291205" cy="12033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sz="3200"/>
              <a:t>决策部</a:t>
            </a:r>
            <a:endParaRPr lang="zh-CN" altLang="en-US" sz="3200"/>
          </a:p>
          <a:p>
            <a:pPr algn="ctr"/>
            <a:r>
              <a:rPr lang="zh-CN" altLang="en-US" sz="3200"/>
              <a:t>吴玉燕，黄飞坛</a:t>
            </a:r>
            <a:endParaRPr lang="zh-CN" altLang="en-US" sz="3200"/>
          </a:p>
        </p:txBody>
      </p:sp>
      <p:cxnSp>
        <p:nvCxnSpPr>
          <p:cNvPr id="3145728" name="直接连接符 5"/>
          <p:cNvCxnSpPr/>
          <p:nvPr/>
        </p:nvCxnSpPr>
        <p:spPr>
          <a:xfrm>
            <a:off x="6085205" y="3406140"/>
            <a:ext cx="22860" cy="144780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48602" name="矩形 6"/>
          <p:cNvSpPr/>
          <p:nvPr/>
        </p:nvSpPr>
        <p:spPr>
          <a:xfrm>
            <a:off x="3520440" y="4700905"/>
            <a:ext cx="1325880" cy="8070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sz="2400"/>
              <a:t>财务部</a:t>
            </a:r>
            <a:endParaRPr lang="zh-CN" altLang="en-US" sz="2400"/>
          </a:p>
          <a:p>
            <a:pPr algn="ctr"/>
            <a:r>
              <a:rPr lang="zh-CN" altLang="en-US" sz="2400"/>
              <a:t>陈映榆</a:t>
            </a:r>
            <a:endParaRPr lang="zh-CN" altLang="en-US" sz="2400"/>
          </a:p>
        </p:txBody>
      </p:sp>
      <p:sp>
        <p:nvSpPr>
          <p:cNvPr id="1048603" name="矩形 7"/>
          <p:cNvSpPr/>
          <p:nvPr/>
        </p:nvSpPr>
        <p:spPr>
          <a:xfrm>
            <a:off x="5394960" y="4700905"/>
            <a:ext cx="1402715" cy="8070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sz="2400"/>
              <a:t>管理部</a:t>
            </a:r>
            <a:endParaRPr lang="zh-CN" altLang="en-US" sz="2400"/>
          </a:p>
          <a:p>
            <a:pPr algn="ctr"/>
            <a:r>
              <a:rPr lang="zh-CN" altLang="en-US" sz="2400"/>
              <a:t>钟积海</a:t>
            </a:r>
            <a:endParaRPr lang="zh-CN" altLang="en-US" sz="2400"/>
          </a:p>
        </p:txBody>
      </p:sp>
      <p:sp>
        <p:nvSpPr>
          <p:cNvPr id="1048604" name="矩形 8"/>
          <p:cNvSpPr/>
          <p:nvPr/>
        </p:nvSpPr>
        <p:spPr>
          <a:xfrm>
            <a:off x="7376160" y="4700905"/>
            <a:ext cx="1295400" cy="8077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sz="2400"/>
              <a:t>营销部</a:t>
            </a:r>
            <a:endParaRPr lang="zh-CN" altLang="en-US" sz="2400"/>
          </a:p>
          <a:p>
            <a:pPr algn="ctr"/>
            <a:r>
              <a:rPr lang="zh-CN" altLang="en-US" sz="2400"/>
              <a:t>许雅婷</a:t>
            </a:r>
            <a:endParaRPr lang="zh-CN" altLang="en-US" sz="2400"/>
          </a:p>
        </p:txBody>
      </p:sp>
      <p:cxnSp>
        <p:nvCxnSpPr>
          <p:cNvPr id="3145729" name="直接连接符 9"/>
          <p:cNvCxnSpPr/>
          <p:nvPr/>
        </p:nvCxnSpPr>
        <p:spPr>
          <a:xfrm flipV="1">
            <a:off x="4244975" y="4037965"/>
            <a:ext cx="3703320" cy="3048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45730" name="直接连接符 10"/>
          <p:cNvCxnSpPr/>
          <p:nvPr/>
        </p:nvCxnSpPr>
        <p:spPr>
          <a:xfrm>
            <a:off x="4255135" y="4065270"/>
            <a:ext cx="12700" cy="132715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45731" name="直接连接符 11"/>
          <p:cNvCxnSpPr/>
          <p:nvPr/>
        </p:nvCxnSpPr>
        <p:spPr>
          <a:xfrm flipH="1">
            <a:off x="7903845" y="4038600"/>
            <a:ext cx="14605" cy="654685"/>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p:pic>
        <p:nvPicPr>
          <p:cNvPr id="2097165" name="内容占位符 5" descr="t01d86f6e4959709faa"/>
          <p:cNvPicPr>
            <a:picLocks noChangeAspect="1"/>
          </p:cNvPicPr>
          <p:nvPr>
            <p:ph idx="1"/>
          </p:nvPr>
        </p:nvPicPr>
        <p:blipFill>
          <a:blip r:embed="rId1"/>
          <a:stretch>
            <a:fillRect/>
          </a:stretch>
        </p:blipFill>
        <p:spPr>
          <a:xfrm>
            <a:off x="-52070" y="-72390"/>
            <a:ext cx="12295505" cy="7002780"/>
          </a:xfrm>
          <a:prstGeom prst="rect">
            <a:avLst/>
          </a:prstGeom>
        </p:spPr>
      </p:pic>
      <p:sp>
        <p:nvSpPr>
          <p:cNvPr id="1048606" name="标题 1"/>
          <p:cNvSpPr>
            <a:spLocks noGrp="1"/>
          </p:cNvSpPr>
          <p:nvPr>
            <p:ph type="title"/>
          </p:nvPr>
        </p:nvSpPr>
        <p:spPr>
          <a:xfrm>
            <a:off x="329564" y="-72390"/>
            <a:ext cx="11913870" cy="6697980"/>
          </a:xfrm>
        </p:spPr>
        <p:txBody>
          <a:bodyPr>
            <a:normAutofit/>
          </a:bodyPr>
          <a:p>
            <a:r>
              <a:rPr lang="en-US" altLang="zh-CN">
                <a:latin typeface="义启小魏楷" panose="02010601030101010101" charset="-128"/>
                <a:ea typeface="义启小魏楷" panose="02010601030101010101" charset="-128"/>
                <a:sym typeface="+mn-ea"/>
              </a:rPr>
              <a:t>                     </a:t>
            </a:r>
            <a:r>
              <a:rPr lang="zh-CN" altLang="en-US" sz="4800">
                <a:latin typeface="义启小魏楷" panose="02010601030101010101" charset="-128"/>
                <a:ea typeface="义启小魏楷" panose="02010601030101010101" charset="-128"/>
                <a:sym typeface="+mn-ea"/>
              </a:rPr>
              <a:t>二、市场分析</a:t>
            </a:r>
            <a:br>
              <a:rPr lang="zh-CN" altLang="en-US" sz="4800">
                <a:latin typeface="义启小魏楷" panose="02010601030101010101" charset="-128"/>
                <a:ea typeface="义启小魏楷" panose="02010601030101010101" charset="-128"/>
                <a:sym typeface="+mn-ea"/>
              </a:rPr>
            </a:br>
            <a:br>
              <a:rPr lang="zh-CN" altLang="en-US" sz="4800">
                <a:latin typeface="义启小魏楷" panose="02010601030101010101" charset="-128"/>
                <a:ea typeface="义启小魏楷" panose="02010601030101010101" charset="-128"/>
                <a:sym typeface="+mn-ea"/>
              </a:rPr>
            </a:br>
            <a:r>
              <a:rPr lang="zh-CN" altLang="en-US" sz="4800">
                <a:latin typeface="义启小魏楷" panose="02010601030101010101" charset="-128"/>
                <a:ea typeface="义启小魏楷" panose="02010601030101010101" charset="-128"/>
                <a:sym typeface="+mn-ea"/>
              </a:rPr>
              <a:t>                </a:t>
            </a:r>
            <a:r>
              <a:rPr lang="en-US" altLang="zh-CN" sz="4000">
                <a:latin typeface="方正隶变_GBK" panose="02000000000000000000" charset="-122"/>
                <a:ea typeface="方正隶变_GBK" panose="02000000000000000000" charset="-122"/>
                <a:sym typeface="+mn-ea"/>
              </a:rPr>
              <a:t>No1.</a:t>
            </a:r>
            <a:r>
              <a:rPr lang="zh-CN" altLang="en-US" sz="4000">
                <a:latin typeface="方正隶变_GBK" panose="02000000000000000000" charset="-122"/>
                <a:ea typeface="方正隶变_GBK" panose="02000000000000000000" charset="-122"/>
                <a:sym typeface="+mn-ea"/>
              </a:rPr>
              <a:t>市场现状及发展分析</a:t>
            </a:r>
            <a:br>
              <a:rPr lang="zh-CN" altLang="en-US" sz="4000">
                <a:latin typeface="方正隶变_GBK" panose="02000000000000000000" charset="-122"/>
                <a:ea typeface="方正隶变_GBK" panose="02000000000000000000" charset="-122"/>
                <a:sym typeface="+mn-ea"/>
              </a:rPr>
            </a:br>
            <a:br>
              <a:rPr lang="zh-CN" altLang="en-US" sz="4000">
                <a:latin typeface="方正隶变_GBK" panose="02000000000000000000" charset="-122"/>
                <a:ea typeface="方正隶变_GBK" panose="02000000000000000000" charset="-122"/>
                <a:sym typeface="+mn-ea"/>
              </a:rPr>
            </a:br>
            <a:br>
              <a:rPr lang="zh-CN" altLang="en-US" sz="4000">
                <a:latin typeface="方正隶变_GBK" panose="02000000000000000000" charset="-122"/>
                <a:ea typeface="方正隶变_GBK" panose="02000000000000000000" charset="-122"/>
                <a:sym typeface="+mn-ea"/>
              </a:rPr>
            </a:br>
            <a:r>
              <a:rPr lang="zh-CN" altLang="en-US" sz="4000">
                <a:latin typeface="方正隶变_GBK" panose="02000000000000000000" charset="-122"/>
                <a:ea typeface="方正隶变_GBK" panose="02000000000000000000" charset="-122"/>
                <a:sym typeface="+mn-ea"/>
              </a:rPr>
              <a:t>                      </a:t>
            </a:r>
            <a:r>
              <a:rPr lang="en-US" altLang="zh-CN" sz="4000">
                <a:latin typeface="方正隶变_GBK" panose="02000000000000000000" charset="-122"/>
                <a:ea typeface="方正隶变_GBK" panose="02000000000000000000" charset="-122"/>
                <a:sym typeface="+mn-ea"/>
              </a:rPr>
              <a:t>No2.</a:t>
            </a:r>
            <a:r>
              <a:rPr lang="zh-CN" altLang="en-US" sz="4000">
                <a:latin typeface="方正隶变_GBK" panose="02000000000000000000" charset="-122"/>
                <a:ea typeface="方正隶变_GBK" panose="02000000000000000000" charset="-122"/>
                <a:sym typeface="+mn-ea"/>
              </a:rPr>
              <a:t>市场前景分析</a:t>
            </a:r>
            <a:br>
              <a:rPr lang="zh-CN" altLang="en-US" sz="4000">
                <a:latin typeface="方正隶变_GBK" panose="02000000000000000000" charset="-122"/>
                <a:ea typeface="方正隶变_GBK" panose="02000000000000000000" charset="-122"/>
                <a:sym typeface="+mn-ea"/>
              </a:rPr>
            </a:br>
            <a:br>
              <a:rPr lang="zh-CN" altLang="en-US" sz="4000">
                <a:latin typeface="方正隶变_GBK" panose="02000000000000000000" charset="-122"/>
                <a:ea typeface="方正隶变_GBK" panose="02000000000000000000" charset="-122"/>
                <a:sym typeface="+mn-ea"/>
              </a:rPr>
            </a:br>
            <a:br>
              <a:rPr lang="zh-CN" altLang="en-US" sz="4000">
                <a:latin typeface="方正隶变_GBK" panose="02000000000000000000" charset="-122"/>
                <a:ea typeface="方正隶变_GBK" panose="02000000000000000000" charset="-122"/>
                <a:sym typeface="+mn-ea"/>
              </a:rPr>
            </a:br>
            <a:r>
              <a:rPr lang="zh-CN" altLang="en-US" sz="4000">
                <a:latin typeface="方正隶变_GBK" panose="02000000000000000000" charset="-122"/>
                <a:ea typeface="方正隶变_GBK" panose="02000000000000000000" charset="-122"/>
                <a:sym typeface="+mn-ea"/>
              </a:rPr>
              <a:t>                      </a:t>
            </a:r>
            <a:r>
              <a:rPr lang="en-US" altLang="zh-CN" sz="4000">
                <a:latin typeface="方正隶变_GBK" panose="02000000000000000000" charset="-122"/>
                <a:ea typeface="方正隶变_GBK" panose="02000000000000000000" charset="-122"/>
                <a:sym typeface="+mn-ea"/>
              </a:rPr>
              <a:t>No3.</a:t>
            </a:r>
            <a:r>
              <a:rPr lang="zh-CN" altLang="en-US" sz="4000">
                <a:latin typeface="方正隶变_GBK" panose="02000000000000000000" charset="-122"/>
                <a:ea typeface="方正隶变_GBK" panose="02000000000000000000" charset="-122"/>
                <a:sym typeface="+mn-ea"/>
              </a:rPr>
              <a:t>目标市场定位及目标市场</a:t>
            </a:r>
            <a:br>
              <a:rPr lang="zh-CN" altLang="en-US" sz="4000">
                <a:latin typeface="方正隶变_GBK" panose="02000000000000000000" charset="-122"/>
                <a:ea typeface="方正隶变_GBK" panose="02000000000000000000" charset="-122"/>
                <a:sym typeface="+mn-ea"/>
              </a:rPr>
            </a:br>
            <a:br>
              <a:rPr lang="zh-CN" altLang="en-US" sz="4000">
                <a:latin typeface="方正隶变_GBK" panose="02000000000000000000" charset="-122"/>
                <a:ea typeface="方正隶变_GBK" panose="02000000000000000000" charset="-122"/>
                <a:sym typeface="+mn-ea"/>
              </a:rPr>
            </a:br>
            <a:r>
              <a:rPr lang="zh-CN" altLang="en-US" sz="4000">
                <a:latin typeface="方正隶变_GBK" panose="02000000000000000000" charset="-122"/>
                <a:ea typeface="方正隶变_GBK" panose="02000000000000000000" charset="-122"/>
                <a:sym typeface="+mn-ea"/>
              </a:rPr>
              <a:t>                      </a:t>
            </a:r>
            <a:endParaRPr lang="zh-CN" altLang="en-US" sz="4000">
              <a:latin typeface="方正隶变_GBK" panose="02000000000000000000" charset="-122"/>
              <a:ea typeface="方正隶变_GBK" panose="02000000000000000000" charset="-122"/>
            </a:endParaRPr>
          </a:p>
        </p:txBody>
      </p:sp>
      <p:pic>
        <p:nvPicPr>
          <p:cNvPr id="2097166" name="图片 6" descr="u=3113559666,1340038699&amp;fm=21&amp;gp=0">
            <a:hlinkClick r:id="rId2" action="ppaction://hlinksldjump"/>
          </p:cNvPr>
          <p:cNvPicPr>
            <a:picLocks noChangeAspect="1"/>
          </p:cNvPicPr>
          <p:nvPr/>
        </p:nvPicPr>
        <p:blipFill>
          <a:blip r:embed="rId3"/>
          <a:stretch>
            <a:fillRect/>
          </a:stretch>
        </p:blipFill>
        <p:spPr>
          <a:xfrm>
            <a:off x="4836160" y="2506980"/>
            <a:ext cx="886460" cy="592455"/>
          </a:xfrm>
          <a:prstGeom prst="rect">
            <a:avLst/>
          </a:prstGeom>
        </p:spPr>
      </p:pic>
      <p:pic>
        <p:nvPicPr>
          <p:cNvPr id="2097167" name="图片 7" descr="u=3113559666,1340038699&amp;fm=21&amp;gp=0">
            <a:hlinkClick r:id="rId4" action="ppaction://hlinksldjump"/>
          </p:cNvPr>
          <p:cNvPicPr>
            <a:picLocks noChangeAspect="1"/>
          </p:cNvPicPr>
          <p:nvPr/>
        </p:nvPicPr>
        <p:blipFill>
          <a:blip r:embed="rId3"/>
          <a:stretch>
            <a:fillRect/>
          </a:stretch>
        </p:blipFill>
        <p:spPr>
          <a:xfrm>
            <a:off x="4836160" y="4013835"/>
            <a:ext cx="886460" cy="548640"/>
          </a:xfrm>
          <a:prstGeom prst="rect">
            <a:avLst/>
          </a:prstGeom>
        </p:spPr>
      </p:pic>
      <p:pic>
        <p:nvPicPr>
          <p:cNvPr id="2097168" name="图片 8" descr="u=3113559666,1340038699&amp;fm=21&amp;gp=0">
            <a:hlinkClick r:id="rId5" action="ppaction://hlinksldjump"/>
          </p:cNvPr>
          <p:cNvPicPr>
            <a:picLocks noChangeAspect="1"/>
          </p:cNvPicPr>
          <p:nvPr/>
        </p:nvPicPr>
        <p:blipFill>
          <a:blip r:embed="rId3"/>
          <a:stretch>
            <a:fillRect/>
          </a:stretch>
        </p:blipFill>
        <p:spPr>
          <a:xfrm>
            <a:off x="4927600" y="5596890"/>
            <a:ext cx="886460" cy="637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1" nodeType="clickEffect">
                                  <p:stCondLst>
                                    <p:cond delay="0"/>
                                  </p:stCondLst>
                                  <p:childTnLst>
                                    <p:set>
                                      <p:cBhvr>
                                        <p:cTn id="6" dur="1" fill="hold">
                                          <p:stCondLst>
                                            <p:cond delay="0"/>
                                          </p:stCondLst>
                                        </p:cTn>
                                        <p:tgtEl>
                                          <p:spTgt spid="1048606"/>
                                        </p:tgtEl>
                                        <p:attrNameLst>
                                          <p:attrName>style.visibility</p:attrName>
                                        </p:attrNameLst>
                                      </p:cBhvr>
                                      <p:to>
                                        <p:strVal val="visible"/>
                                      </p:to>
                                    </p:set>
                                    <p:anim calcmode="lin" valueType="num">
                                      <p:cBhvr>
                                        <p:cTn id="7" dur="500" fill="hold"/>
                                        <p:tgtEl>
                                          <p:spTgt spid="1048606"/>
                                        </p:tgtEl>
                                        <p:attrNameLst>
                                          <p:attrName>ppt_w</p:attrName>
                                        </p:attrNameLst>
                                      </p:cBhvr>
                                      <p:tavLst>
                                        <p:tav tm="0">
                                          <p:val>
                                            <p:strVal val="#ppt_w*2.5"/>
                                          </p:val>
                                        </p:tav>
                                        <p:tav tm="100000">
                                          <p:val>
                                            <p:strVal val="#ppt_w"/>
                                          </p:val>
                                        </p:tav>
                                      </p:tavLst>
                                    </p:anim>
                                    <p:anim calcmode="lin" valueType="num">
                                      <p:cBhvr>
                                        <p:cTn id="8" dur="500" fill="hold"/>
                                        <p:tgtEl>
                                          <p:spTgt spid="1048606"/>
                                        </p:tgtEl>
                                        <p:attrNameLst>
                                          <p:attrName>ppt_h</p:attrName>
                                        </p:attrNameLst>
                                      </p:cBhvr>
                                      <p:tavLst>
                                        <p:tav tm="0">
                                          <p:val>
                                            <p:strVal val="#ppt_h*0.01"/>
                                          </p:val>
                                        </p:tav>
                                        <p:tav tm="100000">
                                          <p:val>
                                            <p:strVal val="#ppt_h"/>
                                          </p:val>
                                        </p:tav>
                                      </p:tavLst>
                                    </p:anim>
                                    <p:anim calcmode="lin" valueType="num">
                                      <p:cBhvr>
                                        <p:cTn id="9" dur="500" fill="hold"/>
                                        <p:tgtEl>
                                          <p:spTgt spid="1048606"/>
                                        </p:tgtEl>
                                        <p:attrNameLst>
                                          <p:attrName>ppt_x</p:attrName>
                                        </p:attrNameLst>
                                      </p:cBhvr>
                                      <p:tavLst>
                                        <p:tav tm="0">
                                          <p:val>
                                            <p:strVal val="#ppt_x"/>
                                          </p:val>
                                        </p:tav>
                                        <p:tav tm="100000">
                                          <p:val>
                                            <p:strVal val="#ppt_x"/>
                                          </p:val>
                                        </p:tav>
                                      </p:tavLst>
                                    </p:anim>
                                    <p:anim calcmode="lin" valueType="num">
                                      <p:cBhvr>
                                        <p:cTn id="10" dur="500" fill="hold"/>
                                        <p:tgtEl>
                                          <p:spTgt spid="1048606"/>
                                        </p:tgtEl>
                                        <p:attrNameLst>
                                          <p:attrName>ppt_y</p:attrName>
                                        </p:attrNameLst>
                                      </p:cBhvr>
                                      <p:tavLst>
                                        <p:tav tm="0">
                                          <p:val>
                                            <p:strVal val="#ppt_h+1"/>
                                          </p:val>
                                        </p:tav>
                                        <p:tav tm="100000">
                                          <p:val>
                                            <p:strVal val="#ppt_y"/>
                                          </p:val>
                                        </p:tav>
                                      </p:tavLst>
                                    </p:anim>
                                    <p:animEffect transition="in" filter="fade">
                                      <p:cBhvr>
                                        <p:cTn id="11" dur="500"/>
                                        <p:tgtEl>
                                          <p:spTgt spid="1048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6" grpId="0"/>
      <p:bldP spid="1048606"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5108</Words>
  <Application>WPS 演示</Application>
  <PresentationFormat/>
  <Paragraphs>238</Paragraphs>
  <Slides>34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Arial</vt:lpstr>
      <vt:lpstr>宋体</vt:lpstr>
      <vt:lpstr>Wingdings</vt:lpstr>
      <vt:lpstr>方正隶变_GBK</vt:lpstr>
      <vt:lpstr>义启小魏楷</vt:lpstr>
      <vt:lpstr>方正兰亭超细黑简体</vt:lpstr>
      <vt:lpstr>楷体</vt:lpstr>
      <vt:lpstr>微软雅黑</vt:lpstr>
      <vt:lpstr>Calibri Light</vt:lpstr>
      <vt:lpstr>Calibri</vt:lpstr>
      <vt:lpstr>Times New Roman</vt:lpstr>
      <vt:lpstr>Arial Unicode MS</vt:lpstr>
      <vt:lpstr>Office 主题</vt:lpstr>
      <vt:lpstr>“起航杯”创业大赛</vt:lpstr>
      <vt:lpstr>                                             目录            一、公司介绍        二、市场分析          三、市场营销策划          四、财务分析          五、风险分析及对策</vt:lpstr>
      <vt:lpstr>                                                                        一、公司介绍                               No1.公司名称          名字原由：让许多慕名而来的食客享受到最正宗的潮汕小吃，让潮汕小吃流行起来，变的时尚起来,走向世界！                                  </vt:lpstr>
      <vt:lpstr>                                             No4.总体SWOT分析  一.存在优势： （1）文化底蕴优势——潮汕小吃至始至终扎根于民间，它不依附于官文化、士大夫文化 （2）产品定位优势——潮汕小吃产品为肉丸、肠粉、粿、饺、糕、粥等系列，种类繁多 （3）选材、制作简单的优势——潮汕小吃以素为主 （4）自然低热量的优势——潮汕小吃崇尚自然，注重养生 （5）清淡优势——潮汕小吃的烹饪方法多蒸煮符合广东消费者的饮食习惯 （6）区位优势——潮汕地区的人口众多，且遍布广东各个角落   </vt:lpstr>
      <vt:lpstr>                            二.存在劣势: （1）市场劣势——大多数商店对潮汕小吃品牌的保护意识不强，不正宗的潮汕小吃店林立 （2）自身劣势——潮汕小吃的产品化程度较低 （3）当消费者来到潮汕小吃店时，往往里面杂乱无章 （4）经营者文化素质较低的劣势——经营者在营销活动中缺乏统一的规划  </vt:lpstr>
      <vt:lpstr>         慕吃潮尚小吃，以潮汕小吃为主，多种产品并存，辅以潮汕文化表演，为顾客提供一个具有浓烈文化氛围以及良好服务的饮食环境。主要针对的客户群是大学生，教师，在外地的潮汕人。以潮汕小吃为主的风味小吃，在特定的时间会有潮汕特色表演。顾客可以在享用美食的过程中体验到地道的潮汕特色文化表演。公司结合互联网技术，线上线下打通，线上发布表演预告、预约位置、下单。让顾客免去等待的时间。支持多平台外卖服务，可以足不出户就可以享受到美味的小吃。</vt:lpstr>
      <vt:lpstr>                                             No4.团队管理 决策部：由各部门代表组成，主要为本店发展做决策，由各部门提出议案。 管理部：负责贯彻和宣传公司的管理制度，严格监督各部门执行。 营销部：负责产品营销的各方面工作。 财务部：负责对公司财务的管理。                              决策部开例会讨论并投票决定，决策部成员需监督贯彻会议的内容。 团队的最高职能部门是决策部组织的例行会议,会议制定所有部门的管理准则和所有成员的行为准则、奖惩制度。各部门必须严格遵循例行会议所制定的部门管理准则，由部门代表做监督和带头作用，准确贯彻落实会议内容  </vt:lpstr>
      <vt:lpstr>                                                                                              No3.团队结构           </vt:lpstr>
      <vt:lpstr>                     二、市场分析                  No1.市场现状及发展分析                         No2.市场前景分析                         No3.目标市场定位及目标市场                        </vt:lpstr>
      <vt:lpstr>                 No1.市场现状及发展分析         餐饮业竞争激烈，进入门槛低，潮汕美食小吃受到洋快餐等的挑战。当潮汕特色小吃店成立后，依靠统一的规范化服务甚至专利都不能形成足够高的门槛以限制竞争，形成自己独有的个性品牌，因此，拟建的潮汕特色美食 小吃店应本着卫生好、品种全,结合潮文化，才能获得永续发展。</vt:lpstr>
      <vt:lpstr>                                                             No2.市场前景分析       1.潮菜清淡鲜美，不油不腻，有益保健，满足现代人口味，符合世界饮食发展大潮流，这些特点显示了潮汕美食自成流派的文化内涵。        2.随着生活水平的提高，人们对食品的要求将会越来越高。小吃符合人们“吃好、吃精”的要求及返朴归真的愿望。          3.随着“旅游旺市”战略的实施，外地来潮游客将会增多。这是开拓小吃市场的一个良好契机。潮州小吃业——走出去，大有可为。  </vt:lpstr>
      <vt:lpstr>                          调查问卷                       有效人数：115                                 在“您喜欢潮汕小吃的原因”中         可见潮汕小吃以其味道征服了广大食客，市场对潮汕小吃是有强烈需求的。 </vt:lpstr>
      <vt:lpstr>                No3.目标市场定位及目标市场       目标市场的定位：以干净、卫生、绿色、营养、健康、种类繁多、品种齐全、物美价廉、美味可口的小吃店，吸引周围消费者。         目标市场：学院旁边现有的消费群体以学生和闲散的市民为主，潮汕小吃应该多开发一些新的好吃的食物去吸引学生，更要保障产品的质量、价格、服务态度等方面。</vt:lpstr>
      <vt:lpstr>                                             No4.总体SWOT分析  一.存在优势： （1）文化底蕴优势——潮汕小吃至始至终扎根于民间，它不依附于官文化、士大夫文化 （2）产品定位优势——潮汕小吃产品为肉丸、肠粉、粿、饺、糕、粥等系列，种类繁多 （3）选材、制作简单的优势——潮汕小吃以素为主 （4）自然低热量的优势——潮汕小吃崇尚自然，注重养生 （5）清淡优势——潮汕小吃的烹饪方法多蒸煮符合广东消费者的饮食习惯 （6）区位优势——潮汕地区的人口众多，且遍布广东各个角落   </vt:lpstr>
      <vt:lpstr>                            二.存在劣势: （1）市场劣势——大多数商店对潮汕小吃品牌的保护意识不强，不正宗的潮汕小吃店林立 （2）自身劣势——潮汕小吃的产品化程度较低 （3）当消费者来到潮汕小吃店时，往往里面杂乱无章 （4）经营者文化素质较低的劣势——经营者在营销活动中缺乏统一的规划  </vt:lpstr>
      <vt:lpstr>                 三、市场营销策划       </vt:lpstr>
      <vt:lpstr>                                                               No1.经营模式 (1)成立小吃协会      加强行业交流，比如定期召开交流会、研讨会，研究延长保质期的方法等，对传统小吃进行改良、创新，并由协会负责推出小吃的新品种。 （2）批量生产      在保持传统风味的情况下，改变落后的手工制作方法，实现机械化、批量化生产。 （3）创立品牌     创立属于潮州小吃的品牌       </vt:lpstr>
      <vt:lpstr>策略：  (1)充分利用政策优势 利用政府对大学生创业的政策扶持，对中小企业的优惠政策 (2)充分利用互联网科技 餐厅支持多种移动支付方式。减少支付环节的成本 餐厅上线多种平台，支付宝口碑，美团，美团外卖，百度糯米等主流平台。 （3）餐厅开设微信公众号及微信小程序。 （4）将美食与文化融合 在餐厅设置一个小舞台，在某个特定的时间会上演潮剧表演或英歌舞，平时或晚上顾客可以上去唱歌，下面的顾客也可以通过微信打赏，表演者可以获取的赏金。 </vt:lpstr>
      <vt:lpstr>                      No2.产品策略 主打产品: 牛肉丸、绿豆糕、糖葱薄饼、菜头粿、卤鹅肉、菜脯粿、猪肠胀糯米。 商品包装上: 根据销售地区的不同，如果是店铺内销售或外卖型销售，则将直接安置在店内保险柜内供顾客挑选，在顾客挑选后用公司特制的食品包装纸袋为顾客进行包装；如果是网店上订购，需要经快递送达，则在小吃制作出后，按商品类型，进行无菌真空保鲜包装或脱氧包装，确保食品新鲜卫生，且便于购买携带。</vt:lpstr>
      <vt:lpstr>PowerPoint 演示文稿</vt:lpstr>
      <vt:lpstr>PowerPoint 演示文稿</vt:lpstr>
      <vt:lpstr>PowerPoint 演示文稿</vt:lpstr>
      <vt:lpstr>PowerPoint 演示文稿</vt:lpstr>
      <vt:lpstr>PowerPoint 演示文稿</vt:lpstr>
      <vt:lpstr>                         No3.定价策略      成本分析，第一年预计售出2.1万斤食品，公司一年投入资金29.7万元，根据市场现状分析，潮汕地区位于粤东，茂名位于粤西，粤西地区潮汕小吃销售较少，且不成气候，而粤西地区潮汕学生及测潮汕人均很多，加上小吃市场行情好，受大众欢迎。 商品定价：牛肉丸成本约为26.55元/斤，绿豆饼成本约为9.3元/斤，糖葱薄饼成本7.645元/斤，将牛肉丸售价定为50元/斤，绿豆饼9元/斤，糖葱薄饼10元/斤，视预估情况，将预计年利润106142.5元，再根据实际情况，对不同商品进行价格调整。</vt:lpstr>
      <vt:lpstr>1.经营初期 在一年内，计划商品成交份数（包括网络成交份数）超过2.1万斤，学校食堂、超市等合作，出售公司商品。 2.经营中期 在学校及居民区附近逐步开设2-4间分店，向其他学校及部分居民区分区分块进行营销。 3.经营后期 在9-15年跨出茂名市吸纳潮汕小吃及其他传统特色小吃文化，目标为尽可能将公司分店遍布粤西地区至广东省内，成为省内知名品牌。</vt:lpstr>
      <vt:lpstr>                              四、财务分析                        材料成本预测表                     </vt:lpstr>
      <vt:lpstr>资金需要： </vt:lpstr>
      <vt:lpstr>                  五、风险分析及对策 1.市场风险预测        附近竞争对手已经占据一定份额。在店铺的宣传和消费者认可并适应我们推出的小吃和服务需要一个过程，在这个空白的时间段内有很大可能会遭受到已经存在的店铺的强烈竞争。各个店铺可能会采取价格策略打击对手。对于刚刚开业的店铺可能没有那么充裕的资金进行应对价格战。 </vt:lpstr>
      <vt:lpstr> 对策 我们要制定完善的营销计划，进行全面营销培训，树立良好的企业形象，开展周到服务，并做好思想准备。重点在互联网营销上采取多方平台的宣传，如微博，微信朋友圈，公众号等，一则成本较低，二是符合年轻人获取信息的习惯。对于价格战，我们将通过消费情况不断摸索折扣力度，力求通过指定合理的价格。通过不断筛选供应商，选出合理的供应商进行长期合作，以此降低原料成本。通过科技手段方便顾客点餐，用餐，同时减少服务员，以减少服务成本。</vt:lpstr>
      <vt:lpstr>                       2.市场变化风险        市场不断地变化，我们的产品口味也许会随着时间的推移不再受目标群体的欢迎；随着技术的革新，我们的低价竞争优势也许会不再是优势；新的行业竞争者的加入，会使我们的外部威胁更           大。 </vt:lpstr>
      <vt:lpstr>对策 思想上要保存创新精神。不断的摸索市场需求，充分运用好消费大数据，通过分析消费数据不断挖掘新的市场需求。其次根据消费者口味，不断开发新的产品，迎合口味的变化。面对新的行业竞争者，要谦虚向自己的对手学习，学习起优势，有条件的，创造性的运用到自身的产品，业务中去。</vt:lpstr>
      <vt:lpstr>3.财务风险       店铺在发展初期需要较多的资金投入，可能会面对资金短缺，资金周转困难等问题。店铺的前期投入主要来自场地租金、装修费用、设施和设备购买以及宣传费用等 对策 	建立合理的财务监管和预算制度。制定每日进货产品目录及数量，防止原材料短缺或多余，做好日常财务管理。需对物价涨落有充分准备，控制成本并及时调整所售商品价格。做好现金流动控制，以应对不时之需。</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“起航杯”创业大赛</dc:title>
  <dc:creator>Administrator</dc:creator>
  <cp:lastModifiedBy>liujiemei</cp:lastModifiedBy>
  <cp:revision>1</cp:revision>
  <dcterms:created xsi:type="dcterms:W3CDTF">2017-03-30T10:39:06Z</dcterms:created>
  <dcterms:modified xsi:type="dcterms:W3CDTF">2017-03-30T10:39:11Z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