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3"/>
    <p:sldId id="257" r:id="rId4"/>
    <p:sldId id="259" r:id="rId5"/>
    <p:sldId id="258" r:id="rId6"/>
    <p:sldId id="261" r:id="rId7"/>
    <p:sldId id="262" r:id="rId8"/>
    <p:sldId id="263" r:id="rId10"/>
    <p:sldId id="264" r:id="rId11"/>
    <p:sldId id="268" r:id="rId12"/>
    <p:sldId id="265" r:id="rId13"/>
    <p:sldId id="266" r:id="rId14"/>
    <p:sldId id="267" r:id="rId15"/>
    <p:sldId id="269" r:id="rId16"/>
  </p:sldIdLst>
  <p:sldSz cx="12192000" cy="6858000"/>
  <p:notesSz cx="7103745" cy="10234295"/>
  <p:embeddedFontLst>
    <p:embeddedFont>
      <p:font typeface="方正隶变_GBK" panose="02000000000000000000" charset="-122"/>
      <p:regular r:id="rId20"/>
    </p:embeddedFont>
    <p:embeddedFont>
      <p:font typeface="义启小魏楷" panose="02010601030101010101" charset="-128"/>
      <p:regular r:id="rId21"/>
    </p:embeddedFont>
    <p:embeddedFont>
      <p:font typeface="Calibri" panose="020F0502020204030204" charset="0"/>
      <p:regular r:id="rId22"/>
      <p:bold r:id="rId23"/>
      <p:italic r:id="rId24"/>
      <p:boldItalic r:id="rId25"/>
    </p:embeddedFont>
    <p:embeddedFont>
      <p:font typeface="Calibri Light" panose="020F0302020204030204" charset="0"/>
      <p:regular r:id="rId26"/>
      <p: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BB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GIF"/><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6.xml"/><Relationship Id="rId3" Type="http://schemas.openxmlformats.org/officeDocument/2006/relationships/image" Target="../media/image6.GIF"/><Relationship Id="rId2" Type="http://schemas.openxmlformats.org/officeDocument/2006/relationships/slide" Target="slide5.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slide" Target="slide4.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11.GIF"/><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t01df169d23ed587a71"/>
          <p:cNvPicPr>
            <a:picLocks noChangeAspect="1"/>
          </p:cNvPicPr>
          <p:nvPr/>
        </p:nvPicPr>
        <p:blipFill>
          <a:blip r:embed="rId1"/>
          <a:stretch>
            <a:fillRect/>
          </a:stretch>
        </p:blipFill>
        <p:spPr>
          <a:xfrm>
            <a:off x="-38100" y="-29845"/>
            <a:ext cx="12254865" cy="6889750"/>
          </a:xfrm>
          <a:prstGeom prst="rect">
            <a:avLst/>
          </a:prstGeom>
        </p:spPr>
      </p:pic>
      <p:sp>
        <p:nvSpPr>
          <p:cNvPr id="2" name="标题 1"/>
          <p:cNvSpPr>
            <a:spLocks noGrp="1"/>
          </p:cNvSpPr>
          <p:nvPr>
            <p:ph type="ctrTitle"/>
          </p:nvPr>
        </p:nvSpPr>
        <p:spPr>
          <a:xfrm>
            <a:off x="-38100" y="-455295"/>
            <a:ext cx="10706100" cy="3807460"/>
          </a:xfrm>
        </p:spPr>
        <p:txBody>
          <a:bodyPr/>
          <a:p>
            <a:r>
              <a:rPr lang="en-US" altLang="zh-CN" sz="8000" b="1">
                <a:latin typeface="方正隶变_GBK" panose="02000000000000000000" charset="-122"/>
                <a:ea typeface="方正隶变_GBK" panose="02000000000000000000" charset="-122"/>
              </a:rPr>
              <a:t>“</a:t>
            </a:r>
            <a:r>
              <a:rPr lang="zh-CN" altLang="zh-CN" sz="8000" b="1">
                <a:latin typeface="方正隶变_GBK" panose="02000000000000000000" charset="-122"/>
                <a:ea typeface="方正隶变_GBK" panose="02000000000000000000" charset="-122"/>
              </a:rPr>
              <a:t>起航杯</a:t>
            </a:r>
            <a:r>
              <a:rPr lang="en-US" altLang="zh-CN" sz="8000" b="1">
                <a:latin typeface="方正隶变_GBK" panose="02000000000000000000" charset="-122"/>
                <a:ea typeface="方正隶变_GBK" panose="02000000000000000000" charset="-122"/>
              </a:rPr>
              <a:t>”</a:t>
            </a:r>
            <a:r>
              <a:rPr lang="zh-CN" altLang="zh-CN" sz="8000" b="1">
                <a:latin typeface="方正隶变_GBK" panose="02000000000000000000" charset="-122"/>
                <a:ea typeface="方正隶变_GBK" panose="02000000000000000000" charset="-122"/>
              </a:rPr>
              <a:t>创业大赛</a:t>
            </a:r>
            <a:endParaRPr lang="zh-CN" altLang="zh-CN" sz="8000" b="1">
              <a:latin typeface="方正隶变_GBK" panose="02000000000000000000" charset="-122"/>
              <a:ea typeface="方正隶变_GBK" panose="02000000000000000000" charset="-122"/>
            </a:endParaRPr>
          </a:p>
        </p:txBody>
      </p:sp>
      <p:sp>
        <p:nvSpPr>
          <p:cNvPr id="3" name="副标题 2"/>
          <p:cNvSpPr>
            <a:spLocks noGrp="1"/>
          </p:cNvSpPr>
          <p:nvPr>
            <p:ph type="subTitle" idx="1"/>
          </p:nvPr>
        </p:nvSpPr>
        <p:spPr>
          <a:xfrm>
            <a:off x="1524000" y="4928235"/>
            <a:ext cx="10692765" cy="1838325"/>
          </a:xfrm>
        </p:spPr>
        <p:txBody>
          <a:bodyPr>
            <a:normAutofit/>
          </a:bodyPr>
          <a:p>
            <a:r>
              <a:rPr lang="en-US" altLang="zh-CN" sz="3200" b="1">
                <a:latin typeface="方正隶变_GBK" panose="02000000000000000000" charset="-122"/>
                <a:ea typeface="方正隶变_GBK" panose="02000000000000000000" charset="-122"/>
              </a:rPr>
              <a:t>                  </a:t>
            </a:r>
            <a:r>
              <a:rPr lang="zh-CN" altLang="en-US" sz="3200" b="1">
                <a:latin typeface="方正隶变_GBK" panose="02000000000000000000" charset="-122"/>
                <a:ea typeface="方正隶变_GBK" panose="02000000000000000000" charset="-122"/>
              </a:rPr>
              <a:t>团队成员</a:t>
            </a:r>
            <a:r>
              <a:rPr lang="en-US" altLang="zh-CN" sz="3200" b="1">
                <a:latin typeface="方正隶变_GBK" panose="02000000000000000000" charset="-122"/>
                <a:ea typeface="方正隶变_GBK" panose="02000000000000000000" charset="-122"/>
              </a:rPr>
              <a:t>:</a:t>
            </a:r>
            <a:r>
              <a:rPr lang="zh-CN" altLang="en-US" sz="3200" b="1">
                <a:latin typeface="方正隶变_GBK" panose="02000000000000000000" charset="-122"/>
                <a:ea typeface="方正隶变_GBK" panose="02000000000000000000" charset="-122"/>
              </a:rPr>
              <a:t>黄飞坛，钟积海，吴玉燕</a:t>
            </a:r>
            <a:endParaRPr lang="zh-CN" altLang="en-US" sz="3200" b="1">
              <a:latin typeface="方正隶变_GBK" panose="02000000000000000000" charset="-122"/>
              <a:ea typeface="方正隶变_GBK" panose="02000000000000000000" charset="-122"/>
            </a:endParaRPr>
          </a:p>
          <a:p>
            <a:r>
              <a:rPr lang="zh-CN" altLang="en-US" sz="3200" b="1">
                <a:latin typeface="方正隶变_GBK" panose="02000000000000000000" charset="-122"/>
                <a:ea typeface="方正隶变_GBK" panose="02000000000000000000" charset="-122"/>
              </a:rPr>
              <a:t>                   许雅婷，陈映榆</a:t>
            </a:r>
            <a:endParaRPr lang="zh-CN" altLang="en-US" sz="3200" b="1">
              <a:latin typeface="方正隶变_GBK" panose="02000000000000000000" charset="-122"/>
              <a:ea typeface="方正隶变_GBK"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F:\ppt\u=3363395706,821171828&amp;fm=23&amp;gp=0.jpgu=3363395706,821171828&amp;fm=23&amp;gp=0"/>
          <p:cNvPicPr>
            <a:picLocks noChangeAspect="1"/>
          </p:cNvPicPr>
          <p:nvPr>
            <p:ph idx="1"/>
          </p:nvPr>
        </p:nvPicPr>
        <p:blipFill>
          <a:blip r:embed="rId1"/>
          <a:srcRect/>
          <a:stretch>
            <a:fillRect/>
          </a:stretch>
        </p:blipFill>
        <p:spPr>
          <a:xfrm>
            <a:off x="3175" y="-1905"/>
            <a:ext cx="12169140" cy="6864350"/>
          </a:xfrm>
          <a:prstGeom prst="rect">
            <a:avLst/>
          </a:prstGeom>
        </p:spPr>
      </p:pic>
      <p:sp>
        <p:nvSpPr>
          <p:cNvPr id="2" name="标题 1"/>
          <p:cNvSpPr>
            <a:spLocks noGrp="1"/>
          </p:cNvSpPr>
          <p:nvPr>
            <p:ph type="title"/>
          </p:nvPr>
        </p:nvSpPr>
        <p:spPr>
          <a:xfrm>
            <a:off x="137160" y="-1905"/>
            <a:ext cx="11871960" cy="6722110"/>
          </a:xfrm>
        </p:spPr>
        <p:txBody>
          <a:bodyPr>
            <a:normAutofit fontScale="90000"/>
          </a:bodyPr>
          <a:p>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四、财务分析</a:t>
            </a: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a:t>
            </a:r>
            <a:r>
              <a:rPr lang="zh-CN" altLang="en-US" sz="3600">
                <a:latin typeface="方正隶变_GBK" panose="02000000000000000000" charset="-122"/>
                <a:ea typeface="方正隶变_GBK" panose="02000000000000000000" charset="-122"/>
                <a:cs typeface="宋体" panose="02010600030101010101" pitchFamily="2" charset="-122"/>
                <a:sym typeface="+mn-ea"/>
              </a:rPr>
              <a:t>材料成本预测表</a:t>
            </a: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r>
              <a:rPr lang="zh-CN" altLang="en-US">
                <a:latin typeface="宋体" panose="02010600030101010101" pitchFamily="2" charset="-122"/>
                <a:ea typeface="宋体" panose="02010600030101010101" pitchFamily="2" charset="-122"/>
                <a:cs typeface="宋体" panose="02010600030101010101" pitchFamily="2" charset="-122"/>
                <a:sym typeface="+mn-ea"/>
              </a:rPr>
              <a:t>         </a:t>
            </a: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endParaRPr lang="zh-CN" altLang="en-US"/>
          </a:p>
        </p:txBody>
      </p:sp>
      <p:graphicFrame>
        <p:nvGraphicFramePr>
          <p:cNvPr id="8" name="表格 7"/>
          <p:cNvGraphicFramePr/>
          <p:nvPr/>
        </p:nvGraphicFramePr>
        <p:xfrm>
          <a:off x="2872740" y="1965960"/>
          <a:ext cx="8533765" cy="4572000"/>
        </p:xfrm>
        <a:graphic>
          <a:graphicData uri="http://schemas.openxmlformats.org/drawingml/2006/table">
            <a:tbl>
              <a:tblPr firstRow="1" bandRow="1">
                <a:tableStyleId>{5C22544A-7EE6-4342-B048-85BDC9FD1C3A}</a:tableStyleId>
              </a:tblPr>
              <a:tblGrid>
                <a:gridCol w="2133124"/>
                <a:gridCol w="2133600"/>
                <a:gridCol w="2133124"/>
              </a:tblGrid>
              <a:tr h="381000">
                <a:tc>
                  <a:txBody>
                    <a:bodyPr/>
                    <a:p>
                      <a:pPr>
                        <a:buNone/>
                      </a:pPr>
                      <a:r>
                        <a:rPr lang="zh-CN" altLang="en-US"/>
                        <a:t>产品材料</a:t>
                      </a:r>
                      <a:endParaRPr lang="zh-CN" altLang="en-US"/>
                    </a:p>
                  </a:txBody>
                  <a:tcPr/>
                </a:tc>
                <a:tc>
                  <a:txBody>
                    <a:bodyPr/>
                    <a:p>
                      <a:pPr>
                        <a:buNone/>
                      </a:pPr>
                      <a:r>
                        <a:rPr lang="zh-CN" altLang="en-US"/>
                        <a:t>市场均价（元）</a:t>
                      </a:r>
                      <a:endParaRPr lang="zh-CN" altLang="en-US"/>
                    </a:p>
                  </a:txBody>
                  <a:tcPr/>
                </a:tc>
                <a:tc>
                  <a:txBody>
                    <a:bodyPr/>
                    <a:p>
                      <a:pPr>
                        <a:buNone/>
                      </a:pPr>
                      <a:r>
                        <a:rPr lang="zh-CN" altLang="en-US"/>
                        <a:t>营业成本（元）/年</a:t>
                      </a:r>
                      <a:endParaRPr lang="zh-CN" altLang="en-US"/>
                    </a:p>
                  </a:txBody>
                  <a:tcPr/>
                </a:tc>
              </a:tr>
              <a:tr h="381000">
                <a:tc>
                  <a:txBody>
                    <a:bodyPr/>
                    <a:p>
                      <a:pPr>
                        <a:buNone/>
                      </a:pPr>
                      <a:r>
                        <a:rPr lang="zh-CN" altLang="en-US"/>
                        <a:t>淀粉</a:t>
                      </a:r>
                      <a:endParaRPr lang="zh-CN" altLang="en-US"/>
                    </a:p>
                  </a:txBody>
                  <a:tcPr/>
                </a:tc>
                <a:tc>
                  <a:txBody>
                    <a:bodyPr/>
                    <a:p>
                      <a:pPr>
                        <a:buNone/>
                      </a:pPr>
                      <a:r>
                        <a:rPr lang="zh-CN" altLang="en-US"/>
                        <a:t>2元/斤</a:t>
                      </a:r>
                      <a:endParaRPr lang="zh-CN" altLang="en-US"/>
                    </a:p>
                  </a:txBody>
                  <a:tcPr/>
                </a:tc>
                <a:tc>
                  <a:txBody>
                    <a:bodyPr/>
                    <a:p>
                      <a:pPr>
                        <a:buNone/>
                      </a:pPr>
                      <a:r>
                        <a:rPr lang="zh-CN" altLang="en-US"/>
                        <a:t>15460</a:t>
                      </a:r>
                      <a:endParaRPr lang="zh-CN" altLang="en-US"/>
                    </a:p>
                  </a:txBody>
                  <a:tcPr/>
                </a:tc>
              </a:tr>
              <a:tr h="381000">
                <a:tc>
                  <a:txBody>
                    <a:bodyPr/>
                    <a:p>
                      <a:pPr>
                        <a:buNone/>
                      </a:pPr>
                      <a:r>
                        <a:rPr lang="zh-CN" altLang="en-US"/>
                        <a:t>牛肉</a:t>
                      </a:r>
                      <a:endParaRPr lang="zh-CN" altLang="en-US"/>
                    </a:p>
                  </a:txBody>
                  <a:tcPr/>
                </a:tc>
                <a:tc>
                  <a:txBody>
                    <a:bodyPr/>
                    <a:p>
                      <a:pPr>
                        <a:buNone/>
                      </a:pPr>
                      <a:r>
                        <a:rPr lang="zh-CN" altLang="en-US"/>
                        <a:t>30/斤(全国价格)</a:t>
                      </a:r>
                      <a:endParaRPr lang="zh-CN" altLang="en-US"/>
                    </a:p>
                  </a:txBody>
                  <a:tcPr/>
                </a:tc>
                <a:tc>
                  <a:txBody>
                    <a:bodyPr/>
                    <a:p>
                      <a:pPr>
                        <a:buNone/>
                      </a:pPr>
                      <a:r>
                        <a:rPr lang="zh-CN" altLang="en-US"/>
                        <a:t>76650</a:t>
                      </a:r>
                      <a:endParaRPr lang="zh-CN" altLang="en-US"/>
                    </a:p>
                  </a:txBody>
                  <a:tcPr/>
                </a:tc>
              </a:tr>
              <a:tr h="381000">
                <a:tc>
                  <a:txBody>
                    <a:bodyPr/>
                    <a:p>
                      <a:pPr>
                        <a:buNone/>
                      </a:pPr>
                      <a:r>
                        <a:rPr lang="zh-CN" altLang="en-US"/>
                        <a:t>绿豆</a:t>
                      </a:r>
                      <a:endParaRPr lang="zh-CN" altLang="en-US"/>
                    </a:p>
                  </a:txBody>
                  <a:tcPr/>
                </a:tc>
                <a:tc>
                  <a:txBody>
                    <a:bodyPr/>
                    <a:p>
                      <a:pPr>
                        <a:buNone/>
                      </a:pPr>
                      <a:r>
                        <a:rPr lang="zh-CN" altLang="en-US"/>
                        <a:t>5/斤</a:t>
                      </a:r>
                      <a:endParaRPr lang="zh-CN" altLang="en-US"/>
                    </a:p>
                  </a:txBody>
                  <a:tcPr/>
                </a:tc>
                <a:tc>
                  <a:txBody>
                    <a:bodyPr/>
                    <a:p>
                      <a:pPr>
                        <a:buNone/>
                      </a:pPr>
                      <a:r>
                        <a:rPr lang="zh-CN" altLang="en-US"/>
                        <a:t>30000</a:t>
                      </a:r>
                      <a:endParaRPr lang="zh-CN" altLang="en-US"/>
                    </a:p>
                  </a:txBody>
                  <a:tcPr/>
                </a:tc>
              </a:tr>
              <a:tr h="381000">
                <a:tc>
                  <a:txBody>
                    <a:bodyPr/>
                    <a:p>
                      <a:pPr>
                        <a:buNone/>
                      </a:pPr>
                      <a:r>
                        <a:rPr lang="zh-CN" altLang="en-US"/>
                        <a:t>食用油</a:t>
                      </a:r>
                      <a:endParaRPr lang="zh-CN" altLang="en-US"/>
                    </a:p>
                  </a:txBody>
                  <a:tcPr/>
                </a:tc>
                <a:tc>
                  <a:txBody>
                    <a:bodyPr/>
                    <a:p>
                      <a:pPr>
                        <a:buNone/>
                      </a:pPr>
                      <a:r>
                        <a:rPr lang="zh-CN" altLang="en-US"/>
                        <a:t>8/斤</a:t>
                      </a:r>
                      <a:endParaRPr lang="zh-CN" altLang="en-US"/>
                    </a:p>
                  </a:txBody>
                  <a:tcPr/>
                </a:tc>
                <a:tc>
                  <a:txBody>
                    <a:bodyPr/>
                    <a:p>
                      <a:pPr>
                        <a:buNone/>
                      </a:pPr>
                      <a:r>
                        <a:rPr lang="zh-CN" altLang="en-US"/>
                        <a:t>8000</a:t>
                      </a:r>
                      <a:endParaRPr lang="zh-CN" altLang="en-US"/>
                    </a:p>
                  </a:txBody>
                  <a:tcPr/>
                </a:tc>
              </a:tr>
              <a:tr h="381000">
                <a:tc>
                  <a:txBody>
                    <a:bodyPr/>
                    <a:p>
                      <a:pPr>
                        <a:buNone/>
                      </a:pPr>
                      <a:r>
                        <a:rPr lang="zh-CN" altLang="en-US"/>
                        <a:t>白糖</a:t>
                      </a:r>
                      <a:endParaRPr lang="zh-CN" altLang="en-US"/>
                    </a:p>
                  </a:txBody>
                  <a:tcPr/>
                </a:tc>
                <a:tc>
                  <a:txBody>
                    <a:bodyPr/>
                    <a:p>
                      <a:pPr>
                        <a:buNone/>
                      </a:pPr>
                      <a:r>
                        <a:rPr lang="zh-CN" altLang="en-US"/>
                        <a:t>2/斤</a:t>
                      </a:r>
                      <a:endParaRPr lang="zh-CN" altLang="en-US"/>
                    </a:p>
                  </a:txBody>
                  <a:tcPr/>
                </a:tc>
                <a:tc>
                  <a:txBody>
                    <a:bodyPr/>
                    <a:p>
                      <a:pPr>
                        <a:buNone/>
                      </a:pPr>
                      <a:r>
                        <a:rPr lang="zh-CN" altLang="en-US"/>
                        <a:t>6800</a:t>
                      </a:r>
                      <a:endParaRPr lang="zh-CN" altLang="en-US"/>
                    </a:p>
                  </a:txBody>
                  <a:tcPr/>
                </a:tc>
              </a:tr>
              <a:tr h="381000">
                <a:tc>
                  <a:txBody>
                    <a:bodyPr/>
                    <a:p>
                      <a:pPr>
                        <a:buNone/>
                      </a:pPr>
                      <a:r>
                        <a:rPr lang="zh-CN" altLang="en-US"/>
                        <a:t>白芝麻</a:t>
                      </a:r>
                      <a:endParaRPr lang="zh-CN" altLang="en-US"/>
                    </a:p>
                  </a:txBody>
                  <a:tcPr/>
                </a:tc>
                <a:tc>
                  <a:txBody>
                    <a:bodyPr/>
                    <a:p>
                      <a:pPr>
                        <a:buNone/>
                      </a:pPr>
                      <a:r>
                        <a:rPr lang="zh-CN" altLang="en-US"/>
                        <a:t>6.5/斤</a:t>
                      </a:r>
                      <a:endParaRPr lang="zh-CN" altLang="en-US"/>
                    </a:p>
                  </a:txBody>
                  <a:tcPr/>
                </a:tc>
                <a:tc>
                  <a:txBody>
                    <a:bodyPr/>
                    <a:p>
                      <a:pPr>
                        <a:buNone/>
                      </a:pPr>
                      <a:r>
                        <a:rPr lang="zh-CN" altLang="en-US"/>
                        <a:t>2600</a:t>
                      </a:r>
                      <a:endParaRPr lang="zh-CN" altLang="en-US"/>
                    </a:p>
                  </a:txBody>
                  <a:tcPr/>
                </a:tc>
              </a:tr>
              <a:tr h="381000">
                <a:tc>
                  <a:txBody>
                    <a:bodyPr/>
                    <a:p>
                      <a:pPr>
                        <a:buNone/>
                      </a:pPr>
                      <a:r>
                        <a:rPr lang="zh-CN" altLang="en-US"/>
                        <a:t>黑芝麻</a:t>
                      </a:r>
                      <a:endParaRPr lang="zh-CN" altLang="en-US"/>
                    </a:p>
                  </a:txBody>
                  <a:tcPr/>
                </a:tc>
                <a:tc>
                  <a:txBody>
                    <a:bodyPr/>
                    <a:p>
                      <a:pPr>
                        <a:buNone/>
                      </a:pPr>
                      <a:r>
                        <a:rPr lang="zh-CN" altLang="en-US"/>
                        <a:t>8/斤</a:t>
                      </a:r>
                      <a:endParaRPr lang="zh-CN" altLang="en-US"/>
                    </a:p>
                  </a:txBody>
                  <a:tcPr/>
                </a:tc>
                <a:tc>
                  <a:txBody>
                    <a:bodyPr/>
                    <a:p>
                      <a:pPr>
                        <a:buNone/>
                      </a:pPr>
                      <a:r>
                        <a:rPr lang="zh-CN" altLang="en-US"/>
                        <a:t>1600</a:t>
                      </a:r>
                      <a:endParaRPr lang="zh-CN" altLang="en-US"/>
                    </a:p>
                  </a:txBody>
                  <a:tcPr/>
                </a:tc>
              </a:tr>
              <a:tr h="381000">
                <a:tc>
                  <a:txBody>
                    <a:bodyPr/>
                    <a:p>
                      <a:pPr>
                        <a:buNone/>
                      </a:pPr>
                      <a:r>
                        <a:rPr lang="zh-CN" altLang="en-US"/>
                        <a:t>花生</a:t>
                      </a:r>
                      <a:endParaRPr lang="zh-CN" altLang="en-US"/>
                    </a:p>
                  </a:txBody>
                  <a:tcPr/>
                </a:tc>
                <a:tc>
                  <a:txBody>
                    <a:bodyPr/>
                    <a:p>
                      <a:pPr>
                        <a:buNone/>
                      </a:pPr>
                      <a:r>
                        <a:rPr lang="zh-CN" altLang="en-US"/>
                        <a:t>16/斤</a:t>
                      </a:r>
                      <a:endParaRPr lang="zh-CN" altLang="en-US"/>
                    </a:p>
                  </a:txBody>
                  <a:tcPr/>
                </a:tc>
                <a:tc>
                  <a:txBody>
                    <a:bodyPr/>
                    <a:p>
                      <a:pPr>
                        <a:buNone/>
                      </a:pPr>
                      <a:r>
                        <a:rPr lang="zh-CN" altLang="en-US"/>
                        <a:t>3200</a:t>
                      </a:r>
                      <a:endParaRPr lang="zh-CN" altLang="en-US"/>
                    </a:p>
                  </a:txBody>
                  <a:tcPr/>
                </a:tc>
              </a:tr>
              <a:tr h="381000">
                <a:tc>
                  <a:txBody>
                    <a:bodyPr/>
                    <a:p>
                      <a:pPr>
                        <a:buNone/>
                      </a:pPr>
                      <a:r>
                        <a:rPr lang="zh-CN" altLang="en-US"/>
                        <a:t>食用盐</a:t>
                      </a:r>
                      <a:endParaRPr lang="zh-CN" altLang="en-US"/>
                    </a:p>
                  </a:txBody>
                  <a:tcPr/>
                </a:tc>
                <a:tc>
                  <a:txBody>
                    <a:bodyPr/>
                    <a:p>
                      <a:pPr>
                        <a:buNone/>
                      </a:pPr>
                      <a:r>
                        <a:rPr lang="zh-CN" altLang="en-US"/>
                        <a:t>4.5/斤</a:t>
                      </a:r>
                      <a:endParaRPr lang="zh-CN" altLang="en-US"/>
                    </a:p>
                  </a:txBody>
                  <a:tcPr/>
                </a:tc>
                <a:tc>
                  <a:txBody>
                    <a:bodyPr/>
                    <a:p>
                      <a:pPr>
                        <a:buNone/>
                      </a:pPr>
                      <a:r>
                        <a:rPr lang="zh-CN" altLang="en-US"/>
                        <a:t>900</a:t>
                      </a:r>
                      <a:endParaRPr lang="zh-CN" altLang="en-US"/>
                    </a:p>
                  </a:txBody>
                  <a:tcPr/>
                </a:tc>
              </a:tr>
              <a:tr h="381000">
                <a:tc>
                  <a:txBody>
                    <a:bodyPr/>
                    <a:p>
                      <a:pPr>
                        <a:buNone/>
                      </a:pPr>
                      <a:r>
                        <a:rPr lang="zh-CN" altLang="en-US"/>
                        <a:t>总价</a:t>
                      </a:r>
                      <a:endParaRPr lang="zh-CN" altLang="en-US"/>
                    </a:p>
                  </a:txBody>
                  <a:tcPr/>
                </a:tc>
                <a:tc>
                  <a:txBody>
                    <a:bodyPr/>
                    <a:p>
                      <a:pPr>
                        <a:buNone/>
                      </a:pPr>
                      <a:endParaRPr lang="zh-CN" altLang="en-US"/>
                    </a:p>
                  </a:txBody>
                  <a:tcPr/>
                </a:tc>
                <a:tc>
                  <a:txBody>
                    <a:bodyPr/>
                    <a:p>
                      <a:pPr>
                        <a:buNone/>
                      </a:pPr>
                      <a:r>
                        <a:rPr lang="zh-CN" altLang="en-US"/>
                        <a:t>145210</a:t>
                      </a:r>
                      <a:endParaRPr lang="zh-CN"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u=3363395706,821171828&amp;fm=23&amp;gp=0"/>
          <p:cNvPicPr>
            <a:picLocks noChangeAspect="1"/>
          </p:cNvPicPr>
          <p:nvPr>
            <p:ph idx="1"/>
          </p:nvPr>
        </p:nvPicPr>
        <p:blipFill>
          <a:blip r:embed="rId1"/>
          <a:stretch>
            <a:fillRect/>
          </a:stretch>
        </p:blipFill>
        <p:spPr>
          <a:xfrm>
            <a:off x="0" y="-17780"/>
            <a:ext cx="12191365" cy="7108825"/>
          </a:xfrm>
          <a:prstGeom prst="rect">
            <a:avLst/>
          </a:prstGeom>
        </p:spPr>
      </p:pic>
      <p:sp>
        <p:nvSpPr>
          <p:cNvPr id="2" name="标题 1"/>
          <p:cNvSpPr>
            <a:spLocks noGrp="1"/>
          </p:cNvSpPr>
          <p:nvPr>
            <p:ph type="title"/>
          </p:nvPr>
        </p:nvSpPr>
        <p:spPr/>
        <p:txBody>
          <a:bodyPr/>
          <a:p>
            <a:r>
              <a:rPr lang="zh-CN" altLang="en-US"/>
              <a:t>资金需要：</a:t>
            </a:r>
            <a:br>
              <a:rPr lang="zh-CN" altLang="en-US"/>
            </a:br>
            <a:endParaRPr lang="zh-CN" altLang="en-US"/>
          </a:p>
        </p:txBody>
      </p:sp>
      <p:graphicFrame>
        <p:nvGraphicFramePr>
          <p:cNvPr id="5" name="表格 4"/>
          <p:cNvGraphicFramePr/>
          <p:nvPr/>
        </p:nvGraphicFramePr>
        <p:xfrm>
          <a:off x="838200" y="1447165"/>
          <a:ext cx="10421620" cy="5318760"/>
        </p:xfrm>
        <a:graphic>
          <a:graphicData uri="http://schemas.openxmlformats.org/drawingml/2006/table">
            <a:tbl>
              <a:tblPr firstRow="1" bandRow="1">
                <a:tableStyleId>{5C22544A-7EE6-4342-B048-85BDC9FD1C3A}</a:tableStyleId>
              </a:tblPr>
              <a:tblGrid>
                <a:gridCol w="3474085"/>
                <a:gridCol w="1522730"/>
                <a:gridCol w="5424805"/>
              </a:tblGrid>
              <a:tr h="383540">
                <a:tc>
                  <a:txBody>
                    <a:bodyPr/>
                    <a:p>
                      <a:pPr>
                        <a:buNone/>
                      </a:pPr>
                      <a:r>
                        <a:rPr lang="zh-CN" altLang="en-US"/>
                        <a:t>费用名称</a:t>
                      </a:r>
                      <a:endParaRPr lang="zh-CN" altLang="en-US"/>
                    </a:p>
                  </a:txBody>
                  <a:tcPr/>
                </a:tc>
                <a:tc>
                  <a:txBody>
                    <a:bodyPr/>
                    <a:p>
                      <a:pPr>
                        <a:buNone/>
                      </a:pPr>
                      <a:r>
                        <a:rPr lang="zh-CN" altLang="en-US"/>
                        <a:t>单价（元）</a:t>
                      </a:r>
                      <a:endParaRPr lang="zh-CN" altLang="en-US"/>
                    </a:p>
                  </a:txBody>
                  <a:tcPr/>
                </a:tc>
                <a:tc>
                  <a:txBody>
                    <a:bodyPr/>
                    <a:p>
                      <a:pPr>
                        <a:buNone/>
                      </a:pPr>
                      <a:r>
                        <a:rPr lang="zh-CN" altLang="en-US"/>
                        <a:t>备注</a:t>
                      </a:r>
                      <a:endParaRPr lang="zh-CN" altLang="en-US"/>
                    </a:p>
                  </a:txBody>
                  <a:tcPr/>
                </a:tc>
              </a:tr>
              <a:tr h="798195">
                <a:tc>
                  <a:txBody>
                    <a:bodyPr/>
                    <a:p>
                      <a:pPr>
                        <a:buNone/>
                      </a:pPr>
                      <a:r>
                        <a:rPr lang="en-US" altLang="zh-CN"/>
                        <a:t>                  </a:t>
                      </a:r>
                      <a:r>
                        <a:rPr lang="zh-CN" altLang="en-US"/>
                        <a:t>实体店租金</a:t>
                      </a:r>
                      <a:endParaRPr lang="zh-CN" altLang="en-US"/>
                    </a:p>
                  </a:txBody>
                  <a:tcPr/>
                </a:tc>
                <a:tc>
                  <a:txBody>
                    <a:bodyPr/>
                    <a:p>
                      <a:pPr>
                        <a:buNone/>
                      </a:pPr>
                      <a:r>
                        <a:rPr lang="zh-CN" altLang="en-US"/>
                        <a:t>30000/年</a:t>
                      </a:r>
                      <a:endParaRPr lang="zh-CN" altLang="en-US"/>
                    </a:p>
                  </a:txBody>
                  <a:tcPr/>
                </a:tc>
                <a:tc>
                  <a:txBody>
                    <a:bodyPr/>
                    <a:p>
                      <a:pPr>
                        <a:buNone/>
                      </a:pPr>
                      <a:r>
                        <a:rPr lang="zh-CN" altLang="en-US"/>
                        <a:t>茂名市城市发展程度不高，店铺地段不旺，租金在10-30元/平方/月，旺的在100-200元/平方/月</a:t>
                      </a:r>
                      <a:endParaRPr lang="zh-CN" altLang="en-US"/>
                    </a:p>
                  </a:txBody>
                  <a:tcPr/>
                </a:tc>
              </a:tr>
              <a:tr h="386080">
                <a:tc>
                  <a:txBody>
                    <a:bodyPr/>
                    <a:p>
                      <a:pPr>
                        <a:buNone/>
                      </a:pPr>
                      <a:r>
                        <a:rPr lang="en-US" altLang="zh-CN"/>
                        <a:t>                </a:t>
                      </a:r>
                      <a:r>
                        <a:rPr lang="zh-CN" altLang="en-US"/>
                        <a:t>广告宣传支出</a:t>
                      </a:r>
                      <a:endParaRPr lang="zh-CN" altLang="en-US"/>
                    </a:p>
                  </a:txBody>
                  <a:tcPr/>
                </a:tc>
                <a:tc>
                  <a:txBody>
                    <a:bodyPr/>
                    <a:p>
                      <a:pPr>
                        <a:buNone/>
                      </a:pPr>
                      <a:r>
                        <a:rPr lang="zh-CN" altLang="en-US"/>
                        <a:t>6000/年</a:t>
                      </a:r>
                      <a:endParaRPr lang="zh-CN" altLang="en-US"/>
                    </a:p>
                  </a:txBody>
                  <a:tcPr/>
                </a:tc>
                <a:tc>
                  <a:txBody>
                    <a:bodyPr/>
                    <a:p>
                      <a:pPr>
                        <a:buNone/>
                      </a:pPr>
                      <a:r>
                        <a:rPr lang="zh-CN" altLang="en-US"/>
                        <a:t>传单、海报、横幅、地推宣传等费用</a:t>
                      </a:r>
                      <a:endParaRPr lang="zh-CN" altLang="en-US"/>
                    </a:p>
                  </a:txBody>
                  <a:tcPr/>
                </a:tc>
              </a:tr>
              <a:tr h="1040765">
                <a:tc>
                  <a:txBody>
                    <a:bodyPr/>
                    <a:p>
                      <a:pPr>
                        <a:buNone/>
                      </a:pPr>
                      <a:endParaRPr lang="zh-CN" altLang="en-US"/>
                    </a:p>
                    <a:p>
                      <a:pPr>
                        <a:buNone/>
                      </a:pPr>
                      <a:r>
                        <a:rPr lang="zh-CN" altLang="en-US"/>
                        <a:t>            人员工作劳务费</a:t>
                      </a:r>
                      <a:endParaRPr lang="zh-CN" altLang="en-US"/>
                    </a:p>
                  </a:txBody>
                  <a:tcPr/>
                </a:tc>
                <a:tc>
                  <a:txBody>
                    <a:bodyPr/>
                    <a:p>
                      <a:pPr>
                        <a:buNone/>
                      </a:pPr>
                      <a:r>
                        <a:rPr lang="zh-CN" altLang="en-US"/>
                        <a:t>100000/年</a:t>
                      </a:r>
                      <a:endParaRPr lang="zh-CN" altLang="en-US"/>
                    </a:p>
                  </a:txBody>
                  <a:tcPr/>
                </a:tc>
                <a:tc>
                  <a:txBody>
                    <a:bodyPr/>
                    <a:p>
                      <a:pPr>
                        <a:buNone/>
                      </a:pPr>
                      <a:r>
                        <a:rPr lang="zh-CN" altLang="en-US"/>
                        <a:t>平均工资每人约1667/月，根据个人工作量及难度，在1200~3500之间进行调整，以公司暂定人数进行第一年初步估计。</a:t>
                      </a:r>
                      <a:endParaRPr lang="zh-CN" altLang="en-US"/>
                    </a:p>
                  </a:txBody>
                  <a:tcPr/>
                </a:tc>
              </a:tr>
              <a:tr h="497840">
                <a:tc>
                  <a:txBody>
                    <a:bodyPr/>
                    <a:p>
                      <a:pPr>
                        <a:buNone/>
                      </a:pPr>
                      <a:r>
                        <a:rPr lang="en-US" altLang="zh-CN"/>
                        <a:t>                </a:t>
                      </a:r>
                      <a:r>
                        <a:rPr lang="zh-CN" altLang="en-US"/>
                        <a:t>包装费用</a:t>
                      </a:r>
                      <a:endParaRPr lang="zh-CN" altLang="en-US"/>
                    </a:p>
                  </a:txBody>
                  <a:tcPr/>
                </a:tc>
                <a:tc>
                  <a:txBody>
                    <a:bodyPr/>
                    <a:p>
                      <a:pPr>
                        <a:buNone/>
                      </a:pPr>
                      <a:r>
                        <a:rPr lang="zh-CN" altLang="en-US"/>
                        <a:t>7850/年</a:t>
                      </a:r>
                      <a:endParaRPr lang="zh-CN" altLang="en-US"/>
                    </a:p>
                  </a:txBody>
                  <a:tcPr/>
                </a:tc>
                <a:tc>
                  <a:txBody>
                    <a:bodyPr/>
                    <a:p>
                      <a:pPr>
                        <a:buNone/>
                      </a:pPr>
                      <a:r>
                        <a:rPr lang="zh-CN" altLang="en-US"/>
                        <a:t>包装机器价格700/台，共两台</a:t>
                      </a:r>
                      <a:endParaRPr lang="zh-CN" altLang="en-US"/>
                    </a:p>
                  </a:txBody>
                  <a:tcPr/>
                </a:tc>
              </a:tr>
              <a:tr h="401955">
                <a:tc>
                  <a:txBody>
                    <a:bodyPr/>
                    <a:p>
                      <a:pPr>
                        <a:buNone/>
                      </a:pPr>
                      <a:r>
                        <a:rPr lang="zh-CN" altLang="en-US"/>
                        <a:t>密封包装袋费用0.03/个，1.5个</a:t>
                      </a:r>
                      <a:endParaRPr lang="zh-CN" altLang="en-US"/>
                    </a:p>
                  </a:txBody>
                  <a:tcPr/>
                </a:tc>
                <a:tc>
                  <a:txBody>
                    <a:bodyPr/>
                    <a:p>
                      <a:pPr>
                        <a:buNone/>
                      </a:pPr>
                      <a:endParaRPr lang="zh-CN" altLang="en-US"/>
                    </a:p>
                  </a:txBody>
                  <a:tcPr/>
                </a:tc>
                <a:tc>
                  <a:txBody>
                    <a:bodyPr/>
                    <a:p>
                      <a:pPr>
                        <a:buNone/>
                      </a:pPr>
                      <a:endParaRPr lang="zh-CN" altLang="en-US"/>
                    </a:p>
                  </a:txBody>
                  <a:tcPr/>
                </a:tc>
              </a:tr>
              <a:tr h="386080">
                <a:tc>
                  <a:txBody>
                    <a:bodyPr/>
                    <a:p>
                      <a:pPr>
                        <a:buNone/>
                      </a:pPr>
                      <a:r>
                        <a:rPr lang="zh-CN" altLang="en-US"/>
                        <a:t>定制包装纸袋0.4/个，1.5万个</a:t>
                      </a:r>
                      <a:endParaRPr lang="zh-CN" altLang="en-US"/>
                    </a:p>
                  </a:txBody>
                  <a:tcPr/>
                </a:tc>
                <a:tc>
                  <a:txBody>
                    <a:bodyPr/>
                    <a:p>
                      <a:pPr>
                        <a:buNone/>
                      </a:pPr>
                      <a:endParaRPr lang="zh-CN" altLang="en-US"/>
                    </a:p>
                  </a:txBody>
                  <a:tcPr/>
                </a:tc>
                <a:tc>
                  <a:txBody>
                    <a:bodyPr/>
                    <a:p>
                      <a:pPr>
                        <a:buNone/>
                      </a:pPr>
                      <a:endParaRPr lang="zh-CN" altLang="en-US"/>
                    </a:p>
                  </a:txBody>
                  <a:tcPr/>
                </a:tc>
              </a:tr>
              <a:tr h="479425">
                <a:tc>
                  <a:txBody>
                    <a:bodyPr/>
                    <a:p>
                      <a:pPr>
                        <a:buNone/>
                      </a:pPr>
                      <a:r>
                        <a:rPr lang="en-US" altLang="zh-CN"/>
                        <a:t>                       </a:t>
                      </a:r>
                      <a:r>
                        <a:rPr lang="zh-CN" altLang="en-US"/>
                        <a:t>其他费用</a:t>
                      </a:r>
                      <a:endParaRPr lang="zh-CN" altLang="en-US"/>
                    </a:p>
                  </a:txBody>
                  <a:tcPr/>
                </a:tc>
                <a:tc>
                  <a:txBody>
                    <a:bodyPr/>
                    <a:p>
                      <a:pPr>
                        <a:buNone/>
                      </a:pPr>
                      <a:r>
                        <a:rPr lang="zh-CN" altLang="en-US"/>
                        <a:t>8000/年</a:t>
                      </a:r>
                      <a:endParaRPr lang="zh-CN" altLang="en-US"/>
                    </a:p>
                  </a:txBody>
                  <a:tcPr/>
                </a:tc>
                <a:tc>
                  <a:txBody>
                    <a:bodyPr/>
                    <a:p>
                      <a:pPr>
                        <a:buNone/>
                      </a:pPr>
                      <a:r>
                        <a:rPr lang="zh-CN" altLang="en-US"/>
                        <a:t>如水电费、各类交通费、运营费用等</a:t>
                      </a:r>
                      <a:endParaRPr lang="zh-CN" altLang="en-US"/>
                    </a:p>
                  </a:txBody>
                  <a:tcPr/>
                </a:tc>
              </a:tr>
              <a:tr h="558800">
                <a:tc>
                  <a:txBody>
                    <a:bodyPr/>
                    <a:p>
                      <a:pPr>
                        <a:buNone/>
                      </a:pPr>
                      <a:r>
                        <a:rPr lang="en-US" altLang="zh-CN"/>
                        <a:t>                       </a:t>
                      </a:r>
                      <a:r>
                        <a:rPr lang="zh-CN" altLang="en-US"/>
                        <a:t>原材料</a:t>
                      </a:r>
                      <a:endParaRPr lang="zh-CN" altLang="en-US"/>
                    </a:p>
                  </a:txBody>
                  <a:tcPr/>
                </a:tc>
                <a:tc>
                  <a:txBody>
                    <a:bodyPr/>
                    <a:p>
                      <a:pPr>
                        <a:buNone/>
                      </a:pPr>
                      <a:r>
                        <a:rPr lang="zh-CN" altLang="en-US"/>
                        <a:t>145210/年</a:t>
                      </a:r>
                      <a:endParaRPr lang="zh-CN" altLang="en-US"/>
                    </a:p>
                  </a:txBody>
                  <a:tcPr/>
                </a:tc>
                <a:tc>
                  <a:txBody>
                    <a:bodyPr/>
                    <a:p>
                      <a:pPr>
                        <a:buNone/>
                      </a:pPr>
                      <a:r>
                        <a:rPr lang="zh-CN" altLang="en-US"/>
                        <a:t>小吃的制作原料，以及一些直接进货的商品费用</a:t>
                      </a:r>
                      <a:endParaRPr lang="zh-CN" altLang="en-US"/>
                    </a:p>
                  </a:txBody>
                  <a:tcPr/>
                </a:tc>
              </a:tr>
              <a:tr h="386080">
                <a:tc>
                  <a:txBody>
                    <a:bodyPr/>
                    <a:p>
                      <a:pPr>
                        <a:buNone/>
                      </a:pPr>
                      <a:r>
                        <a:rPr lang="en-US" altLang="zh-CN"/>
                        <a:t>                       </a:t>
                      </a:r>
                      <a:r>
                        <a:rPr lang="zh-CN" altLang="en-US"/>
                        <a:t>总费用</a:t>
                      </a:r>
                      <a:endParaRPr lang="zh-CN" altLang="en-US"/>
                    </a:p>
                  </a:txBody>
                  <a:tcPr/>
                </a:tc>
                <a:tc>
                  <a:txBody>
                    <a:bodyPr/>
                    <a:p>
                      <a:pPr>
                        <a:buNone/>
                      </a:pPr>
                      <a:r>
                        <a:rPr lang="zh-CN" altLang="en-US"/>
                        <a:t>297060/年</a:t>
                      </a:r>
                      <a:endParaRPr lang="zh-CN" altLang="en-US"/>
                    </a:p>
                  </a:txBody>
                  <a:tcPr/>
                </a:tc>
                <a:tc>
                  <a:txBody>
                    <a:bodyPr/>
                    <a:p>
                      <a:pPr>
                        <a:buNone/>
                      </a:pPr>
                      <a:endParaRPr lang="zh-CN"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u=4204174170,189314529&amp;fm=23&amp;gp=0"/>
          <p:cNvPicPr>
            <a:picLocks noChangeAspect="1"/>
          </p:cNvPicPr>
          <p:nvPr>
            <p:ph idx="1"/>
          </p:nvPr>
        </p:nvPicPr>
        <p:blipFill>
          <a:blip r:embed="rId1"/>
          <a:stretch>
            <a:fillRect/>
          </a:stretch>
        </p:blipFill>
        <p:spPr>
          <a:xfrm>
            <a:off x="-15875" y="-17780"/>
            <a:ext cx="12221845" cy="6864350"/>
          </a:xfrm>
          <a:prstGeom prst="rect">
            <a:avLst/>
          </a:prstGeom>
        </p:spPr>
      </p:pic>
      <p:sp>
        <p:nvSpPr>
          <p:cNvPr id="2" name="标题 1"/>
          <p:cNvSpPr>
            <a:spLocks noGrp="1"/>
          </p:cNvSpPr>
          <p:nvPr>
            <p:ph type="title"/>
          </p:nvPr>
        </p:nvSpPr>
        <p:spPr>
          <a:xfrm>
            <a:off x="121920" y="365125"/>
            <a:ext cx="11932920" cy="6385560"/>
          </a:xfrm>
        </p:spPr>
        <p:txBody>
          <a:bodyPr>
            <a:normAutofit/>
          </a:bodyPr>
          <a:p>
            <a:pPr>
              <a:lnSpc>
                <a:spcPct val="150000"/>
              </a:lnSpc>
            </a:pPr>
            <a:r>
              <a:rPr lang="en-US" altLang="zh-CN">
                <a:latin typeface="义启小魏楷" panose="02010601030101010101" charset="-128"/>
                <a:ea typeface="义启小魏楷" panose="02010601030101010101" charset="-128"/>
                <a:sym typeface="+mn-ea"/>
              </a:rPr>
              <a:t>                  </a:t>
            </a:r>
            <a:r>
              <a:rPr lang="zh-CN" altLang="en-US">
                <a:latin typeface="义启小魏楷" panose="02010601030101010101" charset="-128"/>
                <a:ea typeface="义启小魏楷" panose="02010601030101010101" charset="-128"/>
                <a:sym typeface="+mn-ea"/>
              </a:rPr>
              <a:t>五、风险分析及效果评估</a:t>
            </a:r>
            <a:br>
              <a:rPr lang="zh-CN" altLang="en-US">
                <a:latin typeface="义启小魏楷" panose="02010601030101010101" charset="-128"/>
                <a:ea typeface="义启小魏楷" panose="02010601030101010101" charset="-128"/>
                <a:sym typeface="+mn-ea"/>
              </a:rPr>
            </a:br>
            <a:r>
              <a:rPr lang="en-US" altLang="zh-CN" sz="3600">
                <a:latin typeface="方正隶变_GBK" panose="02000000000000000000" charset="-122"/>
                <a:ea typeface="方正隶变_GBK" panose="02000000000000000000" charset="-122"/>
                <a:sym typeface="+mn-ea"/>
              </a:rPr>
              <a:t>1.</a:t>
            </a:r>
            <a:r>
              <a:rPr lang="zh-CN" altLang="en-US" sz="3600">
                <a:latin typeface="方正隶变_GBK" panose="02000000000000000000" charset="-122"/>
                <a:ea typeface="方正隶变_GBK" panose="02000000000000000000" charset="-122"/>
                <a:sym typeface="+mn-ea"/>
              </a:rPr>
              <a:t>风险预测与解决方案：销路和投入市场的变化</a:t>
            </a:r>
            <a:br>
              <a:rPr lang="zh-CN" altLang="en-US" sz="3600">
                <a:latin typeface="方正隶变_GBK" panose="02000000000000000000" charset="-122"/>
                <a:ea typeface="方正隶变_GBK" panose="02000000000000000000" charset="-122"/>
              </a:rPr>
            </a:br>
            <a:r>
              <a:rPr lang="en-US" altLang="zh-CN" sz="3600">
                <a:latin typeface="方正隶变_GBK" panose="02000000000000000000" charset="-122"/>
                <a:ea typeface="方正隶变_GBK" panose="02000000000000000000" charset="-122"/>
              </a:rPr>
              <a:t>2.</a:t>
            </a:r>
            <a:r>
              <a:rPr lang="zh-CN" altLang="en-US" sz="3600">
                <a:latin typeface="方正隶变_GBK" panose="02000000000000000000" charset="-122"/>
                <a:ea typeface="方正隶变_GBK" panose="02000000000000000000" charset="-122"/>
              </a:rPr>
              <a:t>解决方案：根据《食品安全法》，留一定风险资金以供使用 </a:t>
            </a:r>
            <a:endParaRPr lang="zh-CN" altLang="en-US" sz="3600">
              <a:latin typeface="方正隶变_GBK" panose="02000000000000000000" charset="-122"/>
              <a:ea typeface="方正隶变_GBK"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t013dea8d10b7976e4b"/>
          <p:cNvPicPr>
            <a:picLocks noChangeAspect="1"/>
          </p:cNvPicPr>
          <p:nvPr>
            <p:ph idx="1"/>
          </p:nvPr>
        </p:nvPicPr>
        <p:blipFill>
          <a:blip r:embed="rId1"/>
          <a:stretch>
            <a:fillRect/>
          </a:stretch>
        </p:blipFill>
        <p:spPr>
          <a:xfrm>
            <a:off x="4445" y="-86995"/>
            <a:ext cx="12181205" cy="6910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F:\ppt\t010d24bcccf5113577.gift010d24bcccf5113577"/>
          <p:cNvPicPr>
            <a:picLocks noChangeAspect="1"/>
          </p:cNvPicPr>
          <p:nvPr>
            <p:ph idx="1"/>
          </p:nvPr>
        </p:nvPicPr>
        <p:blipFill>
          <a:blip r:embed="rId1"/>
          <a:srcRect/>
          <a:stretch>
            <a:fillRect/>
          </a:stretch>
        </p:blipFill>
        <p:spPr>
          <a:xfrm>
            <a:off x="-22225" y="-20955"/>
            <a:ext cx="12236450" cy="4621530"/>
          </a:xfrm>
          <a:prstGeom prst="rect">
            <a:avLst/>
          </a:prstGeom>
        </p:spPr>
      </p:pic>
      <p:sp>
        <p:nvSpPr>
          <p:cNvPr id="2" name="标题 1"/>
          <p:cNvSpPr>
            <a:spLocks noGrp="1"/>
          </p:cNvSpPr>
          <p:nvPr>
            <p:ph type="title"/>
          </p:nvPr>
        </p:nvSpPr>
        <p:spPr>
          <a:xfrm>
            <a:off x="-45085" y="-20955"/>
            <a:ext cx="12236450" cy="6743065"/>
          </a:xfrm>
        </p:spPr>
        <p:txBody>
          <a:bodyPr>
            <a:normAutofit/>
          </a:bodyPr>
          <a:p>
            <a:r>
              <a:rPr lang="en-US" altLang="zh-CN"/>
              <a:t>                                             </a:t>
            </a:r>
            <a:r>
              <a:rPr lang="zh-CN" altLang="en-US" sz="4800" b="1">
                <a:latin typeface="+mj-ea"/>
                <a:sym typeface="+mn-ea"/>
              </a:rPr>
              <a:t>目录 </a:t>
            </a:r>
            <a:br>
              <a:rPr lang="zh-CN" altLang="en-US" sz="4800" b="1">
                <a:latin typeface="+mj-ea"/>
              </a:rPr>
            </a:br>
            <a:r>
              <a:rPr lang="zh-CN" altLang="en-US"/>
              <a:t>          </a:t>
            </a:r>
            <a:r>
              <a:rPr lang="zh-CN" altLang="en-US" sz="4000">
                <a:latin typeface="义启小魏楷" panose="02010601030101010101" charset="-128"/>
                <a:ea typeface="义启小魏楷" panose="02010601030101010101" charset="-128"/>
              </a:rPr>
              <a:t>一、公司介绍</a:t>
            </a:r>
            <a:br>
              <a:rPr lang="zh-CN" altLang="en-US" sz="4000">
                <a:latin typeface="义启小魏楷" panose="02010601030101010101" charset="-128"/>
                <a:ea typeface="义启小魏楷" panose="02010601030101010101" charset="-128"/>
              </a:rPr>
            </a:br>
            <a:br>
              <a:rPr lang="zh-CN" altLang="en-US" sz="3200">
                <a:latin typeface="+mn-ea"/>
              </a:rPr>
            </a:br>
            <a:r>
              <a:rPr lang="zh-CN" altLang="en-US" sz="3200">
                <a:latin typeface="+mn-ea"/>
              </a:rPr>
              <a:t>      </a:t>
            </a:r>
            <a:r>
              <a:rPr lang="zh-CN" altLang="en-US" sz="4000">
                <a:latin typeface="义启小魏楷" panose="02010601030101010101" charset="-128"/>
                <a:ea typeface="义启小魏楷" panose="02010601030101010101" charset="-128"/>
              </a:rPr>
              <a:t>二、市场分析</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三、市场营销策划</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四、财务分析</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五、风险分析及效果评估</a:t>
            </a:r>
            <a:endParaRPr lang="zh-CN" altLang="en-US" sz="4000">
              <a:latin typeface="义启小魏楷" panose="02010601030101010101" charset="-128"/>
              <a:ea typeface="义启小魏楷" panose="02010601030101010101" charset="-128"/>
            </a:endParaRPr>
          </a:p>
        </p:txBody>
      </p:sp>
      <p:pic>
        <p:nvPicPr>
          <p:cNvPr id="5" name="图片 4" descr="t0193fef0feabdda168"/>
          <p:cNvPicPr>
            <a:picLocks noChangeAspect="1"/>
          </p:cNvPicPr>
          <p:nvPr/>
        </p:nvPicPr>
        <p:blipFill>
          <a:blip r:embed="rId2"/>
          <a:stretch>
            <a:fillRect/>
          </a:stretch>
        </p:blipFill>
        <p:spPr>
          <a:xfrm>
            <a:off x="4316730" y="366395"/>
            <a:ext cx="1398905" cy="685165"/>
          </a:xfrm>
          <a:prstGeom prst="rect">
            <a:avLst/>
          </a:prstGeom>
        </p:spPr>
      </p:pic>
      <p:pic>
        <p:nvPicPr>
          <p:cNvPr id="6" name="图片 5" descr="t0193fef0feabdda168"/>
          <p:cNvPicPr>
            <a:picLocks noChangeAspect="1"/>
          </p:cNvPicPr>
          <p:nvPr/>
        </p:nvPicPr>
        <p:blipFill>
          <a:blip r:embed="rId2"/>
          <a:stretch>
            <a:fillRect/>
          </a:stretch>
        </p:blipFill>
        <p:spPr>
          <a:xfrm>
            <a:off x="4443730" y="493395"/>
            <a:ext cx="1083945" cy="685165"/>
          </a:xfrm>
          <a:prstGeom prst="rect">
            <a:avLst/>
          </a:prstGeom>
        </p:spPr>
      </p:pic>
      <p:pic>
        <p:nvPicPr>
          <p:cNvPr id="7" name="图片 6" descr="t0193fef0feabdda168"/>
          <p:cNvPicPr>
            <a:picLocks noChangeAspect="1"/>
          </p:cNvPicPr>
          <p:nvPr/>
        </p:nvPicPr>
        <p:blipFill>
          <a:blip r:embed="rId2"/>
          <a:stretch>
            <a:fillRect/>
          </a:stretch>
        </p:blipFill>
        <p:spPr>
          <a:xfrm>
            <a:off x="4316730" y="494030"/>
            <a:ext cx="1211580" cy="684530"/>
          </a:xfrm>
          <a:prstGeom prst="rect">
            <a:avLst/>
          </a:prstGeom>
        </p:spPr>
      </p:pic>
      <p:pic>
        <p:nvPicPr>
          <p:cNvPr id="8" name="图片 7" descr="t0193fef0feabdda168"/>
          <p:cNvPicPr>
            <a:picLocks noChangeAspect="1"/>
          </p:cNvPicPr>
          <p:nvPr/>
        </p:nvPicPr>
        <p:blipFill>
          <a:blip r:embed="rId2"/>
          <a:stretch>
            <a:fillRect/>
          </a:stretch>
        </p:blipFill>
        <p:spPr>
          <a:xfrm>
            <a:off x="7018655" y="260350"/>
            <a:ext cx="1503680" cy="1045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t01ff133aa911c8bd96"/>
          <p:cNvPicPr>
            <a:picLocks noChangeAspect="1"/>
          </p:cNvPicPr>
          <p:nvPr>
            <p:ph idx="1"/>
          </p:nvPr>
        </p:nvPicPr>
        <p:blipFill>
          <a:blip r:embed="rId1"/>
          <a:stretch>
            <a:fillRect/>
          </a:stretch>
        </p:blipFill>
        <p:spPr>
          <a:xfrm>
            <a:off x="-4445" y="-66675"/>
            <a:ext cx="12198985" cy="6871335"/>
          </a:xfrm>
          <a:prstGeom prst="rect">
            <a:avLst/>
          </a:prstGeom>
        </p:spPr>
      </p:pic>
      <p:sp>
        <p:nvSpPr>
          <p:cNvPr id="2" name="标题 1"/>
          <p:cNvSpPr>
            <a:spLocks noGrp="1"/>
          </p:cNvSpPr>
          <p:nvPr>
            <p:ph type="title"/>
          </p:nvPr>
        </p:nvSpPr>
        <p:spPr>
          <a:xfrm>
            <a:off x="-3810" y="-66040"/>
            <a:ext cx="12198350" cy="6871335"/>
          </a:xfrm>
        </p:spPr>
        <p:txBody>
          <a:bodyPr>
            <a:normAutofit/>
          </a:bodyPr>
          <a:p>
            <a:r>
              <a:rPr lang="en-US" altLang="zh-CN" sz="4800">
                <a:latin typeface="义启小魏楷" panose="02010601030101010101" charset="-128"/>
                <a:ea typeface="义启小魏楷" panose="02010601030101010101" charset="-128"/>
                <a:sym typeface="+mn-ea"/>
              </a:rPr>
              <a:t>                      </a:t>
            </a:r>
            <a:r>
              <a:rPr lang="zh-CN" altLang="en-US" sz="4800">
                <a:latin typeface="义启小魏楷" panose="02010601030101010101" charset="-128"/>
                <a:ea typeface="义启小魏楷" panose="02010601030101010101" charset="-128"/>
                <a:sym typeface="+mn-ea"/>
              </a:rPr>
              <a:t>一、公司介绍</a:t>
            </a:r>
            <a:br>
              <a:rPr lang="zh-CN" altLang="en-US" sz="4800">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a:t>
            </a:r>
            <a: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t>N</a:t>
            </a:r>
            <a:r>
              <a:rPr lang="en-US" altLang="zh-CN" sz="4000">
                <a:solidFill>
                  <a:schemeClr val="tx1">
                    <a:lumMod val="95000"/>
                    <a:lumOff val="5000"/>
                  </a:schemeClr>
                </a:solidFill>
                <a:latin typeface="方正隶变_GBK" panose="02000000000000000000" charset="-122"/>
                <a:ea typeface="方正隶变_GBK" panose="02000000000000000000" charset="-122"/>
                <a:sym typeface="+mn-ea"/>
              </a:rPr>
              <a:t>o1.</a:t>
            </a:r>
            <a: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t>公司名称</a:t>
            </a: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胶己人</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潮小吃</a:t>
            </a:r>
            <a:br>
              <a:rPr lang="zh-CN" altLang="en-US" sz="3600">
                <a:latin typeface="+mn-ea"/>
                <a:ea typeface="宋体" panose="02010600030101010101" pitchFamily="2" charset="-122"/>
                <a:sym typeface="+mn-ea"/>
              </a:rPr>
            </a:br>
            <a:br>
              <a:rPr lang="en-US" altLang="zh-CN" sz="3600">
                <a:latin typeface="+mn-ea"/>
                <a:ea typeface="义启小魏楷" panose="02010601030101010101" charset="-128"/>
                <a:sym typeface="+mn-ea"/>
              </a:rPr>
            </a:br>
            <a:r>
              <a:rPr lang="en-US" altLang="zh-CN">
                <a:latin typeface="义启小魏楷" panose="02010601030101010101" charset="-128"/>
                <a:ea typeface="义启小魏楷" panose="02010601030101010101" charset="-128"/>
                <a:sym typeface="+mn-ea"/>
              </a:rPr>
              <a:t>                            </a:t>
            </a:r>
            <a:r>
              <a:rPr lang="en-US" altLang="zh-CN" sz="4000">
                <a:latin typeface="方正隶变_GBK" panose="02000000000000000000" charset="-122"/>
                <a:ea typeface="方正隶变_GBK" panose="02000000000000000000" charset="-122"/>
                <a:sym typeface="+mn-ea"/>
              </a:rPr>
              <a:t>No2. 经营理念</a:t>
            </a:r>
            <a:br>
              <a:rPr lang="en-US" altLang="zh-CN" sz="4000">
                <a:latin typeface="方正隶变_GBK" panose="02000000000000000000" charset="-122"/>
                <a:ea typeface="方正隶变_GBK" panose="02000000000000000000" charset="-122"/>
                <a:sym typeface="+mn-ea"/>
              </a:rPr>
            </a:br>
            <a:br>
              <a:rPr lang="en-US" altLang="zh-CN">
                <a:latin typeface="义启小魏楷" panose="02010601030101010101" charset="-128"/>
                <a:ea typeface="义启小魏楷" panose="02010601030101010101" charset="-128"/>
                <a:sym typeface="+mn-ea"/>
              </a:rPr>
            </a:br>
            <a:r>
              <a:rPr lang="en-US" altLang="zh-CN">
                <a:latin typeface="义启小魏楷" panose="02010601030101010101" charset="-128"/>
                <a:ea typeface="义启小魏楷" panose="02010601030101010101" charset="-128"/>
                <a:sym typeface="+mn-ea"/>
              </a:rPr>
              <a:t>      </a:t>
            </a:r>
            <a:r>
              <a:rPr lang="zh-CN" altLang="zh-CN" sz="3600">
                <a:latin typeface="+mn-ea"/>
                <a:ea typeface="宋体" panose="02010600030101010101" pitchFamily="2" charset="-122"/>
                <a:sym typeface="+mn-ea"/>
              </a:rPr>
              <a:t>不断的去创新，结合潮文化，以人为本，打造中国第一</a:t>
            </a:r>
            <a:r>
              <a:rPr lang="en-US" altLang="zh-CN" sz="3600">
                <a:latin typeface="+mn-ea"/>
                <a:ea typeface="宋体" panose="02010600030101010101" pitchFamily="2" charset="-122"/>
                <a:sym typeface="+mn-ea"/>
              </a:rPr>
              <a:t>“</a:t>
            </a:r>
            <a:r>
              <a:rPr lang="zh-CN" altLang="zh-CN" sz="3600">
                <a:latin typeface="+mn-ea"/>
                <a:ea typeface="宋体" panose="02010600030101010101" pitchFamily="2" charset="-122"/>
                <a:sym typeface="+mn-ea"/>
              </a:rPr>
              <a:t>潮小吃</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，做到潮汕以及其他地区一家亲的</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胶己人</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氛围，获得永续经营的发展前景。</a:t>
            </a:r>
            <a:br>
              <a:rPr lang="zh-CN" altLang="en-US" sz="3600">
                <a:latin typeface="+mn-ea"/>
                <a:ea typeface="义启小魏楷" panose="02010601030101010101" charset="-128"/>
                <a:sym typeface="+mn-ea"/>
              </a:rPr>
            </a:br>
            <a:endParaRPr lang="zh-CN" altLang="en-US" sz="3600">
              <a:latin typeface="+mn-ea"/>
            </a:endParaRPr>
          </a:p>
        </p:txBody>
      </p:sp>
    </p:spTree>
  </p:cSld>
  <p:clrMapOvr>
    <a:masterClrMapping/>
  </p:clrMapOvr>
  <p:timing>
    <p:tnLst>
      <p:par>
        <p:cTn id="1" dur="indefinite" restart="never" nodeType="tmRoot"/>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descr="t01d86f6e4959709faa"/>
          <p:cNvPicPr>
            <a:picLocks noChangeAspect="1"/>
          </p:cNvPicPr>
          <p:nvPr>
            <p:ph idx="1"/>
          </p:nvPr>
        </p:nvPicPr>
        <p:blipFill>
          <a:blip r:embed="rId1"/>
          <a:stretch>
            <a:fillRect/>
          </a:stretch>
        </p:blipFill>
        <p:spPr>
          <a:xfrm>
            <a:off x="-52070" y="-72390"/>
            <a:ext cx="12295505" cy="7002780"/>
          </a:xfrm>
          <a:prstGeom prst="rect">
            <a:avLst/>
          </a:prstGeom>
        </p:spPr>
      </p:pic>
      <p:sp>
        <p:nvSpPr>
          <p:cNvPr id="2" name="标题 1"/>
          <p:cNvSpPr>
            <a:spLocks noGrp="1"/>
          </p:cNvSpPr>
          <p:nvPr>
            <p:ph type="title"/>
          </p:nvPr>
        </p:nvSpPr>
        <p:spPr>
          <a:xfrm>
            <a:off x="138430" y="82550"/>
            <a:ext cx="11913870" cy="6697980"/>
          </a:xfrm>
        </p:spPr>
        <p:txBody>
          <a:bodyPr>
            <a:normAutofit/>
          </a:bodyPr>
          <a:p>
            <a:r>
              <a:rPr lang="en-US" altLang="zh-CN">
                <a:latin typeface="义启小魏楷" panose="02010601030101010101" charset="-128"/>
                <a:ea typeface="义启小魏楷" panose="02010601030101010101" charset="-128"/>
                <a:sym typeface="+mn-ea"/>
              </a:rPr>
              <a:t>                     </a:t>
            </a:r>
            <a:r>
              <a:rPr lang="zh-CN" altLang="en-US" sz="4800">
                <a:latin typeface="义启小魏楷" panose="02010601030101010101" charset="-128"/>
                <a:ea typeface="义启小魏楷" panose="02010601030101010101" charset="-128"/>
                <a:sym typeface="+mn-ea"/>
              </a:rPr>
              <a:t>二、市场分析</a:t>
            </a:r>
            <a:br>
              <a:rPr lang="zh-CN" altLang="en-US" sz="4800">
                <a:latin typeface="义启小魏楷" panose="02010601030101010101" charset="-128"/>
                <a:ea typeface="义启小魏楷" panose="02010601030101010101" charset="-128"/>
                <a:sym typeface="+mn-ea"/>
              </a:rPr>
            </a:br>
            <a:br>
              <a:rPr lang="zh-CN" altLang="en-US" sz="4800">
                <a:latin typeface="义启小魏楷" panose="02010601030101010101" charset="-128"/>
                <a:ea typeface="义启小魏楷" panose="02010601030101010101" charset="-128"/>
                <a:sym typeface="+mn-ea"/>
              </a:rPr>
            </a:br>
            <a:r>
              <a:rPr lang="zh-CN" altLang="en-US" sz="4800">
                <a:latin typeface="义启小魏楷" panose="02010601030101010101" charset="-128"/>
                <a:ea typeface="义启小魏楷" panose="02010601030101010101" charset="-128"/>
                <a:sym typeface="+mn-ea"/>
              </a:rPr>
              <a:t>                </a:t>
            </a:r>
            <a:r>
              <a:rPr lang="en-US" altLang="zh-CN" sz="4000">
                <a:latin typeface="方正隶变_GBK" panose="02000000000000000000" charset="-122"/>
                <a:ea typeface="方正隶变_GBK" panose="02000000000000000000" charset="-122"/>
                <a:sym typeface="+mn-ea"/>
              </a:rPr>
              <a:t>No1.</a:t>
            </a:r>
            <a:r>
              <a:rPr lang="zh-CN" altLang="en-US" sz="4000">
                <a:latin typeface="方正隶变_GBK" panose="02000000000000000000" charset="-122"/>
                <a:ea typeface="方正隶变_GBK" panose="02000000000000000000" charset="-122"/>
                <a:sym typeface="+mn-ea"/>
              </a:rPr>
              <a:t>市场现状及发展分析</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r>
              <a:rPr lang="en-US" altLang="zh-CN" sz="4000">
                <a:latin typeface="方正隶变_GBK" panose="02000000000000000000" charset="-122"/>
                <a:ea typeface="方正隶变_GBK" panose="02000000000000000000" charset="-122"/>
                <a:sym typeface="+mn-ea"/>
              </a:rPr>
              <a:t>No2.</a:t>
            </a:r>
            <a:r>
              <a:rPr lang="zh-CN" altLang="en-US" sz="4000">
                <a:latin typeface="方正隶变_GBK" panose="02000000000000000000" charset="-122"/>
                <a:ea typeface="方正隶变_GBK" panose="02000000000000000000" charset="-122"/>
                <a:sym typeface="+mn-ea"/>
              </a:rPr>
              <a:t>市场前景分析</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r>
              <a:rPr lang="en-US" altLang="zh-CN" sz="4000">
                <a:latin typeface="方正隶变_GBK" panose="02000000000000000000" charset="-122"/>
                <a:ea typeface="方正隶变_GBK" panose="02000000000000000000" charset="-122"/>
                <a:sym typeface="+mn-ea"/>
              </a:rPr>
              <a:t>No3.</a:t>
            </a:r>
            <a:r>
              <a:rPr lang="zh-CN" altLang="en-US" sz="4000">
                <a:latin typeface="方正隶变_GBK" panose="02000000000000000000" charset="-122"/>
                <a:ea typeface="方正隶变_GBK" panose="02000000000000000000" charset="-122"/>
                <a:sym typeface="+mn-ea"/>
              </a:rPr>
              <a:t>目标市场定位及目标市场</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endParaRPr lang="zh-CN" altLang="en-US" sz="4000">
              <a:latin typeface="方正隶变_GBK" panose="02000000000000000000" charset="-122"/>
              <a:ea typeface="方正隶变_GBK" panose="02000000000000000000" charset="-122"/>
            </a:endParaRPr>
          </a:p>
        </p:txBody>
      </p:sp>
      <p:pic>
        <p:nvPicPr>
          <p:cNvPr id="7" name="图片 6" descr="u=3113559666,1340038699&amp;fm=21&amp;gp=0">
            <a:hlinkClick r:id="rId2" tooltip="" action="ppaction://hlinksldjump"/>
          </p:cNvPr>
          <p:cNvPicPr>
            <a:picLocks noChangeAspect="1"/>
          </p:cNvPicPr>
          <p:nvPr/>
        </p:nvPicPr>
        <p:blipFill>
          <a:blip r:embed="rId3"/>
          <a:stretch>
            <a:fillRect/>
          </a:stretch>
        </p:blipFill>
        <p:spPr>
          <a:xfrm>
            <a:off x="4836160" y="2506980"/>
            <a:ext cx="886460" cy="592455"/>
          </a:xfrm>
          <a:prstGeom prst="rect">
            <a:avLst/>
          </a:prstGeom>
        </p:spPr>
      </p:pic>
      <p:pic>
        <p:nvPicPr>
          <p:cNvPr id="8" name="图片 7" descr="u=3113559666,1340038699&amp;fm=21&amp;gp=0">
            <a:hlinkClick r:id="rId4" tooltip="" action="ppaction://hlinksldjump"/>
          </p:cNvPr>
          <p:cNvPicPr>
            <a:picLocks noChangeAspect="1"/>
          </p:cNvPicPr>
          <p:nvPr/>
        </p:nvPicPr>
        <p:blipFill>
          <a:blip r:embed="rId3"/>
          <a:stretch>
            <a:fillRect/>
          </a:stretch>
        </p:blipFill>
        <p:spPr>
          <a:xfrm>
            <a:off x="4836160" y="4013835"/>
            <a:ext cx="886460" cy="548640"/>
          </a:xfrm>
          <a:prstGeom prst="rect">
            <a:avLst/>
          </a:prstGeom>
        </p:spPr>
      </p:pic>
      <p:pic>
        <p:nvPicPr>
          <p:cNvPr id="9" name="图片 8" descr="u=3113559666,1340038699&amp;fm=21&amp;gp=0">
            <a:hlinkClick r:id="rId5" tooltip="" action="ppaction://hlinksldjump"/>
          </p:cNvPr>
          <p:cNvPicPr>
            <a:picLocks noChangeAspect="1"/>
          </p:cNvPicPr>
          <p:nvPr/>
        </p:nvPicPr>
        <p:blipFill>
          <a:blip r:embed="rId3"/>
          <a:stretch>
            <a:fillRect/>
          </a:stretch>
        </p:blipFill>
        <p:spPr>
          <a:xfrm>
            <a:off x="4927600" y="5596890"/>
            <a:ext cx="886460" cy="637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2.5"/>
                                          </p:val>
                                        </p:tav>
                                        <p:tav tm="100000">
                                          <p:val>
                                            <p:strVal val="#ppt_w"/>
                                          </p:val>
                                        </p:tav>
                                      </p:tavLst>
                                    </p:anim>
                                    <p:anim calcmode="lin" valueType="num">
                                      <p:cBhvr>
                                        <p:cTn id="8" dur="500" fill="hold"/>
                                        <p:tgtEl>
                                          <p:spTgt spid="2"/>
                                        </p:tgtEl>
                                        <p:attrNameLst>
                                          <p:attrName>ppt_h</p:attrName>
                                        </p:attrNameLst>
                                      </p:cBhvr>
                                      <p:tavLst>
                                        <p:tav tm="0">
                                          <p:val>
                                            <p:strVal val="#ppt_h*0.01"/>
                                          </p:val>
                                        </p:tav>
                                        <p:tav tm="100000">
                                          <p:val>
                                            <p:strVal val="#ppt_h"/>
                                          </p:val>
                                        </p:tav>
                                      </p:tavLst>
                                    </p:anim>
                                    <p:anim calcmode="lin" valueType="num">
                                      <p:cBhvr>
                                        <p:cTn id="9" dur="500" fill="hold"/>
                                        <p:tgtEl>
                                          <p:spTgt spid="2"/>
                                        </p:tgtEl>
                                        <p:attrNameLst>
                                          <p:attrName>ppt_x</p:attrName>
                                        </p:attrNameLst>
                                      </p:cBhvr>
                                      <p:tavLst>
                                        <p:tav tm="0">
                                          <p:val>
                                            <p:strVal val="#ppt_x"/>
                                          </p:val>
                                        </p:tav>
                                        <p:tav tm="100000">
                                          <p:val>
                                            <p:strVal val="#ppt_x"/>
                                          </p:val>
                                        </p:tav>
                                      </p:tavLst>
                                    </p:anim>
                                    <p:anim calcmode="lin" valueType="num">
                                      <p:cBhvr>
                                        <p:cTn id="10" dur="500" fill="hold"/>
                                        <p:tgtEl>
                                          <p:spTgt spid="2"/>
                                        </p:tgtEl>
                                        <p:attrNameLst>
                                          <p:attrName>ppt_y</p:attrName>
                                        </p:attrNameLst>
                                      </p:cBhvr>
                                      <p:tavLst>
                                        <p:tav tm="0">
                                          <p:val>
                                            <p:strVal val="#ppt_h+1"/>
                                          </p:val>
                                        </p:tav>
                                        <p:tav tm="100000">
                                          <p:val>
                                            <p:strVal val="#ppt_y"/>
                                          </p:val>
                                        </p:tav>
                                      </p:tavLst>
                                    </p:anim>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F:\ppt\t01dbe739146dd756ba.jpgt01dbe739146dd756ba"/>
          <p:cNvPicPr>
            <a:picLocks noChangeAspect="1"/>
          </p:cNvPicPr>
          <p:nvPr>
            <p:ph idx="1"/>
          </p:nvPr>
        </p:nvPicPr>
        <p:blipFill>
          <a:blip r:embed="rId1"/>
          <a:srcRect/>
          <a:stretch>
            <a:fillRect/>
          </a:stretch>
        </p:blipFill>
        <p:spPr>
          <a:xfrm>
            <a:off x="-61595" y="-635"/>
            <a:ext cx="12270105" cy="6842125"/>
          </a:xfrm>
          <a:prstGeom prst="rect">
            <a:avLst/>
          </a:prstGeom>
        </p:spPr>
      </p:pic>
      <p:sp>
        <p:nvSpPr>
          <p:cNvPr id="2" name="标题 1"/>
          <p:cNvSpPr>
            <a:spLocks noGrp="1"/>
          </p:cNvSpPr>
          <p:nvPr>
            <p:ph type="title"/>
          </p:nvPr>
        </p:nvSpPr>
        <p:spPr>
          <a:xfrm>
            <a:off x="50165" y="-1270"/>
            <a:ext cx="12158980" cy="6842760"/>
          </a:xfrm>
        </p:spPr>
        <p:txBody>
          <a:bodyPr>
            <a:normAutofit/>
          </a:bodyPr>
          <a:p>
            <a:pPr>
              <a:lnSpc>
                <a:spcPct val="150000"/>
              </a:lnSpc>
            </a:pPr>
            <a:r>
              <a:rPr lang="en-US" altLang="zh-CN">
                <a:latin typeface="方正隶变_GBK" panose="02000000000000000000" charset="-122"/>
                <a:ea typeface="方正隶变_GBK" panose="02000000000000000000" charset="-122"/>
                <a:sym typeface="+mn-ea"/>
              </a:rPr>
              <a:t>                 No1.</a:t>
            </a:r>
            <a:r>
              <a:rPr lang="zh-CN" altLang="en-US">
                <a:latin typeface="方正隶变_GBK" panose="02000000000000000000" charset="-122"/>
                <a:ea typeface="方正隶变_GBK" panose="02000000000000000000" charset="-122"/>
                <a:sym typeface="+mn-ea"/>
              </a:rPr>
              <a:t>市场现状及发展分析</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3600">
                <a:latin typeface="+mn-ea"/>
                <a:ea typeface="方正隶变_GBK" panose="02000000000000000000" charset="-122"/>
                <a:sym typeface="+mn-ea"/>
              </a:rPr>
              <a:t>餐饮业竞争激烈，进入门槛低，潮汕美食小吃受到洋快餐等的挑战。当潮汕特色小吃店成立后，依靠统一的规范化服务甚至专利都不能形成足够高的门槛以限制竞争，形成自己独有的个性品牌，因此，拟建的潮汕特色美食 小吃店应本着卫生好、品种全</a:t>
            </a:r>
            <a:r>
              <a:rPr lang="en-US" altLang="zh-CN" sz="3600">
                <a:latin typeface="+mn-ea"/>
                <a:ea typeface="方正隶变_GBK" panose="02000000000000000000" charset="-122"/>
                <a:sym typeface="+mn-ea"/>
              </a:rPr>
              <a:t>,</a:t>
            </a:r>
            <a:r>
              <a:rPr lang="zh-CN" altLang="en-US" sz="3600">
                <a:latin typeface="+mn-ea"/>
                <a:ea typeface="方正隶变_GBK" panose="02000000000000000000" charset="-122"/>
                <a:sym typeface="+mn-ea"/>
              </a:rPr>
              <a:t>结合潮文化，才能获得永续发展。</a:t>
            </a:r>
            <a:endParaRPr lang="zh-CN" altLang="en-US" sz="3600">
              <a:latin typeface="+mn-ea"/>
              <a:ea typeface="方正隶变_GBK" panose="02000000000000000000" charset="-122"/>
              <a:sym typeface="+mn-ea"/>
            </a:endParaRPr>
          </a:p>
        </p:txBody>
      </p:sp>
      <p:pic>
        <p:nvPicPr>
          <p:cNvPr id="6" name="图片 5" descr="t010f56d1a9668e139e"/>
          <p:cNvPicPr>
            <a:picLocks noChangeAspect="1"/>
          </p:cNvPicPr>
          <p:nvPr/>
        </p:nvPicPr>
        <p:blipFill>
          <a:blip r:embed="rId2"/>
          <a:stretch>
            <a:fillRect/>
          </a:stretch>
        </p:blipFill>
        <p:spPr>
          <a:xfrm>
            <a:off x="8775700" y="793750"/>
            <a:ext cx="952500" cy="952500"/>
          </a:xfrm>
          <a:prstGeom prst="rect">
            <a:avLst/>
          </a:prstGeom>
        </p:spPr>
      </p:pic>
      <p:pic>
        <p:nvPicPr>
          <p:cNvPr id="7" name="图片 6" descr="u=1644428652,3605153701&amp;fm=23&amp;gp=0"/>
          <p:cNvPicPr>
            <a:picLocks noChangeAspect="1"/>
          </p:cNvPicPr>
          <p:nvPr/>
        </p:nvPicPr>
        <p:blipFill>
          <a:blip r:embed="rId3"/>
          <a:stretch>
            <a:fillRect/>
          </a:stretch>
        </p:blipFill>
        <p:spPr>
          <a:xfrm>
            <a:off x="50165" y="-635"/>
            <a:ext cx="5988050" cy="4374515"/>
          </a:xfrm>
          <a:prstGeom prst="rect">
            <a:avLst/>
          </a:prstGeom>
        </p:spPr>
      </p:pic>
      <p:pic>
        <p:nvPicPr>
          <p:cNvPr id="8" name="图片 7" descr="u=1782891919,4014868093&amp;fm=23&amp;gp=0"/>
          <p:cNvPicPr>
            <a:picLocks noChangeAspect="1"/>
          </p:cNvPicPr>
          <p:nvPr/>
        </p:nvPicPr>
        <p:blipFill>
          <a:blip r:embed="rId4"/>
          <a:stretch>
            <a:fillRect/>
          </a:stretch>
        </p:blipFill>
        <p:spPr>
          <a:xfrm>
            <a:off x="5377815" y="2794000"/>
            <a:ext cx="6348095" cy="3874770"/>
          </a:xfrm>
          <a:prstGeom prst="rect">
            <a:avLst/>
          </a:prstGeom>
        </p:spPr>
      </p:pic>
      <p:pic>
        <p:nvPicPr>
          <p:cNvPr id="12" name="图片 11" descr="u=808532491,2420358190&amp;fm=21&amp;gp=0">
            <a:hlinkClick r:id="rId5" tooltip="" action="ppaction://hlinksldjump"/>
          </p:cNvPr>
          <p:cNvPicPr>
            <a:picLocks noChangeAspect="1"/>
          </p:cNvPicPr>
          <p:nvPr/>
        </p:nvPicPr>
        <p:blipFill>
          <a:blip r:embed="rId6"/>
          <a:stretch>
            <a:fillRect/>
          </a:stretch>
        </p:blipFill>
        <p:spPr>
          <a:xfrm>
            <a:off x="403225" y="6021070"/>
            <a:ext cx="901065" cy="6477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35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t01b9119740c2d5fa8a"/>
          <p:cNvPicPr>
            <a:picLocks noChangeAspect="1"/>
          </p:cNvPicPr>
          <p:nvPr>
            <p:ph idx="1"/>
          </p:nvPr>
        </p:nvPicPr>
        <p:blipFill>
          <a:blip r:embed="rId1"/>
          <a:stretch>
            <a:fillRect/>
          </a:stretch>
        </p:blipFill>
        <p:spPr>
          <a:xfrm>
            <a:off x="-15240" y="-67310"/>
            <a:ext cx="12191365" cy="6932930"/>
          </a:xfrm>
          <a:prstGeom prst="rect">
            <a:avLst/>
          </a:prstGeom>
        </p:spPr>
      </p:pic>
      <p:sp>
        <p:nvSpPr>
          <p:cNvPr id="2" name="标题 1"/>
          <p:cNvSpPr>
            <a:spLocks noGrp="1"/>
          </p:cNvSpPr>
          <p:nvPr>
            <p:ph type="title"/>
          </p:nvPr>
        </p:nvSpPr>
        <p:spPr>
          <a:xfrm>
            <a:off x="-15875" y="-67310"/>
            <a:ext cx="12192635" cy="6755765"/>
          </a:xfrm>
        </p:spPr>
        <p:txBody>
          <a:bodyPr>
            <a:normAutofit fontScale="90000"/>
          </a:bodyPr>
          <a:p>
            <a:pPr>
              <a:lnSpc>
                <a:spcPct val="120000"/>
              </a:lnSpc>
            </a:pPr>
            <a:r>
              <a:rPr lang="zh-CN" altLang="en-US">
                <a:latin typeface="方正隶变_GBK" panose="02000000000000000000" charset="-122"/>
                <a:ea typeface="方正隶变_GBK" panose="02000000000000000000" charset="-122"/>
                <a:sym typeface="+mn-ea"/>
              </a:rPr>
              <a:t>                          </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en-US" altLang="zh-CN" b="1">
                <a:latin typeface="方正隶变_GBK" panose="02000000000000000000" charset="-122"/>
                <a:ea typeface="方正隶变_GBK" panose="02000000000000000000" charset="-122"/>
                <a:sym typeface="+mn-ea"/>
              </a:rPr>
              <a:t>No2.</a:t>
            </a:r>
            <a:r>
              <a:rPr lang="zh-CN" altLang="en-US" b="1">
                <a:latin typeface="方正隶变_GBK" panose="02000000000000000000" charset="-122"/>
                <a:ea typeface="方正隶变_GBK" panose="02000000000000000000" charset="-122"/>
                <a:sym typeface="+mn-ea"/>
              </a:rPr>
              <a:t>市场前景分析</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3600">
                <a:latin typeface="方正隶变_GBK" panose="02000000000000000000" charset="-122"/>
                <a:ea typeface="方正隶变_GBK" panose="02000000000000000000" charset="-122"/>
                <a:sym typeface="+mn-ea"/>
              </a:rPr>
              <a:t>1.潮菜清淡鲜美，不油不腻，有益保健，满足现代人口味，符合世界饮食发展大潮流，这些特点显示了潮汕美食自成流派的文化内涵。</a:t>
            </a: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2.随着生活水平的提高，人们对食品的要求将会越来越高。小吃符合人们“吃好、吃精”的要求及返朴归真的愿望。</a:t>
            </a:r>
            <a:br>
              <a:rPr lang="zh-CN" altLang="en-US" sz="3600">
                <a:latin typeface="方正隶变_GBK" panose="02000000000000000000" charset="-122"/>
                <a:ea typeface="方正隶变_GBK" panose="02000000000000000000" charset="-122"/>
                <a:sym typeface="+mn-ea"/>
              </a:rPr>
            </a:b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3.随着“旅游旺市”战略的实施，外地来潮游客将会增多。这是开拓小吃市场的一个良好契机。潮州小吃业——走出去，大有可为。</a:t>
            </a:r>
            <a:br>
              <a:rPr lang="zh-CN" altLang="en-US" sz="3600">
                <a:latin typeface="方正隶变_GBK" panose="02000000000000000000" charset="-122"/>
                <a:ea typeface="方正隶变_GBK" panose="02000000000000000000" charset="-122"/>
                <a:sym typeface="+mn-ea"/>
              </a:rPr>
            </a:br>
            <a:br>
              <a:rPr lang="zh-CN" altLang="en-US" sz="3600">
                <a:latin typeface="方正隶变_GBK" panose="02000000000000000000" charset="-122"/>
                <a:ea typeface="方正隶变_GBK" panose="02000000000000000000" charset="-122"/>
                <a:sym typeface="+mn-ea"/>
              </a:rPr>
            </a:br>
            <a:endParaRPr lang="zh-CN" altLang="en-US" sz="3600">
              <a:latin typeface="方正隶变_GBK" panose="02000000000000000000" charset="-122"/>
              <a:ea typeface="方正隶变_GBK" panose="02000000000000000000" charset="-122"/>
              <a:sym typeface="+mn-ea"/>
            </a:endParaRPr>
          </a:p>
        </p:txBody>
      </p:sp>
      <p:pic>
        <p:nvPicPr>
          <p:cNvPr id="5" name="图片 4" descr="u=331252757,814813946&amp;fm=23&amp;gp=0"/>
          <p:cNvPicPr>
            <a:picLocks noChangeAspect="1"/>
          </p:cNvPicPr>
          <p:nvPr/>
        </p:nvPicPr>
        <p:blipFill>
          <a:blip r:embed="rId2"/>
          <a:stretch>
            <a:fillRect/>
          </a:stretch>
        </p:blipFill>
        <p:spPr>
          <a:xfrm>
            <a:off x="4954270" y="902970"/>
            <a:ext cx="6764655" cy="4137025"/>
          </a:xfrm>
          <a:prstGeom prst="rect">
            <a:avLst/>
          </a:prstGeom>
        </p:spPr>
      </p:pic>
      <p:pic>
        <p:nvPicPr>
          <p:cNvPr id="6" name="图片 5" descr="u=2010118862,1542122088&amp;fm=23&amp;gp=0"/>
          <p:cNvPicPr>
            <a:picLocks noChangeAspect="1"/>
          </p:cNvPicPr>
          <p:nvPr/>
        </p:nvPicPr>
        <p:blipFill>
          <a:blip r:embed="rId3"/>
          <a:stretch>
            <a:fillRect/>
          </a:stretch>
        </p:blipFill>
        <p:spPr>
          <a:xfrm>
            <a:off x="218440" y="1849755"/>
            <a:ext cx="4591685" cy="4838065"/>
          </a:xfrm>
          <a:prstGeom prst="rect">
            <a:avLst/>
          </a:prstGeom>
        </p:spPr>
      </p:pic>
      <p:pic>
        <p:nvPicPr>
          <p:cNvPr id="8" name="图片 7" descr="u=808532491,2420358190&amp;fm=21&amp;gp=0"/>
          <p:cNvPicPr>
            <a:picLocks noChangeAspect="1"/>
          </p:cNvPicPr>
          <p:nvPr/>
        </p:nvPicPr>
        <p:blipFill>
          <a:blip r:embed="rId4"/>
          <a:stretch>
            <a:fillRect/>
          </a:stretch>
        </p:blipFill>
        <p:spPr>
          <a:xfrm>
            <a:off x="9543415" y="5879465"/>
            <a:ext cx="890270" cy="808355"/>
          </a:xfrm>
          <a:prstGeom prst="rect">
            <a:avLst/>
          </a:prstGeom>
        </p:spPr>
      </p:pic>
      <p:pic>
        <p:nvPicPr>
          <p:cNvPr id="9" name="图片 8" descr="u=808532491,2420358190&amp;fm=21&amp;gp=0">
            <a:hlinkClick r:id="rId5" tooltip="" action="ppaction://hlinksldjump"/>
          </p:cNvPr>
          <p:cNvPicPr>
            <a:picLocks noChangeAspect="1"/>
          </p:cNvPicPr>
          <p:nvPr/>
        </p:nvPicPr>
        <p:blipFill>
          <a:blip r:embed="rId4"/>
          <a:stretch>
            <a:fillRect/>
          </a:stretch>
        </p:blipFill>
        <p:spPr>
          <a:xfrm>
            <a:off x="342265" y="6221730"/>
            <a:ext cx="619760" cy="46609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descr="u=199434375,4284901962&amp;fm=206&amp;gp=0"/>
          <p:cNvPicPr>
            <a:picLocks noChangeAspect="1"/>
          </p:cNvPicPr>
          <p:nvPr>
            <p:ph idx="1"/>
          </p:nvPr>
        </p:nvPicPr>
        <p:blipFill>
          <a:blip r:embed="rId1"/>
          <a:stretch>
            <a:fillRect/>
          </a:stretch>
        </p:blipFill>
        <p:spPr>
          <a:xfrm>
            <a:off x="-10160" y="-2540"/>
            <a:ext cx="12210415" cy="6880225"/>
          </a:xfrm>
          <a:prstGeom prst="rect">
            <a:avLst/>
          </a:prstGeom>
        </p:spPr>
      </p:pic>
      <p:sp>
        <p:nvSpPr>
          <p:cNvPr id="2" name="标题 1"/>
          <p:cNvSpPr>
            <a:spLocks noGrp="1"/>
          </p:cNvSpPr>
          <p:nvPr>
            <p:ph type="title"/>
          </p:nvPr>
        </p:nvSpPr>
        <p:spPr>
          <a:xfrm>
            <a:off x="91440" y="90805"/>
            <a:ext cx="11948160" cy="6689725"/>
          </a:xfrm>
        </p:spPr>
        <p:txBody>
          <a:bodyPr>
            <a:normAutofit/>
          </a:bodyPr>
          <a:p>
            <a:pPr>
              <a:lnSpc>
                <a:spcPct val="150000"/>
              </a:lnSpc>
            </a:pPr>
            <a:r>
              <a:rPr lang="en-US" altLang="zh-CN">
                <a:latin typeface="方正隶变_GBK" panose="02000000000000000000" charset="-122"/>
                <a:ea typeface="方正隶变_GBK" panose="02000000000000000000" charset="-122"/>
                <a:sym typeface="+mn-ea"/>
              </a:rPr>
              <a:t>                </a:t>
            </a:r>
            <a:r>
              <a:rPr lang="en-US" altLang="zh-CN" b="1">
                <a:latin typeface="方正隶变_GBK" panose="02000000000000000000" charset="-122"/>
                <a:ea typeface="方正隶变_GBK" panose="02000000000000000000" charset="-122"/>
                <a:sym typeface="+mn-ea"/>
              </a:rPr>
              <a:t>No3.</a:t>
            </a:r>
            <a:r>
              <a:rPr lang="zh-CN" altLang="en-US" b="1">
                <a:latin typeface="方正隶变_GBK" panose="02000000000000000000" charset="-122"/>
                <a:ea typeface="方正隶变_GBK" panose="02000000000000000000" charset="-122"/>
                <a:sym typeface="+mn-ea"/>
              </a:rPr>
              <a:t>目标市场定位及目标市场</a:t>
            </a:r>
            <a:br>
              <a:rPr lang="zh-CN" altLang="en-US" b="1">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4000">
                <a:latin typeface="方正隶变_GBK" panose="02000000000000000000" charset="-122"/>
                <a:ea typeface="方正隶变_GBK" panose="02000000000000000000" charset="-122"/>
                <a:sym typeface="+mn-ea"/>
              </a:rPr>
              <a:t>目标市场的定位</a:t>
            </a:r>
            <a:r>
              <a:rPr lang="zh-CN" altLang="en-US" sz="3600">
                <a:latin typeface="方正隶变_GBK" panose="02000000000000000000" charset="-122"/>
                <a:ea typeface="方正隶变_GBK" panose="02000000000000000000" charset="-122"/>
                <a:sym typeface="+mn-ea"/>
              </a:rPr>
              <a:t>：以干净、卫生、绿色、营养、健康、种类繁多、品种齐全、物美价廉、美味可口的小吃店，吸引周围消费者。</a:t>
            </a: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a:t>
            </a:r>
            <a:r>
              <a:rPr lang="zh-CN" altLang="en-US" sz="4000">
                <a:latin typeface="方正隶变_GBK" panose="02000000000000000000" charset="-122"/>
                <a:ea typeface="方正隶变_GBK" panose="02000000000000000000" charset="-122"/>
                <a:sym typeface="+mn-ea"/>
              </a:rPr>
              <a:t>目标市场：</a:t>
            </a:r>
            <a:r>
              <a:rPr lang="zh-CN" altLang="en-US" sz="3600">
                <a:latin typeface="方正隶变_GBK" panose="02000000000000000000" charset="-122"/>
                <a:ea typeface="方正隶变_GBK" panose="02000000000000000000" charset="-122"/>
                <a:sym typeface="+mn-ea"/>
              </a:rPr>
              <a:t>学院旁边现有的消费群体以学生和闲散的市民为主，潮汕小吃应该多开发一些新的好吃的食物去吸引学生，更要保障产品的质量、价格、服务态度等方面。</a:t>
            </a:r>
            <a:endParaRPr lang="zh-CN" altLang="en-US" sz="3600">
              <a:latin typeface="方正隶变_GBK" panose="02000000000000000000" charset="-122"/>
              <a:ea typeface="方正隶变_GBK" panose="02000000000000000000" charset="-122"/>
              <a:sym typeface="+mn-ea"/>
            </a:endParaRPr>
          </a:p>
        </p:txBody>
      </p:sp>
      <p:pic>
        <p:nvPicPr>
          <p:cNvPr id="7" name="图片 6" descr="u=296032348,2110743241&amp;fm=23&amp;gp=0"/>
          <p:cNvPicPr>
            <a:picLocks noChangeAspect="1"/>
          </p:cNvPicPr>
          <p:nvPr/>
        </p:nvPicPr>
        <p:blipFill>
          <a:blip r:embed="rId2"/>
          <a:stretch>
            <a:fillRect/>
          </a:stretch>
        </p:blipFill>
        <p:spPr>
          <a:xfrm>
            <a:off x="462280" y="-2540"/>
            <a:ext cx="5506720" cy="3862070"/>
          </a:xfrm>
          <a:prstGeom prst="rect">
            <a:avLst/>
          </a:prstGeom>
        </p:spPr>
      </p:pic>
      <p:pic>
        <p:nvPicPr>
          <p:cNvPr id="8" name="图片 7" descr="u=791944415,2294699540&amp;fm=23&amp;gp=0"/>
          <p:cNvPicPr>
            <a:picLocks noChangeAspect="1"/>
          </p:cNvPicPr>
          <p:nvPr/>
        </p:nvPicPr>
        <p:blipFill>
          <a:blip r:embed="rId3"/>
          <a:stretch>
            <a:fillRect/>
          </a:stretch>
        </p:blipFill>
        <p:spPr>
          <a:xfrm>
            <a:off x="5796915" y="2252345"/>
            <a:ext cx="5077460" cy="3362325"/>
          </a:xfrm>
          <a:prstGeom prst="rect">
            <a:avLst/>
          </a:prstGeom>
        </p:spPr>
      </p:pic>
      <p:pic>
        <p:nvPicPr>
          <p:cNvPr id="14" name="图片 13" descr="u=1994437105,4176136355&amp;fm=23&amp;gp=0"/>
          <p:cNvPicPr>
            <a:picLocks noChangeAspect="1"/>
          </p:cNvPicPr>
          <p:nvPr/>
        </p:nvPicPr>
        <p:blipFill>
          <a:blip r:embed="rId4"/>
          <a:stretch>
            <a:fillRect/>
          </a:stretch>
        </p:blipFill>
        <p:spPr>
          <a:xfrm>
            <a:off x="11484610" y="6062980"/>
            <a:ext cx="554990" cy="55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style.rotation</p:attrName>
                                        </p:attrNameLst>
                                      </p:cBhvr>
                                      <p:tavLst>
                                        <p:tav tm="0">
                                          <p:val>
                                            <p:fltVal val="720"/>
                                          </p:val>
                                        </p:tav>
                                        <p:tav tm="100000">
                                          <p:val>
                                            <p:fltVal val="0"/>
                                          </p:val>
                                        </p:tav>
                                      </p:tavLst>
                                    </p:anim>
                                    <p:anim calcmode="lin" valueType="num">
                                      <p:cBhvr>
                                        <p:cTn id="9" dur="500" fill="hold"/>
                                        <p:tgtEl>
                                          <p:spTgt spid="6"/>
                                        </p:tgtEl>
                                        <p:attrNameLst>
                                          <p:attrName>ppt_h</p:attrName>
                                        </p:attrNameLst>
                                      </p:cBhvr>
                                      <p:tavLst>
                                        <p:tav tm="0">
                                          <p:val>
                                            <p:fltVal val="0"/>
                                          </p:val>
                                        </p:tav>
                                        <p:tav tm="100000">
                                          <p:val>
                                            <p:strVal val="#ppt_h"/>
                                          </p:val>
                                        </p:tav>
                                      </p:tavLst>
                                    </p:anim>
                                    <p:anim calcmode="lin" valueType="num">
                                      <p:cBhvr>
                                        <p:cTn id="10" dur="5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4"/>
                    </p:tgtEl>
                  </p:cond>
                </p:stCondLst>
                <p:endSync evt="end" delay="0">
                  <p:rtn val="all"/>
                </p:endSync>
                <p:childTnLst>
                  <p:par>
                    <p:cTn id="12" fill="hold">
                      <p:stCondLst>
                        <p:cond delay="0"/>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u=1269487411,838017695&amp;fm=206&amp;gp=0"/>
          <p:cNvPicPr>
            <a:picLocks noChangeAspect="1"/>
          </p:cNvPicPr>
          <p:nvPr>
            <p:ph idx="1"/>
          </p:nvPr>
        </p:nvPicPr>
        <p:blipFill>
          <a:blip r:embed="rId1"/>
          <a:stretch>
            <a:fillRect/>
          </a:stretch>
        </p:blipFill>
        <p:spPr>
          <a:xfrm>
            <a:off x="11430" y="-78105"/>
            <a:ext cx="12152630" cy="6940550"/>
          </a:xfrm>
          <a:prstGeom prst="rect">
            <a:avLst/>
          </a:prstGeom>
        </p:spPr>
      </p:pic>
      <p:sp>
        <p:nvSpPr>
          <p:cNvPr id="2" name="标题 1"/>
          <p:cNvSpPr>
            <a:spLocks noGrp="1"/>
          </p:cNvSpPr>
          <p:nvPr>
            <p:ph type="title"/>
          </p:nvPr>
        </p:nvSpPr>
        <p:spPr>
          <a:xfrm>
            <a:off x="10795" y="-77470"/>
            <a:ext cx="12152630" cy="6812280"/>
          </a:xfrm>
        </p:spPr>
        <p:txBody>
          <a:bodyPr/>
          <a:p>
            <a:r>
              <a:rPr lang="en-US" altLang="zh-CN">
                <a:latin typeface="义启小魏楷" panose="02010601030101010101" charset="-128"/>
                <a:ea typeface="义启小魏楷" panose="02010601030101010101" charset="-128"/>
                <a:sym typeface="+mn-ea"/>
              </a:rPr>
              <a:t>                 </a:t>
            </a:r>
            <a:r>
              <a:rPr lang="zh-CN" altLang="en-US">
                <a:latin typeface="义启小魏楷" panose="02010601030101010101" charset="-128"/>
                <a:ea typeface="义启小魏楷" panose="02010601030101010101" charset="-128"/>
                <a:sym typeface="+mn-ea"/>
              </a:rPr>
              <a:t>三、市场营销策划</a:t>
            </a: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商品包装商品包装商品包装</a:t>
            </a: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endParaRPr lang="zh-CN" altLang="en-US">
              <a:latin typeface="义启小魏楷" panose="02010601030101010101" charset="-128"/>
              <a:ea typeface="义启小魏楷" panose="02010601030101010101" charset="-128"/>
              <a:sym typeface="+mn-ea"/>
            </a:endParaRPr>
          </a:p>
        </p:txBody>
      </p:sp>
      <p:sp>
        <p:nvSpPr>
          <p:cNvPr id="5" name="矩形 4"/>
          <p:cNvSpPr/>
          <p:nvPr/>
        </p:nvSpPr>
        <p:spPr>
          <a:xfrm>
            <a:off x="2176780" y="1677670"/>
            <a:ext cx="201168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3200">
                <a:solidFill>
                  <a:schemeClr val="tx1"/>
                </a:solidFill>
                <a:latin typeface="+mj-ea"/>
                <a:ea typeface="+mj-ea"/>
              </a:rPr>
              <a:t>经营模式</a:t>
            </a:r>
            <a:endParaRPr lang="zh-CN" altLang="en-US" sz="3200">
              <a:solidFill>
                <a:schemeClr val="tx1"/>
              </a:solidFill>
              <a:latin typeface="+mj-ea"/>
              <a:ea typeface="+mj-ea"/>
            </a:endParaRPr>
          </a:p>
        </p:txBody>
      </p:sp>
      <p:sp>
        <p:nvSpPr>
          <p:cNvPr id="6" name="矩形 5"/>
          <p:cNvSpPr/>
          <p:nvPr/>
        </p:nvSpPr>
        <p:spPr>
          <a:xfrm>
            <a:off x="102870" y="3506470"/>
            <a:ext cx="265303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开拓外地市场</a:t>
            </a:r>
            <a:endParaRPr lang="zh-CN" altLang="en-US" sz="3200">
              <a:solidFill>
                <a:schemeClr val="tx1"/>
              </a:solidFill>
              <a:latin typeface="+mj-ea"/>
              <a:ea typeface="+mj-ea"/>
            </a:endParaRPr>
          </a:p>
        </p:txBody>
      </p:sp>
      <p:sp>
        <p:nvSpPr>
          <p:cNvPr id="8" name="矩形 7"/>
          <p:cNvSpPr/>
          <p:nvPr/>
        </p:nvSpPr>
        <p:spPr>
          <a:xfrm>
            <a:off x="2915920" y="3506470"/>
            <a:ext cx="3885565"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加大扶持和监管力度</a:t>
            </a:r>
            <a:endParaRPr lang="zh-CN" altLang="en-US" sz="3200">
              <a:solidFill>
                <a:schemeClr val="tx1"/>
              </a:solidFill>
              <a:latin typeface="+mj-ea"/>
              <a:ea typeface="+mj-ea"/>
            </a:endParaRPr>
          </a:p>
        </p:txBody>
      </p:sp>
      <p:cxnSp>
        <p:nvCxnSpPr>
          <p:cNvPr id="9" name="直接连接符 8"/>
          <p:cNvCxnSpPr/>
          <p:nvPr/>
        </p:nvCxnSpPr>
        <p:spPr>
          <a:xfrm>
            <a:off x="3566160" y="259207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935480" y="2592070"/>
            <a:ext cx="82042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03200" y="4420870"/>
            <a:ext cx="820420" cy="8991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流程图: 可选过程 11"/>
          <p:cNvSpPr/>
          <p:nvPr/>
        </p:nvSpPr>
        <p:spPr>
          <a:xfrm>
            <a:off x="10795" y="5320030"/>
            <a:ext cx="182562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成立小吃协会</a:t>
            </a:r>
            <a:endParaRPr lang="zh-CN" altLang="en-US" sz="2000">
              <a:solidFill>
                <a:schemeClr val="tx1"/>
              </a:solidFill>
            </a:endParaRPr>
          </a:p>
        </p:txBody>
      </p:sp>
      <p:cxnSp>
        <p:nvCxnSpPr>
          <p:cNvPr id="13" name="直接连接符 12"/>
          <p:cNvCxnSpPr/>
          <p:nvPr/>
        </p:nvCxnSpPr>
        <p:spPr>
          <a:xfrm>
            <a:off x="1935480" y="4420870"/>
            <a:ext cx="701040" cy="8991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流程图: 可选过程 13"/>
          <p:cNvSpPr/>
          <p:nvPr/>
        </p:nvSpPr>
        <p:spPr>
          <a:xfrm>
            <a:off x="2058035" y="5320030"/>
            <a:ext cx="135318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批量生产</a:t>
            </a:r>
            <a:endParaRPr lang="zh-CN" altLang="en-US" sz="2000">
              <a:solidFill>
                <a:schemeClr val="tx1"/>
              </a:solidFill>
            </a:endParaRPr>
          </a:p>
        </p:txBody>
      </p:sp>
      <p:cxnSp>
        <p:nvCxnSpPr>
          <p:cNvPr id="15" name="直接连接符 14"/>
          <p:cNvCxnSpPr/>
          <p:nvPr/>
        </p:nvCxnSpPr>
        <p:spPr>
          <a:xfrm flipH="1">
            <a:off x="3459480" y="4466590"/>
            <a:ext cx="716280" cy="164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8" idx="0"/>
          </p:cNvCxnSpPr>
          <p:nvPr/>
        </p:nvCxnSpPr>
        <p:spPr>
          <a:xfrm>
            <a:off x="5212080" y="4466590"/>
            <a:ext cx="676910" cy="165671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流程图: 可选过程 16"/>
          <p:cNvSpPr/>
          <p:nvPr/>
        </p:nvSpPr>
        <p:spPr>
          <a:xfrm>
            <a:off x="2915920" y="6123305"/>
            <a:ext cx="135318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批量生产</a:t>
            </a:r>
            <a:endParaRPr lang="zh-CN" altLang="en-US" sz="2000">
              <a:solidFill>
                <a:schemeClr val="tx1"/>
              </a:solidFill>
            </a:endParaRPr>
          </a:p>
        </p:txBody>
      </p:sp>
      <p:sp>
        <p:nvSpPr>
          <p:cNvPr id="18" name="流程图: 可选过程 17"/>
          <p:cNvSpPr/>
          <p:nvPr/>
        </p:nvSpPr>
        <p:spPr>
          <a:xfrm>
            <a:off x="5212080" y="6123305"/>
            <a:ext cx="135318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加强监督</a:t>
            </a:r>
            <a:endParaRPr lang="zh-CN" altLang="en-US" sz="2000">
              <a:solidFill>
                <a:schemeClr val="tx1"/>
              </a:solidFill>
            </a:endParaRPr>
          </a:p>
        </p:txBody>
      </p:sp>
      <p:sp>
        <p:nvSpPr>
          <p:cNvPr id="19" name="矩形 18"/>
          <p:cNvSpPr/>
          <p:nvPr/>
        </p:nvSpPr>
        <p:spPr>
          <a:xfrm>
            <a:off x="7985760" y="1540510"/>
            <a:ext cx="201168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3200">
                <a:solidFill>
                  <a:schemeClr val="tx1"/>
                </a:solidFill>
                <a:latin typeface="+mj-ea"/>
                <a:ea typeface="+mj-ea"/>
              </a:rPr>
              <a:t>产品策略</a:t>
            </a:r>
            <a:endParaRPr lang="zh-CN" altLang="en-US" sz="3200">
              <a:solidFill>
                <a:schemeClr val="tx1"/>
              </a:solidFill>
              <a:latin typeface="+mj-ea"/>
              <a:ea typeface="+mj-ea"/>
            </a:endParaRPr>
          </a:p>
        </p:txBody>
      </p:sp>
      <p:cxnSp>
        <p:nvCxnSpPr>
          <p:cNvPr id="20" name="直接连接符 19"/>
          <p:cNvCxnSpPr/>
          <p:nvPr/>
        </p:nvCxnSpPr>
        <p:spPr>
          <a:xfrm flipH="1">
            <a:off x="7909560" y="2454910"/>
            <a:ext cx="505460" cy="1264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616440" y="2485390"/>
            <a:ext cx="640080" cy="12344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49135" y="3719830"/>
            <a:ext cx="2096135"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主打产品</a:t>
            </a:r>
            <a:endParaRPr lang="zh-CN" altLang="en-US" sz="3200">
              <a:solidFill>
                <a:schemeClr val="tx1"/>
              </a:solidFill>
              <a:latin typeface="+mj-ea"/>
              <a:ea typeface="+mj-ea"/>
            </a:endParaRPr>
          </a:p>
        </p:txBody>
      </p:sp>
      <p:sp>
        <p:nvSpPr>
          <p:cNvPr id="24" name="矩形 23"/>
          <p:cNvSpPr/>
          <p:nvPr/>
        </p:nvSpPr>
        <p:spPr>
          <a:xfrm>
            <a:off x="9446895" y="3719830"/>
            <a:ext cx="2096135"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商品包装</a:t>
            </a:r>
            <a:endParaRPr lang="zh-CN" altLang="en-US" sz="320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style.rotation</p:attrName>
                                        </p:attrNameLst>
                                      </p:cBhvr>
                                      <p:tavLst>
                                        <p:tav tm="0">
                                          <p:val>
                                            <p:fltVal val="720"/>
                                          </p:val>
                                        </p:tav>
                                        <p:tav tm="100000">
                                          <p:val>
                                            <p:fltVal val="0"/>
                                          </p:val>
                                        </p:tav>
                                      </p:tavLst>
                                    </p:anim>
                                    <p:anim calcmode="lin" valueType="num">
                                      <p:cBhvr>
                                        <p:cTn id="9" dur="500" fill="hold"/>
                                        <p:tgtEl>
                                          <p:spTgt spid="4"/>
                                        </p:tgtEl>
                                        <p:attrNameLst>
                                          <p:attrName>ppt_h</p:attrName>
                                        </p:attrNameLst>
                                      </p:cBhvr>
                                      <p:tavLst>
                                        <p:tav tm="0">
                                          <p:val>
                                            <p:fltVal val="0"/>
                                          </p:val>
                                        </p:tav>
                                        <p:tav tm="100000">
                                          <p:val>
                                            <p:strVal val="#ppt_h"/>
                                          </p:val>
                                        </p:tav>
                                      </p:tavLst>
                                    </p:anim>
                                    <p:anim calcmode="lin" valueType="num">
                                      <p:cBhvr>
                                        <p:cTn id="10" dur="5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u=1247595582,845987984&amp;fm=23&amp;gp=0"/>
          <p:cNvPicPr>
            <a:picLocks noChangeAspect="1"/>
          </p:cNvPicPr>
          <p:nvPr>
            <p:ph idx="1"/>
          </p:nvPr>
        </p:nvPicPr>
        <p:blipFill>
          <a:blip r:embed="rId1"/>
          <a:stretch>
            <a:fillRect/>
          </a:stretch>
        </p:blipFill>
        <p:spPr>
          <a:xfrm>
            <a:off x="1270" y="-63500"/>
            <a:ext cx="12204065" cy="6925945"/>
          </a:xfrm>
          <a:prstGeom prst="rect">
            <a:avLst/>
          </a:prstGeom>
        </p:spPr>
      </p:pic>
      <p:sp>
        <p:nvSpPr>
          <p:cNvPr id="2" name="标题 1"/>
          <p:cNvSpPr>
            <a:spLocks noGrp="1"/>
          </p:cNvSpPr>
          <p:nvPr>
            <p:ph type="title"/>
          </p:nvPr>
        </p:nvSpPr>
        <p:spPr>
          <a:xfrm>
            <a:off x="635" y="91440"/>
            <a:ext cx="12205335" cy="5745480"/>
          </a:xfrm>
        </p:spPr>
        <p:txBody>
          <a:bodyPr>
            <a:normAutofit fontScale="90000"/>
          </a:bodyPr>
          <a:p>
            <a:pPr>
              <a:lnSpc>
                <a:spcPct val="150000"/>
              </a:lnSpc>
            </a:pPr>
            <a:r>
              <a:rPr lang="en-US" altLang="zh-CN">
                <a:latin typeface="义启小魏楷" panose="02010601030101010101" charset="-128"/>
                <a:ea typeface="义启小魏楷" panose="02010601030101010101" charset="-128"/>
              </a:rPr>
              <a:t>No.1</a:t>
            </a:r>
            <a:r>
              <a:rPr lang="zh-CN" altLang="en-US">
                <a:latin typeface="义启小魏楷" panose="02010601030101010101" charset="-128"/>
                <a:ea typeface="义启小魏楷" panose="02010601030101010101" charset="-128"/>
              </a:rPr>
              <a:t>经营初期</a:t>
            </a:r>
            <a:br>
              <a:rPr lang="zh-CN" altLang="en-US"/>
            </a:br>
            <a:r>
              <a:rPr lang="zh-CN" altLang="en-US" sz="3200"/>
              <a:t>学校食堂、超市等合作，出售公司商品。</a:t>
            </a:r>
            <a:br>
              <a:rPr lang="zh-CN" altLang="en-US" sz="3200"/>
            </a:br>
            <a:r>
              <a:rPr lang="en-US" altLang="zh-CN">
                <a:latin typeface="义启小魏楷" panose="02010601030101010101" charset="-128"/>
                <a:ea typeface="义启小魏楷" panose="02010601030101010101" charset="-128"/>
              </a:rPr>
              <a:t>No2.经营中期</a:t>
            </a:r>
            <a:br>
              <a:rPr lang="en-US" altLang="zh-CN"/>
            </a:br>
            <a:r>
              <a:rPr lang="zh-CN" altLang="en-US" sz="3200">
                <a:latin typeface="+mn-ea"/>
              </a:rPr>
              <a:t>其</a:t>
            </a:r>
            <a:r>
              <a:rPr lang="en-US" altLang="zh-CN" sz="3200">
                <a:latin typeface="+mn-ea"/>
              </a:rPr>
              <a:t>他学校及部分居民区分区分块进行营销</a:t>
            </a:r>
            <a:r>
              <a:rPr lang="zh-CN" altLang="en-US" sz="3200">
                <a:latin typeface="+mn-ea"/>
              </a:rPr>
              <a:t>。</a:t>
            </a:r>
            <a:br>
              <a:rPr lang="en-US" altLang="zh-CN" sz="3200">
                <a:latin typeface="+mn-ea"/>
              </a:rPr>
            </a:br>
            <a:r>
              <a:rPr lang="en-US" altLang="zh-CN">
                <a:latin typeface="义启小魏楷" panose="02010601030101010101" charset="-128"/>
                <a:ea typeface="义启小魏楷" panose="02010601030101010101" charset="-128"/>
              </a:rPr>
              <a:t>No3.经营后期</a:t>
            </a:r>
            <a:br>
              <a:rPr lang="en-US" altLang="zh-CN"/>
            </a:br>
            <a:r>
              <a:rPr lang="en-US" altLang="zh-CN" sz="3200">
                <a:latin typeface="+mn-ea"/>
                <a:ea typeface="+mn-ea"/>
              </a:rPr>
              <a:t>吸纳潮汕小吃及其他传统特色小吃文化</a:t>
            </a:r>
            <a:r>
              <a:rPr lang="zh-CN" altLang="en-US" sz="3200">
                <a:latin typeface="+mn-ea"/>
                <a:ea typeface="+mn-ea"/>
              </a:rPr>
              <a:t>，目标为尽可能将公司分店遍布粤西地区至广东省内，成为省内知名品牌。</a:t>
            </a:r>
            <a:endParaRPr lang="zh-CN" altLang="en-US" sz="3200">
              <a:latin typeface="+mn-ea"/>
              <a:ea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WPS 演示</Application>
  <PresentationFormat>宽屏</PresentationFormat>
  <Paragraphs>161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方正隶变_GBK</vt:lpstr>
      <vt:lpstr>义启小魏楷</vt:lpstr>
      <vt:lpstr>Calibri</vt:lpstr>
      <vt:lpstr>微软雅黑</vt:lpstr>
      <vt:lpstr>Calibri Light</vt:lpstr>
      <vt:lpstr>Times New Roman</vt:lpstr>
      <vt:lpstr>腾祥倩影简</vt:lpstr>
      <vt:lpstr>Office 主题</vt:lpstr>
      <vt:lpstr>“起航杯”创业大赛</vt:lpstr>
      <vt:lpstr>                                           目录            一、公司介绍       二、市场分析       三、市场营销策划        四、财务分析        五、风险分析及效果评估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cp:revision>
  <dcterms:created xsi:type="dcterms:W3CDTF">2017-03-26T13:45:00Z</dcterms:created>
  <dcterms:modified xsi:type="dcterms:W3CDTF">2017-03-27T04:47:18Z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