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5" r:id="rId3"/>
    <p:sldId id="257" r:id="rId4"/>
    <p:sldId id="263" r:id="rId5"/>
    <p:sldId id="258" r:id="rId6"/>
    <p:sldId id="259" r:id="rId7"/>
    <p:sldId id="260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08" autoAdjust="0"/>
  </p:normalViewPr>
  <p:slideViewPr>
    <p:cSldViewPr snapToGrid="0">
      <p:cViewPr varScale="1">
        <p:scale>
          <a:sx n="40" d="100"/>
          <a:sy n="40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D79A5-90AD-4696-BB9C-50F3531DFB5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FDDDCFC-F8D1-4C11-A110-26738F216EE8}">
      <dgm:prSet phldrT="[文字]"/>
      <dgm:spPr/>
      <dgm:t>
        <a:bodyPr/>
        <a:lstStyle/>
        <a:p>
          <a:r>
            <a:rPr lang="zh-TW" altLang="en-US" b="1" dirty="0" smtClean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周信呈</a:t>
          </a:r>
          <a:endParaRPr lang="en-US" altLang="zh-TW" b="1" dirty="0" smtClean="0">
            <a:solidFill>
              <a:schemeClr val="bg2">
                <a:lumMod val="2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實習</a:t>
          </a:r>
          <a:r>
            <a:rPr lang="zh-TW" altLang="en-US" u="sng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大綱</a:t>
          </a:r>
          <a:r>
            <a:rPr lang="zh-TW" altLang="en-US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r>
            <a:rPr lang="zh-TW" altLang="en-US" u="sng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流程</a:t>
          </a:r>
          <a:r>
            <a:rPr lang="zh-TW" altLang="en-US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介紹。</a:t>
          </a:r>
          <a:endParaRPr lang="zh-TW" altLang="en-US" dirty="0">
            <a:solidFill>
              <a:srgbClr val="FFFF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AD54F8-5DCA-45C5-A51A-99E798169B6C}" type="parTrans" cxnId="{1F12ABBF-6F4B-427E-B9CF-D28605BCEEE1}">
      <dgm:prSet/>
      <dgm:spPr/>
      <dgm:t>
        <a:bodyPr/>
        <a:lstStyle/>
        <a:p>
          <a:endParaRPr lang="zh-TW" altLang="en-US"/>
        </a:p>
      </dgm:t>
    </dgm:pt>
    <dgm:pt modelId="{0A75699C-A065-44C6-9148-67E39287E330}" type="sibTrans" cxnId="{1F12ABBF-6F4B-427E-B9CF-D28605BCEEE1}">
      <dgm:prSet/>
      <dgm:spPr/>
      <dgm:t>
        <a:bodyPr/>
        <a:lstStyle/>
        <a:p>
          <a:endParaRPr lang="zh-TW" altLang="en-US"/>
        </a:p>
      </dgm:t>
    </dgm:pt>
    <dgm:pt modelId="{8510013D-BD36-47CB-A1BF-AE6713DFB3CB}">
      <dgm:prSet phldrT="[文字]"/>
      <dgm:spPr/>
      <dgm:t>
        <a:bodyPr/>
        <a:lstStyle/>
        <a:p>
          <a:r>
            <a:rPr lang="zh-TW" altLang="en-US" b="1" dirty="0" smtClean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謝文瑜</a:t>
          </a:r>
          <a:endParaRPr lang="en-US" altLang="zh-TW" b="1" dirty="0" smtClean="0">
            <a:solidFill>
              <a:schemeClr val="tx2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b="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儀表板</a:t>
          </a:r>
          <a:r>
            <a:rPr lang="zh-TW" altLang="en-US" b="0" u="sng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後端資料</a:t>
          </a:r>
          <a:r>
            <a:rPr lang="zh-TW" altLang="en-US" b="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建立之流程。</a:t>
          </a:r>
          <a:endParaRPr lang="en-US" altLang="zh-TW" b="0" dirty="0" smtClean="0">
            <a:solidFill>
              <a:srgbClr val="FFFF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0A9B8D0-AEF2-435D-80A2-9791C3F470CB}" type="parTrans" cxnId="{9657F67D-DB92-40E3-952C-08BC9C8609A3}">
      <dgm:prSet/>
      <dgm:spPr/>
      <dgm:t>
        <a:bodyPr/>
        <a:lstStyle/>
        <a:p>
          <a:endParaRPr lang="zh-TW" altLang="en-US"/>
        </a:p>
      </dgm:t>
    </dgm:pt>
    <dgm:pt modelId="{EBCDBA80-3846-4D9C-A952-1DA8889C91E8}" type="sibTrans" cxnId="{9657F67D-DB92-40E3-952C-08BC9C8609A3}">
      <dgm:prSet/>
      <dgm:spPr/>
      <dgm:t>
        <a:bodyPr/>
        <a:lstStyle/>
        <a:p>
          <a:endParaRPr lang="zh-TW" altLang="en-US"/>
        </a:p>
      </dgm:t>
    </dgm:pt>
    <dgm:pt modelId="{FD2D61C5-9013-401B-9260-8F5BAF34A646}">
      <dgm:prSet phldrT="[文字]"/>
      <dgm:spPr/>
      <dgm:t>
        <a:bodyPr/>
        <a:lstStyle/>
        <a:p>
          <a:r>
            <a:rPr lang="zh-TW" altLang="en-US" b="1" dirty="0" smtClean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楊淯元</a:t>
          </a:r>
          <a:endParaRPr lang="en-US" altLang="zh-TW" b="1" dirty="0" smtClean="0">
            <a:solidFill>
              <a:schemeClr val="tx2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b="0" u="sng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儀表板功能</a:t>
          </a:r>
          <a:r>
            <a:rPr lang="zh-TW" altLang="en-US" b="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介紹。</a:t>
          </a:r>
          <a:endParaRPr lang="zh-TW" altLang="en-US" b="0" dirty="0">
            <a:solidFill>
              <a:srgbClr val="FFFF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0FDC4D-F2A5-4228-8558-2A030940CFEF}" type="parTrans" cxnId="{1525FE2C-A43D-4569-9C3C-0E5C0A5DA050}">
      <dgm:prSet/>
      <dgm:spPr/>
      <dgm:t>
        <a:bodyPr/>
        <a:lstStyle/>
        <a:p>
          <a:endParaRPr lang="zh-TW" altLang="en-US"/>
        </a:p>
      </dgm:t>
    </dgm:pt>
    <dgm:pt modelId="{92FB2956-E361-4A57-953E-1B63381E03FC}" type="sibTrans" cxnId="{1525FE2C-A43D-4569-9C3C-0E5C0A5DA050}">
      <dgm:prSet/>
      <dgm:spPr/>
      <dgm:t>
        <a:bodyPr/>
        <a:lstStyle/>
        <a:p>
          <a:endParaRPr lang="zh-TW" altLang="en-US"/>
        </a:p>
      </dgm:t>
    </dgm:pt>
    <dgm:pt modelId="{F56C0EB8-130D-450F-8B5D-22EB28036212}" type="pres">
      <dgm:prSet presAssocID="{A98D79A5-90AD-4696-BB9C-50F3531DFB5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19184CE-1841-4A5D-8DA2-06E6D73DFB33}" type="pres">
      <dgm:prSet presAssocID="{A98D79A5-90AD-4696-BB9C-50F3531DFB5F}" presName="dummyMaxCanvas" presStyleCnt="0">
        <dgm:presLayoutVars/>
      </dgm:prSet>
      <dgm:spPr/>
    </dgm:pt>
    <dgm:pt modelId="{45502EE7-DEEB-48E9-9A44-E42FE4133257}" type="pres">
      <dgm:prSet presAssocID="{A98D79A5-90AD-4696-BB9C-50F3531DFB5F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99EC7A6-D4FF-47E3-8F5C-4F798178D036}" type="pres">
      <dgm:prSet presAssocID="{A98D79A5-90AD-4696-BB9C-50F3531DFB5F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A98D33F-E821-44F1-BB93-1CC4C815B65C}" type="pres">
      <dgm:prSet presAssocID="{A98D79A5-90AD-4696-BB9C-50F3531DFB5F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048FAD-0208-427D-92AE-46F3B012A9F6}" type="pres">
      <dgm:prSet presAssocID="{A98D79A5-90AD-4696-BB9C-50F3531DFB5F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4400864-9148-4D0C-B955-984DDC4B491D}" type="pres">
      <dgm:prSet presAssocID="{A98D79A5-90AD-4696-BB9C-50F3531DFB5F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05DE968-771C-4F03-B5F6-E732042F3C76}" type="pres">
      <dgm:prSet presAssocID="{A98D79A5-90AD-4696-BB9C-50F3531DFB5F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C33EBF-3E19-4192-8767-DFE7245380F9}" type="pres">
      <dgm:prSet presAssocID="{A98D79A5-90AD-4696-BB9C-50F3531DFB5F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C0DFCE-B628-45EE-A7E3-0B95839DB0DD}" type="pres">
      <dgm:prSet presAssocID="{A98D79A5-90AD-4696-BB9C-50F3531DFB5F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67BF7DC-34F7-4A8C-9B1C-9FEC01FEC02D}" type="presOf" srcId="{FD2D61C5-9013-401B-9260-8F5BAF34A646}" destId="{62C0DFCE-B628-45EE-A7E3-0B95839DB0DD}" srcOrd="1" destOrd="0" presId="urn:microsoft.com/office/officeart/2005/8/layout/vProcess5"/>
    <dgm:cxn modelId="{FB68B872-6202-4F63-AE18-4CA22AC4B2E5}" type="presOf" srcId="{8510013D-BD36-47CB-A1BF-AE6713DFB3CB}" destId="{099EC7A6-D4FF-47E3-8F5C-4F798178D036}" srcOrd="0" destOrd="0" presId="urn:microsoft.com/office/officeart/2005/8/layout/vProcess5"/>
    <dgm:cxn modelId="{448087B3-7B57-4025-B96B-48421B4E4772}" type="presOf" srcId="{1FDDDCFC-F8D1-4C11-A110-26738F216EE8}" destId="{45502EE7-DEEB-48E9-9A44-E42FE4133257}" srcOrd="0" destOrd="0" presId="urn:microsoft.com/office/officeart/2005/8/layout/vProcess5"/>
    <dgm:cxn modelId="{1F12ABBF-6F4B-427E-B9CF-D28605BCEEE1}" srcId="{A98D79A5-90AD-4696-BB9C-50F3531DFB5F}" destId="{1FDDDCFC-F8D1-4C11-A110-26738F216EE8}" srcOrd="0" destOrd="0" parTransId="{73AD54F8-5DCA-45C5-A51A-99E798169B6C}" sibTransId="{0A75699C-A065-44C6-9148-67E39287E330}"/>
    <dgm:cxn modelId="{35944D06-B2C4-452D-B659-891E9084DA09}" type="presOf" srcId="{0A75699C-A065-44C6-9148-67E39287E330}" destId="{32048FAD-0208-427D-92AE-46F3B012A9F6}" srcOrd="0" destOrd="0" presId="urn:microsoft.com/office/officeart/2005/8/layout/vProcess5"/>
    <dgm:cxn modelId="{0B80FF6E-CE2A-46F5-B9BE-81D79FF12778}" type="presOf" srcId="{8510013D-BD36-47CB-A1BF-AE6713DFB3CB}" destId="{DFC33EBF-3E19-4192-8767-DFE7245380F9}" srcOrd="1" destOrd="0" presId="urn:microsoft.com/office/officeart/2005/8/layout/vProcess5"/>
    <dgm:cxn modelId="{D5C495D4-94F8-4075-B3DA-A5E2372173B1}" type="presOf" srcId="{A98D79A5-90AD-4696-BB9C-50F3531DFB5F}" destId="{F56C0EB8-130D-450F-8B5D-22EB28036212}" srcOrd="0" destOrd="0" presId="urn:microsoft.com/office/officeart/2005/8/layout/vProcess5"/>
    <dgm:cxn modelId="{9657F67D-DB92-40E3-952C-08BC9C8609A3}" srcId="{A98D79A5-90AD-4696-BB9C-50F3531DFB5F}" destId="{8510013D-BD36-47CB-A1BF-AE6713DFB3CB}" srcOrd="1" destOrd="0" parTransId="{40A9B8D0-AEF2-435D-80A2-9791C3F470CB}" sibTransId="{EBCDBA80-3846-4D9C-A952-1DA8889C91E8}"/>
    <dgm:cxn modelId="{6AF012FD-39E3-44E6-9B5D-A290AA988E2B}" type="presOf" srcId="{EBCDBA80-3846-4D9C-A952-1DA8889C91E8}" destId="{34400864-9148-4D0C-B955-984DDC4B491D}" srcOrd="0" destOrd="0" presId="urn:microsoft.com/office/officeart/2005/8/layout/vProcess5"/>
    <dgm:cxn modelId="{97495C8C-55B8-479C-AC35-CC0B6A9A9434}" type="presOf" srcId="{1FDDDCFC-F8D1-4C11-A110-26738F216EE8}" destId="{405DE968-771C-4F03-B5F6-E732042F3C76}" srcOrd="1" destOrd="0" presId="urn:microsoft.com/office/officeart/2005/8/layout/vProcess5"/>
    <dgm:cxn modelId="{95359B49-D453-4F8A-839E-C4A4CE3FB2C1}" type="presOf" srcId="{FD2D61C5-9013-401B-9260-8F5BAF34A646}" destId="{CA98D33F-E821-44F1-BB93-1CC4C815B65C}" srcOrd="0" destOrd="0" presId="urn:microsoft.com/office/officeart/2005/8/layout/vProcess5"/>
    <dgm:cxn modelId="{1525FE2C-A43D-4569-9C3C-0E5C0A5DA050}" srcId="{A98D79A5-90AD-4696-BB9C-50F3531DFB5F}" destId="{FD2D61C5-9013-401B-9260-8F5BAF34A646}" srcOrd="2" destOrd="0" parTransId="{7A0FDC4D-F2A5-4228-8558-2A030940CFEF}" sibTransId="{92FB2956-E361-4A57-953E-1B63381E03FC}"/>
    <dgm:cxn modelId="{DF0157C3-33BE-453A-955C-13D5DD6CCA21}" type="presParOf" srcId="{F56C0EB8-130D-450F-8B5D-22EB28036212}" destId="{E19184CE-1841-4A5D-8DA2-06E6D73DFB33}" srcOrd="0" destOrd="0" presId="urn:microsoft.com/office/officeart/2005/8/layout/vProcess5"/>
    <dgm:cxn modelId="{94407CB6-AD33-4E72-8CCE-486CE2AC9929}" type="presParOf" srcId="{F56C0EB8-130D-450F-8B5D-22EB28036212}" destId="{45502EE7-DEEB-48E9-9A44-E42FE4133257}" srcOrd="1" destOrd="0" presId="urn:microsoft.com/office/officeart/2005/8/layout/vProcess5"/>
    <dgm:cxn modelId="{9F577970-6866-4FA7-AAEA-1B0699CAB09C}" type="presParOf" srcId="{F56C0EB8-130D-450F-8B5D-22EB28036212}" destId="{099EC7A6-D4FF-47E3-8F5C-4F798178D036}" srcOrd="2" destOrd="0" presId="urn:microsoft.com/office/officeart/2005/8/layout/vProcess5"/>
    <dgm:cxn modelId="{97E927FF-7453-4383-A58A-7C01C0D0EFB3}" type="presParOf" srcId="{F56C0EB8-130D-450F-8B5D-22EB28036212}" destId="{CA98D33F-E821-44F1-BB93-1CC4C815B65C}" srcOrd="3" destOrd="0" presId="urn:microsoft.com/office/officeart/2005/8/layout/vProcess5"/>
    <dgm:cxn modelId="{72A1041B-8C97-4A8F-9965-A6259D108E75}" type="presParOf" srcId="{F56C0EB8-130D-450F-8B5D-22EB28036212}" destId="{32048FAD-0208-427D-92AE-46F3B012A9F6}" srcOrd="4" destOrd="0" presId="urn:microsoft.com/office/officeart/2005/8/layout/vProcess5"/>
    <dgm:cxn modelId="{4EEAACFA-E651-47F0-B9AF-98D9B2A7382F}" type="presParOf" srcId="{F56C0EB8-130D-450F-8B5D-22EB28036212}" destId="{34400864-9148-4D0C-B955-984DDC4B491D}" srcOrd="5" destOrd="0" presId="urn:microsoft.com/office/officeart/2005/8/layout/vProcess5"/>
    <dgm:cxn modelId="{F454FF20-17E7-4915-A621-29EDE7338CED}" type="presParOf" srcId="{F56C0EB8-130D-450F-8B5D-22EB28036212}" destId="{405DE968-771C-4F03-B5F6-E732042F3C76}" srcOrd="6" destOrd="0" presId="urn:microsoft.com/office/officeart/2005/8/layout/vProcess5"/>
    <dgm:cxn modelId="{06794AFF-43A5-4DEB-B456-DC4AE3AC9D5B}" type="presParOf" srcId="{F56C0EB8-130D-450F-8B5D-22EB28036212}" destId="{DFC33EBF-3E19-4192-8767-DFE7245380F9}" srcOrd="7" destOrd="0" presId="urn:microsoft.com/office/officeart/2005/8/layout/vProcess5"/>
    <dgm:cxn modelId="{14B2013D-9A5F-40F4-9A0D-9E5787F7ADB2}" type="presParOf" srcId="{F56C0EB8-130D-450F-8B5D-22EB28036212}" destId="{62C0DFCE-B628-45EE-A7E3-0B95839DB0D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02EE7-DEEB-48E9-9A44-E42FE4133257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周信呈</a:t>
          </a:r>
          <a:endParaRPr lang="en-US" altLang="zh-TW" sz="2200" b="1" kern="1200" dirty="0" smtClean="0">
            <a:solidFill>
              <a:schemeClr val="bg2">
                <a:lumMod val="2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實習</a:t>
          </a:r>
          <a:r>
            <a:rPr lang="zh-TW" altLang="en-US" sz="2200" u="sng" kern="1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大綱</a:t>
          </a:r>
          <a:r>
            <a:rPr lang="zh-TW" altLang="en-US" sz="2200" kern="1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r>
            <a:rPr lang="zh-TW" altLang="en-US" sz="2200" u="sng" kern="1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流程</a:t>
          </a:r>
          <a:r>
            <a:rPr lang="zh-TW" altLang="en-US" sz="2200" kern="1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介紹。</a:t>
          </a:r>
          <a:endParaRPr lang="zh-TW" altLang="en-US" sz="2200" kern="1200" dirty="0">
            <a:solidFill>
              <a:srgbClr val="FFFF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234" y="38234"/>
        <a:ext cx="7529629" cy="1228933"/>
      </dsp:txXfrm>
    </dsp:sp>
    <dsp:sp modelId="{099EC7A6-D4FF-47E3-8F5C-4F798178D036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謝文瑜</a:t>
          </a:r>
          <a:endParaRPr lang="en-US" altLang="zh-TW" sz="2200" b="1" kern="1200" dirty="0" smtClean="0">
            <a:solidFill>
              <a:schemeClr val="tx2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0" kern="1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儀表板</a:t>
          </a:r>
          <a:r>
            <a:rPr lang="zh-TW" altLang="en-US" sz="2200" b="0" u="sng" kern="1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後端資料</a:t>
          </a:r>
          <a:r>
            <a:rPr lang="zh-TW" altLang="en-US" sz="2200" b="0" kern="1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建立之流程。</a:t>
          </a:r>
          <a:endParaRPr lang="en-US" altLang="zh-TW" sz="2200" b="0" kern="1200" dirty="0" smtClean="0">
            <a:solidFill>
              <a:srgbClr val="FFFF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26903" y="1561202"/>
        <a:ext cx="7224611" cy="1228933"/>
      </dsp:txXfrm>
    </dsp:sp>
    <dsp:sp modelId="{CA98D33F-E821-44F1-BB93-1CC4C815B65C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楊淯元</a:t>
          </a:r>
          <a:endParaRPr lang="en-US" altLang="zh-TW" sz="2200" b="1" kern="1200" dirty="0" smtClean="0">
            <a:solidFill>
              <a:schemeClr val="tx2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0" u="sng" kern="1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儀表板功能</a:t>
          </a:r>
          <a:r>
            <a:rPr lang="zh-TW" altLang="en-US" sz="2200" b="0" kern="1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介紹。</a:t>
          </a:r>
          <a:endParaRPr lang="zh-TW" altLang="en-US" sz="2200" b="0" kern="1200" dirty="0">
            <a:solidFill>
              <a:srgbClr val="FFFF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615573" y="3084170"/>
        <a:ext cx="7224611" cy="1228933"/>
      </dsp:txXfrm>
    </dsp:sp>
    <dsp:sp modelId="{32048FAD-0208-427D-92AE-46F3B012A9F6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600" kern="1200"/>
        </a:p>
      </dsp:txBody>
      <dsp:txXfrm>
        <a:off x="8280664" y="989929"/>
        <a:ext cx="466680" cy="638504"/>
      </dsp:txXfrm>
    </dsp:sp>
    <dsp:sp modelId="{34400864-9148-4D0C-B955-984DDC4B491D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3A9E7-C4BA-4F19-B18C-2FDEB2237B05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32C21-90C7-45F9-A271-1D19E9A40F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29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楊老師，各位學長姐，同學大家好。今天我們要報告這兩個月實習所做的成果。我是這次實習的</a:t>
            </a:r>
            <a:r>
              <a:rPr lang="en-US" altLang="zh-TW" dirty="0" smtClean="0"/>
              <a:t>pm</a:t>
            </a:r>
            <a:r>
              <a:rPr lang="zh-TW" altLang="en-US" dirty="0" smtClean="0"/>
              <a:t>，由我先向各位報告。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0325A-88D9-43F8-A6C7-9A7C4D8AC34D}" type="slidenum">
              <a:rPr lang="zh-TW" altLang="en-US" smtClean="0">
                <a:solidFill>
                  <a:prstClr val="black"/>
                </a:solidFill>
              </a:rPr>
              <a:pPr/>
              <a:t>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98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這是我們今天報告的順序和內容，我會先報告我們實習目的、內容大綱、還有工作分配。</a:t>
            </a:r>
            <a:endParaRPr lang="en-US" altLang="zh-TW" dirty="0" smtClean="0"/>
          </a:p>
          <a:p>
            <a:r>
              <a:rPr lang="zh-TW" altLang="en-US" dirty="0" smtClean="0"/>
              <a:t>那比較詳細，資料整理的部分就交給文瑜，儀表板的呈現就交給淯元。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32C21-90C7-45F9-A271-1D19E9A40F4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59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這是我的報告大綱。我會依照報告大綱來介紹我們的實習。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32C21-90C7-45F9-A271-1D19E9A40F4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226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實習的目的是實做出一個實用的微生物「資訊儀表板」。給研究微生物相的科學家使用</a:t>
            </a:r>
            <a:endParaRPr lang="en-US" altLang="zh-TW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我們想做的目標是利用</a:t>
            </a:r>
            <a:r>
              <a:rPr lang="zh-TW" altLang="en-US" dirty="0" smtClean="0"/>
              <a:t>程式有系統地整理</a:t>
            </a:r>
            <a:r>
              <a:rPr lang="en-US" altLang="zh-TW" dirty="0" err="1" smtClean="0"/>
              <a:t>bm</a:t>
            </a:r>
            <a:r>
              <a:rPr lang="zh-TW" altLang="en-US" dirty="0" smtClean="0"/>
              <a:t>中的資料，將資料作完整的整理並且合併輸出，最終變成一個儀表板的樣子放在網路上，供研究者去查詢。</a:t>
            </a:r>
            <a:endParaRPr lang="en-US" altLang="zh-TW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 smtClean="0"/>
              <a:t>BM</a:t>
            </a:r>
            <a:r>
              <a:rPr lang="zh-TW" altLang="en-US" dirty="0" smtClean="0"/>
              <a:t>上的內容是實驗所做出來的，所以那內容可靠所以是我們選擇他的原因。那你可能會質疑我說，那我就直接翻那本書就好了啊</a:t>
            </a:r>
            <a:r>
              <a:rPr lang="en-US" altLang="zh-TW" dirty="0" err="1" smtClean="0"/>
              <a:t>Control+F</a:t>
            </a:r>
            <a:r>
              <a:rPr lang="zh-TW" altLang="en-US" dirty="0" smtClean="0"/>
              <a:t>打關鍵字。沒錯你當可以這樣做。但是我們做到就是結合不同表格的資訊，一隻菌屬的資料可能分散在不同的地方，甚至是不同的名稱。我們都把它整合起來。做成儀表板形式。</a:t>
            </a:r>
            <a:endParaRPr lang="en-US" altLang="zh-TW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如果</a:t>
            </a:r>
            <a:r>
              <a:rPr lang="en-US" altLang="zh-TW" dirty="0" smtClean="0"/>
              <a:t>BM</a:t>
            </a:r>
            <a:r>
              <a:rPr lang="zh-TW" altLang="en-US" dirty="0" smtClean="0"/>
              <a:t>網頁的程式已經建立好，我們可以不斷擴增這個網頁，這儀表板的資訊越來越完整。</a:t>
            </a:r>
            <a:endParaRPr lang="en-US" altLang="zh-TW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32C21-90C7-45F9-A271-1D19E9A40F4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2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 smtClean="0"/>
              <a:t>主要我們分成兩個部分去做儀表板</a:t>
            </a:r>
            <a:endParaRPr lang="en-US" altLang="zh-TW" dirty="0" smtClean="0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zh-TW" altLang="en-US" dirty="0" smtClean="0"/>
              <a:t>第一部分是資料整合，也就是我們必須將在</a:t>
            </a:r>
            <a:r>
              <a:rPr lang="en-US" altLang="zh-TW" dirty="0" smtClean="0"/>
              <a:t>PDF</a:t>
            </a:r>
            <a:r>
              <a:rPr lang="zh-TW" altLang="en-US" dirty="0" smtClean="0"/>
              <a:t>檔上的表格資料變成可以用來放在儀表板上的資訊，因為</a:t>
            </a:r>
            <a:r>
              <a:rPr lang="en-US" altLang="zh-TW" dirty="0" smtClean="0"/>
              <a:t>BM</a:t>
            </a:r>
            <a:r>
              <a:rPr lang="zh-TW" altLang="en-US" dirty="0" smtClean="0"/>
              <a:t>上的資料是好多個科學家做的，所以我要將他們的資料取出然後分門別類放好。然後在人工確認程式有沒有抓錯字或是格式錯誤人工修正。並且轉換適當的資料類型讓儀表板比較好寫。例如說有些儀表板的搜尋功能就是用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黨比較好，畫圖就是用</a:t>
            </a:r>
            <a:r>
              <a:rPr lang="en-US" altLang="zh-TW" dirty="0" smtClean="0"/>
              <a:t>DF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這個步驟是資料科尋中最麻煩的花很多時間的，但是必須讓我們的資料乾淨才有辦法讓資料能跟使用者溝通。</a:t>
            </a:r>
            <a:endParaRPr lang="en-US" altLang="zh-TW" dirty="0" smtClean="0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zh-TW" altLang="en-US" dirty="0" smtClean="0"/>
              <a:t>第二部分將整理好的資料，用</a:t>
            </a:r>
            <a:r>
              <a:rPr lang="en-US" altLang="zh-TW" dirty="0" smtClean="0"/>
              <a:t>R</a:t>
            </a:r>
            <a:r>
              <a:rPr lang="en-US" altLang="zh-TW" baseline="0" dirty="0" smtClean="0"/>
              <a:t> Shiny</a:t>
            </a:r>
            <a:r>
              <a:rPr lang="zh-TW" altLang="en-US" baseline="0" dirty="0" smtClean="0"/>
              <a:t>套件做成</a:t>
            </a:r>
            <a:r>
              <a:rPr lang="zh-TW" altLang="en-US" dirty="0" smtClean="0"/>
              <a:t>互動儀表板的形式，做視覺化的呈現。那等等接下來的組員會向大家報告。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42617-F5E5-4650-908E-E6EF88FC8ADC}" type="slidenum">
              <a:rPr lang="zh-TW" altLang="en-US" smtClean="0">
                <a:solidFill>
                  <a:prstClr val="black"/>
                </a:solidFill>
              </a:rPr>
              <a:pPr/>
              <a:t>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82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那這是我們兩個月的工作流程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簡要版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，詳細板底家。那已經不是</a:t>
            </a:r>
            <a:r>
              <a:rPr lang="en-US" altLang="zh-TW" dirty="0" smtClean="0"/>
              <a:t>8/2</a:t>
            </a:r>
            <a:r>
              <a:rPr lang="zh-TW" altLang="en-US" dirty="0" smtClean="0"/>
              <a:t>的樣子了吼，他長大了。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32C21-90C7-45F9-A271-1D19E9A40F4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26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這是儀表板的心智圖</a:t>
            </a:r>
            <a:endParaRPr lang="en-US" altLang="zh-TW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那我們主要提供三個種不同的功能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可以看到藍色部分的框框</a:t>
            </a:r>
            <a:r>
              <a:rPr lang="en-US" altLang="zh-TW" dirty="0" smtClean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研究者如果是某個菌屬資料想要查詢他的特性，就可以點選從細菌找功能的頁面，找到那個菌屬的資料。</a:t>
            </a:r>
            <a:endParaRPr lang="en-US" altLang="zh-TW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或是想知道菌大小小於</a:t>
            </a:r>
            <a:r>
              <a:rPr lang="en-US" altLang="zh-TW" dirty="0" smtClean="0"/>
              <a:t>2</a:t>
            </a:r>
            <a:r>
              <a:rPr lang="zh-TW" altLang="en-US" dirty="0" smtClean="0"/>
              <a:t>微米的菌有哪些，就可以點選特性找菌的功能去找到這些菌屬。如果特性有分層級就會分層顯示。</a:t>
            </a:r>
            <a:endParaRPr lang="en-US" altLang="zh-TW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再來我希望可以利用</a:t>
            </a:r>
            <a:r>
              <a:rPr lang="en-US" altLang="zh-TW" dirty="0" smtClean="0"/>
              <a:t>BM</a:t>
            </a:r>
            <a:r>
              <a:rPr lang="zh-TW" altLang="en-US" dirty="0" smtClean="0"/>
              <a:t>的內容提供的資訊，來將一群細菌做分離，也就是如果一群細菌如果要把他們分離要怎麼去做實驗，這個也可以利用我們儀表所提共的分類樹來當一個參考。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32C21-90C7-45F9-A271-1D19E9A40F4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174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這是我們的實習分工，左邊的表格是每個人負責主要的工作，其實每個人都負責到不同的工作，至是依主要的工作是這樣分。我和文瑜是負責資料料整理，它用</a:t>
            </a:r>
            <a:r>
              <a:rPr lang="en-US" altLang="zh-TW" dirty="0" smtClean="0"/>
              <a:t>P</a:t>
            </a:r>
            <a:r>
              <a:rPr lang="zh-TW" altLang="en-US" dirty="0" smtClean="0"/>
              <a:t>我用</a:t>
            </a:r>
            <a:r>
              <a:rPr lang="en-US" altLang="zh-TW" dirty="0" smtClean="0"/>
              <a:t>R</a:t>
            </a:r>
          </a:p>
          <a:p>
            <a:r>
              <a:rPr lang="zh-TW" altLang="en-US" dirty="0" smtClean="0"/>
              <a:t>。而淯元則是負責網頁的編寫，雅慧是網頁排版的設計。右方是詳細的時間軸跟細部分工。可以參考。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32C21-90C7-45F9-A271-1D19E9A40F4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285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latin typeface="+mn-lt"/>
                <a:ea typeface="+mn-ea"/>
              </a:rPr>
              <a:t>我想這些問題都是環環相扣，而且是出在資料處理上。</a:t>
            </a:r>
            <a:endParaRPr lang="en-US" altLang="zh-TW" dirty="0" smtClean="0">
              <a:latin typeface="+mn-lt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錯誤率太高。所以很多表格都沒有轉得很好。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/>
              <a:t>所以必須手動修復，但是效率過低，又沒有統一格式。而且表格裡面的資料通常是沒有統一格式，例外很多沒辦法用程式統一處理，所以要來回修改很多次。</a:t>
            </a:r>
            <a:endParaRPr lang="en-US" altLang="zh-TW" dirty="0" smtClean="0"/>
          </a:p>
          <a:p>
            <a:r>
              <a:rPr lang="zh-TW" altLang="en-US" dirty="0" smtClean="0"/>
              <a:t>輸出檔案的版本控管一開始沒有做好，有時會搞混輸出檔案的版本。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那現在這現問題都有被存在紀錄裡面，除了第一點以外我們都有盡力改善，如果往後還有要做</a:t>
            </a:r>
            <a:r>
              <a:rPr lang="en-US" altLang="zh-TW" dirty="0" smtClean="0"/>
              <a:t>SPEICES</a:t>
            </a:r>
            <a:r>
              <a:rPr lang="zh-TW" altLang="en-US" dirty="0" smtClean="0"/>
              <a:t>檔案放在儀表板中，處理速度會加快很多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32C21-90C7-45F9-A271-1D19E9A40F4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84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800-4641-405B-81A7-7DE7C02A4D04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BF2E-0799-4A4F-84CB-FE99A5EF9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800-4641-405B-81A7-7DE7C02A4D04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BF2E-0799-4A4F-84CB-FE99A5EF9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89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800-4641-405B-81A7-7DE7C02A4D04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BF2E-0799-4A4F-84CB-FE99A5EF9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621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1663-CF7A-4900-AE37-50C0E80D642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E931-E5D2-4E5C-9338-416CE591177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56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407B-D236-4E7F-8F1A-BFD2A6FF3A5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E931-E5D2-4E5C-9338-416CE591177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93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2948-21B5-436E-9817-0F9FD602D18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E931-E5D2-4E5C-9338-416CE591177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494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472C-8B6C-44BE-B159-3E7666D4CD5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E931-E5D2-4E5C-9338-416CE591177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364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FC03-C405-4FED-964D-C26291F827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E931-E5D2-4E5C-9338-416CE591177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18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6FA3-87C3-479C-A286-E173F28BFA2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E931-E5D2-4E5C-9338-416CE591177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51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7DB4-0A95-4047-9E84-2583519438F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E931-E5D2-4E5C-9338-416CE591177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176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D561-1752-46EA-B6DE-8D5AEFDE318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E931-E5D2-4E5C-9338-416CE591177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1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800-4641-405B-81A7-7DE7C02A4D04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BF2E-0799-4A4F-84CB-FE99A5EF9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12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CEB9-A742-4BFF-889B-E696FDA1541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E931-E5D2-4E5C-9338-416CE591177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54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1A7F-A308-45B3-8BB5-EC684523C28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E931-E5D2-4E5C-9338-416CE591177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478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9C20-E559-4E3B-93DC-827F2190ADE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E931-E5D2-4E5C-9338-416CE591177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41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800-4641-405B-81A7-7DE7C02A4D04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BF2E-0799-4A4F-84CB-FE99A5EF9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800-4641-405B-81A7-7DE7C02A4D04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BF2E-0799-4A4F-84CB-FE99A5EF9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96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800-4641-405B-81A7-7DE7C02A4D04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BF2E-0799-4A4F-84CB-FE99A5EF9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08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800-4641-405B-81A7-7DE7C02A4D04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BF2E-0799-4A4F-84CB-FE99A5EF9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03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800-4641-405B-81A7-7DE7C02A4D04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BF2E-0799-4A4F-84CB-FE99A5EF9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45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800-4641-405B-81A7-7DE7C02A4D04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BF2E-0799-4A4F-84CB-FE99A5EF9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38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800-4641-405B-81A7-7DE7C02A4D04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BF2E-0799-4A4F-84CB-FE99A5EF9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17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A800-4641-405B-81A7-7DE7C02A4D04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ABF2E-0799-4A4F-84CB-FE99A5EF9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89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EE942-FE99-4364-990C-E8643639F63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3E931-E5D2-4E5C-9338-416CE591177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65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="" xmlns:a16="http://schemas.microsoft.com/office/drawing/2014/main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638" y="-479"/>
            <a:ext cx="7101525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reeform 11">
            <a:extLst>
              <a:ext uri="{FF2B5EF4-FFF2-40B4-BE49-F238E27FC236}">
                <a16:creationId xmlns="" xmlns:a16="http://schemas.microsoft.com/office/drawing/2014/main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639" y="-479"/>
            <a:ext cx="6058539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26124" y="2930934"/>
            <a:ext cx="6473715" cy="2179171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陽明生醫資訊所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600" dirty="0">
              <a:latin typeface="Times New Roman Uni" panose="02020603050405020304" pitchFamily="18" charset="-120"/>
              <a:ea typeface="Times New Roman Uni" panose="02020603050405020304" pitchFamily="18" charset="-120"/>
              <a:cs typeface="Times New Roman Uni" panose="02020603050405020304" pitchFamily="18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5178" y="5110105"/>
            <a:ext cx="6134215" cy="1250069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指導教授：楊永正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實習生：周信呈、謝文瑜、楊淯元、楊雅惠</a:t>
            </a:r>
          </a:p>
          <a:p>
            <a:pPr algn="l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 Uni" panose="02020603050405020304" pitchFamily="18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B543-2400-43B2-BB18-1855ED344F3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報告順序與內容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2875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8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報告大綱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實習目標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工作流程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實習分工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儀表板功能心智圖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檢討與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省思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3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實習目標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Bergey‘s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Manual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微生物資訊，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實做出一個實用的微生物「資訊儀表板」。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Bergey‘s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Manual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內容為真實實驗數據，內容可靠。若可以整理成一個查詢微生物資料的應用程式，查詢資料可以帶來很多便利。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Bergey‘s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Manual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網頁程式編寫完成後，且當資料整理好的累積更多時，可以慢慢將網站的資料越做越完整。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15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實習目標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實做出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一個實用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的微生物「資訊儀表板」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第一階段：資料整合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Gen Jyuu Gothic P Medium" panose="020B0402020203020207" pitchFamily="34" charset="-120"/>
              </a:rPr>
              <a:t>Bergey‘s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Gen Jyuu Gothic P Medium" panose="020B0402020203020207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Gen Jyuu Gothic P Medium" panose="020B0402020203020207" pitchFamily="34" charset="-120"/>
              </a:rPr>
              <a:t>Manual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的上的「微生物資料」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，便於查找的「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微生物資訊」。以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Vol. 3 - The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Firmicutes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為材料建立類似的資料整理系統。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階段：資訊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將「第一階段」蒐集、整理、清理 而得到的「資訊」，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資訊儀表板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」做視覺化的呈現。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E931-E5D2-4E5C-9338-416CE591177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8" y="2418477"/>
            <a:ext cx="11161543" cy="2125387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E931-E5D2-4E5C-9338-416CE591177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648438"/>
              </p:ext>
            </p:extLst>
          </p:nvPr>
        </p:nvGraphicFramePr>
        <p:xfrm>
          <a:off x="3398179" y="808037"/>
          <a:ext cx="11557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封裝程式殼層物件" showAsIcon="1" r:id="rId5" imgW="1156320" imgH="440280" progId="Package">
                  <p:embed/>
                </p:oleObj>
              </mc:Choice>
              <mc:Fallback>
                <p:oleObj name="封裝程式殼層物件" showAsIcon="1" r:id="rId5" imgW="115632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8179" y="808037"/>
                        <a:ext cx="1155700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2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儀表板功能心智圖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3733"/>
            <a:ext cx="10504056" cy="514517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E931-E5D2-4E5C-9338-416CE591177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9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7" cy="59436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實習分工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E931-E5D2-4E5C-9338-416CE591177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008" y="457200"/>
            <a:ext cx="6479183" cy="5811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39881"/>
              </p:ext>
            </p:extLst>
          </p:nvPr>
        </p:nvGraphicFramePr>
        <p:xfrm>
          <a:off x="839787" y="1392700"/>
          <a:ext cx="4083906" cy="512907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3927"/>
                <a:gridCol w="2328677"/>
                <a:gridCol w="1361302"/>
              </a:tblGrid>
              <a:tr h="861870">
                <a:tc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人員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主要工作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861870">
                <a:tc rowSpan="2"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資料整理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周信呈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資料整理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分類樹演算法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861870"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謝文瑜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Python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資料整理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分類樹視覺化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861870">
                <a:tc rowSpan="2"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資料呈現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楊淯元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網頁儀表建立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整合型資料呈現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861870"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楊雅惠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網頁排版設計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手動整理資料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72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檢討與省思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錯誤率太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手動修復表格效率太低。修復形式也無統一。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表格內的資料多變異，常常具有描述相同事件但不同表示詞語，導致來回修改程式多次。檔案常異動。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檔案版本異動多次，若溝通不良會導致處理錯誤。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E931-E5D2-4E5C-9338-416CE591177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7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1168</Words>
  <Application>Microsoft Office PowerPoint</Application>
  <PresentationFormat>寬螢幕</PresentationFormat>
  <Paragraphs>94</Paragraphs>
  <Slides>9</Slides>
  <Notes>9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Gen Jyuu Gothic P Medium</vt:lpstr>
      <vt:lpstr>Times New Roman Uni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1_Office 佈景主題</vt:lpstr>
      <vt:lpstr>封裝程式殼層物件</vt:lpstr>
      <vt:lpstr>2018陽明生醫資訊所實習 </vt:lpstr>
      <vt:lpstr>報告順序與內容</vt:lpstr>
      <vt:lpstr>報告大綱</vt:lpstr>
      <vt:lpstr>實習目標</vt:lpstr>
      <vt:lpstr>實習目標</vt:lpstr>
      <vt:lpstr>工作流程</vt:lpstr>
      <vt:lpstr>儀表板功能心智圖</vt:lpstr>
      <vt:lpstr>實習分工</vt:lpstr>
      <vt:lpstr>檢討與省思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2018陽明生醫資訊所實習</dc:title>
  <dc:creator>周 信誠</dc:creator>
  <cp:lastModifiedBy>周 信誠</cp:lastModifiedBy>
  <cp:revision>29</cp:revision>
  <dcterms:created xsi:type="dcterms:W3CDTF">2018-08-30T12:35:44Z</dcterms:created>
  <dcterms:modified xsi:type="dcterms:W3CDTF">2018-08-31T00:28:26Z</dcterms:modified>
</cp:coreProperties>
</file>