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78" r:id="rId6"/>
    <p:sldId id="268" r:id="rId7"/>
    <p:sldId id="265" r:id="rId8"/>
    <p:sldId id="267" r:id="rId9"/>
    <p:sldId id="274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C5B45-A10E-4EEC-9F6E-CFCC19E708C9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72E75-CE0D-42A3-9467-930A76560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8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668-2E2E-40DC-B6E9-44539AFEED17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7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A8DD-D0B4-49E9-8C6D-F492A7B6F5B3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1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E172-FD0D-4047-801E-2874FA88886B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99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C44C-FA55-4EA6-B5DD-92C7A64ED27E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52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A9FB-3AA0-4C02-B7B2-099FE91F3015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0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2EF-1A33-485B-8B96-3B0FE2699036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8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4D15-C91E-40B8-AD5F-F10681F14B8F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1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EDCC-4EC0-48FB-AB36-15363D84B2F3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65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3574-1BC6-4857-9437-FBA5CB3C90D5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9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9301-BFB4-4B79-AB0C-BA8CFC7417D4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C727-27EC-49CE-AB20-5124F201FCCC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17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F963-8E86-465B-B8D5-72269FCBC54C}" type="datetime1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C4F3F-6757-4C18-A772-19B372986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Dashboard Database </a:t>
            </a:r>
            <a:r>
              <a:rPr lang="en-US" altLang="zh-TW" b="1" dirty="0">
                <a:solidFill>
                  <a:srgbClr val="00B050"/>
                </a:solidFill>
              </a:rPr>
              <a:t>E</a:t>
            </a:r>
            <a:r>
              <a:rPr lang="en-US" altLang="zh-TW" b="1" dirty="0" smtClean="0">
                <a:solidFill>
                  <a:srgbClr val="00B050"/>
                </a:solidFill>
              </a:rPr>
              <a:t>stablishment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Data clean:  Unify 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character names and values (1)</a:t>
            </a:r>
            <a:endParaRPr lang="zh-TW" altLang="en-US" sz="4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12198" b="-1"/>
          <a:stretch/>
        </p:blipFill>
        <p:spPr>
          <a:xfrm>
            <a:off x="536029" y="1744717"/>
            <a:ext cx="8329528" cy="388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81" y="2344274"/>
            <a:ext cx="7201570" cy="556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 t="3421" r="727" b="-10"/>
          <a:stretch/>
        </p:blipFill>
        <p:spPr>
          <a:xfrm>
            <a:off x="325821" y="3615557"/>
            <a:ext cx="8539736" cy="2511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向下箭號 6"/>
          <p:cNvSpPr/>
          <p:nvPr/>
        </p:nvSpPr>
        <p:spPr>
          <a:xfrm>
            <a:off x="4312468" y="2984941"/>
            <a:ext cx="536028" cy="51500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48315" y="2984941"/>
            <a:ext cx="206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Modify manually with</a:t>
            </a:r>
          </a:p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 assistance of pandas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71090" y="32424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31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Data clean:  Unify character 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names and values (2)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" t="14623" r="-1"/>
          <a:stretch/>
        </p:blipFill>
        <p:spPr>
          <a:xfrm>
            <a:off x="777766" y="1996967"/>
            <a:ext cx="7842688" cy="438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65823"/>
            <a:ext cx="8064448" cy="2204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向下箭號 5"/>
          <p:cNvSpPr/>
          <p:nvPr/>
        </p:nvSpPr>
        <p:spPr>
          <a:xfrm>
            <a:off x="4303985" y="2658901"/>
            <a:ext cx="536028" cy="51500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21888" y="2708099"/>
            <a:ext cx="206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Modify manually with</a:t>
            </a:r>
          </a:p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 assistance of pandas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Data clean:  Unify character names 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and values (3)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13705" b="-1"/>
          <a:stretch/>
        </p:blipFill>
        <p:spPr>
          <a:xfrm>
            <a:off x="861848" y="1629102"/>
            <a:ext cx="7528437" cy="599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2"/>
          <a:stretch/>
        </p:blipFill>
        <p:spPr>
          <a:xfrm>
            <a:off x="753713" y="3592116"/>
            <a:ext cx="3145626" cy="2651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58" y="3592116"/>
            <a:ext cx="3657825" cy="2608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左-上雙向箭號 6"/>
          <p:cNvSpPr/>
          <p:nvPr/>
        </p:nvSpPr>
        <p:spPr>
          <a:xfrm rot="13563165">
            <a:off x="4000192" y="2444562"/>
            <a:ext cx="1143613" cy="1166237"/>
          </a:xfrm>
          <a:prstGeom prst="leftUp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774101" y="3224967"/>
            <a:ext cx="1309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Cell length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76756" y="3212358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Cell width</a:t>
            </a:r>
            <a:endParaRPr lang="zh-TW" altLang="en-US" sz="20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8663" y="2576827"/>
            <a:ext cx="206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Modify manually with</a:t>
            </a:r>
          </a:p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 assistance of 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4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86451"/>
            <a:ext cx="7886700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Double check the outcome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97" b="565"/>
          <a:stretch/>
        </p:blipFill>
        <p:spPr>
          <a:xfrm>
            <a:off x="1016933" y="1417420"/>
            <a:ext cx="7307678" cy="4899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81046"/>
            <a:ext cx="7886700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Dashboard ideal functions</a:t>
            </a:r>
            <a:br>
              <a:rPr lang="en-US" altLang="zh-TW" b="1" dirty="0" smtClean="0">
                <a:solidFill>
                  <a:srgbClr val="00B050"/>
                </a:solidFill>
              </a:rPr>
            </a:br>
            <a:r>
              <a:rPr lang="en-US" altLang="zh-TW" b="1" dirty="0" smtClean="0">
                <a:solidFill>
                  <a:srgbClr val="00B050"/>
                </a:solidFill>
              </a:rPr>
              <a:t>(using R shiny)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3546" y="1604907"/>
            <a:ext cx="828412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Genus search characteristics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Characteristics search Genus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Decision tree</a:t>
            </a:r>
          </a:p>
          <a:p>
            <a:pPr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88276" y="1988597"/>
            <a:ext cx="59783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 </a:t>
            </a:r>
            <a:r>
              <a:rPr lang="en-US" altLang="zh-TW" dirty="0"/>
              <a:t>(1) Select interested Genus, output table with corresponding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characteristics.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9296" y="3078732"/>
            <a:ext cx="7630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Select interested characteristics, output with following UI:</a:t>
            </a:r>
          </a:p>
          <a:p>
            <a:pPr marL="342900" indent="-342900">
              <a:buAutoNum type="arabicParenBoth"/>
            </a:pPr>
            <a:r>
              <a:rPr lang="en-US" altLang="zh-TW" b="1" dirty="0" smtClean="0"/>
              <a:t>Radio button:</a:t>
            </a:r>
            <a:r>
              <a:rPr lang="en-US" altLang="zh-TW" dirty="0" smtClean="0"/>
              <a:t> “+”, “-”, “variable”, with selecting one of them output corresponding genus.</a:t>
            </a:r>
          </a:p>
          <a:p>
            <a:r>
              <a:rPr lang="en-US" altLang="zh-TW" b="1" dirty="0" smtClean="0"/>
              <a:t>(2) Select box:</a:t>
            </a:r>
            <a:r>
              <a:rPr lang="en-US" altLang="zh-TW" dirty="0" smtClean="0"/>
              <a:t> list all recorded values, with selecting one of them output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corresponding genus.</a:t>
            </a:r>
          </a:p>
          <a:p>
            <a:r>
              <a:rPr lang="en-US" altLang="zh-TW" b="1" dirty="0" smtClean="0"/>
              <a:t>(3) Interactive slider and plot: </a:t>
            </a:r>
            <a:r>
              <a:rPr lang="en-US" altLang="zh-TW" dirty="0" smtClean="0"/>
              <a:t>with selecting maximum and minimum, output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corresponding plot.</a:t>
            </a:r>
          </a:p>
          <a:p>
            <a:pPr marL="342900" indent="-342900">
              <a:buAutoNum type="arabicParenBoth"/>
            </a:pP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9302" y="5675589"/>
            <a:ext cx="6924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TW" dirty="0" smtClean="0"/>
              <a:t>Selecting interested genus and characteristics used for classification.</a:t>
            </a:r>
          </a:p>
          <a:p>
            <a:pPr marL="342900" indent="-342900">
              <a:buAutoNum type="arabicParenBoth"/>
            </a:pPr>
            <a:r>
              <a:rPr lang="en-US" altLang="zh-TW" dirty="0" smtClean="0"/>
              <a:t>Output a Decision tree based on selection.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1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Establish different data structure based on ideal functions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4308"/>
              </p:ext>
            </p:extLst>
          </p:nvPr>
        </p:nvGraphicFramePr>
        <p:xfrm>
          <a:off x="628650" y="2048998"/>
          <a:ext cx="7886700" cy="38100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2025138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15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3138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儀表板功能</a:t>
                      </a:r>
                      <a:endParaRPr lang="zh-TW" alt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B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資料型態</a:t>
                      </a:r>
                      <a:endParaRPr lang="zh-TW" alt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選擇原因</a:t>
                      </a:r>
                      <a:endParaRPr lang="zh-TW" alt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36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菌屬找特性</a:t>
                      </a:r>
                      <a:endParaRPr lang="zh-TW" alt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能在</a:t>
                      </a:r>
                      <a:r>
                        <a:rPr lang="en-US" altLang="zh-TW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python</a:t>
                      </a:r>
                      <a:r>
                        <a:rPr lang="zh-TW" alt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及</a:t>
                      </a:r>
                      <a:r>
                        <a:rPr lang="en-US" altLang="zh-TW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zh-TW" alt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間互相傳遞，能夠分頭作業。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05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特性找菌屬</a:t>
                      </a:r>
                      <a:endParaRPr lang="zh-TW" alt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Radio </a:t>
                      </a:r>
                      <a:r>
                        <a:rPr lang="en-US" sz="2000" b="1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button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, Select box)</a:t>
                      </a:r>
                      <a:endParaRPr 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能在</a:t>
                      </a:r>
                      <a:r>
                        <a:rPr lang="en-US" altLang="zh-TW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python</a:t>
                      </a:r>
                      <a:r>
                        <a:rPr lang="zh-TW" alt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及</a:t>
                      </a:r>
                      <a:r>
                        <a:rPr lang="en-US" altLang="zh-TW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zh-TW" alt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間互相傳遞，能夠分頭作業。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58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特性找菌屬</a:t>
                      </a:r>
                      <a:endParaRPr lang="zh-TW" alt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Slider and ggplot2)</a:t>
                      </a:r>
                      <a:endParaRPr 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csv</a:t>
                      </a:r>
                    </a:p>
                    <a:p>
                      <a:pPr algn="ctr" fontAlgn="ctr"/>
                      <a:r>
                        <a:rPr 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</a:br>
                      <a:endParaRPr 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作圖需要。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8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分類樹</a:t>
                      </a:r>
                      <a:endParaRPr lang="zh-TW" altLang="en-US" sz="2000" dirty="0"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 err="1" smtClean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Dataframe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delivered from R shiny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分類樹演算法需要。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03896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4265" y="40467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7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JSON 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3" y="2040450"/>
            <a:ext cx="8537299" cy="290992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Decision tree establishment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Operation in python algorithm, visualization in R. (below 5 layers)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 </a:t>
            </a:r>
            <a:r>
              <a:rPr lang="en-US" altLang="zh-TW" dirty="0" smtClean="0"/>
              <a:t>Operation and visualization in R. (above 4 layers)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45931" y="2479895"/>
            <a:ext cx="6747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TW" dirty="0" smtClean="0"/>
              <a:t>Establishment of Binary tree through BSF-like algorithm.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-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form shiny -&gt; classified dictionary structure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- 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 form shiny -&gt; input Genus name </a:t>
            </a:r>
          </a:p>
          <a:p>
            <a:r>
              <a:rPr lang="en-US" altLang="zh-TW" dirty="0" smtClean="0"/>
              <a:t>(2)  Return a list contains every nodes through DFS </a:t>
            </a:r>
            <a:r>
              <a:rPr lang="en-US" altLang="zh-TW" dirty="0"/>
              <a:t>recursively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(3)  “Reticulate” python script in R, </a:t>
            </a:r>
            <a:r>
              <a:rPr lang="en-US" altLang="zh-TW" dirty="0" err="1" smtClean="0"/>
              <a:t>coverting</a:t>
            </a:r>
            <a:r>
              <a:rPr lang="en-US" altLang="zh-TW" dirty="0" smtClean="0"/>
              <a:t> list to vector.</a:t>
            </a:r>
          </a:p>
          <a:p>
            <a:r>
              <a:rPr lang="en-US" altLang="zh-TW" dirty="0" smtClean="0"/>
              <a:t>(4)  Visualization through “</a:t>
            </a:r>
            <a:r>
              <a:rPr lang="en-US" altLang="zh-TW" dirty="0" err="1" smtClean="0"/>
              <a:t>data.tree</a:t>
            </a:r>
            <a:r>
              <a:rPr lang="en-US" altLang="zh-TW" dirty="0" smtClean="0"/>
              <a:t>”.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234728"/>
            <a:ext cx="7886700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Outline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3110" b="-588"/>
          <a:stretch/>
        </p:blipFill>
        <p:spPr>
          <a:xfrm>
            <a:off x="888914" y="1560291"/>
            <a:ext cx="7366171" cy="2480065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1" b="-6589"/>
          <a:stretch/>
        </p:blipFill>
        <p:spPr>
          <a:xfrm>
            <a:off x="2348306" y="4271584"/>
            <a:ext cx="5105499" cy="242350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0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62455" y="4954966"/>
            <a:ext cx="5748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Genus characteristic comparison table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51072"/>
            <a:ext cx="7886700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Target TABLE from </a:t>
            </a:r>
            <a:r>
              <a:rPr lang="en-US" altLang="zh-TW" b="1" dirty="0" err="1" smtClean="0">
                <a:solidFill>
                  <a:srgbClr val="00B050"/>
                </a:solidFill>
              </a:rPr>
              <a:t>Bergey's</a:t>
            </a:r>
            <a:r>
              <a:rPr lang="en-US" altLang="zh-TW" b="1" dirty="0" smtClean="0">
                <a:solidFill>
                  <a:srgbClr val="00B050"/>
                </a:solidFill>
              </a:rPr>
              <a:t> Manual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5" y="1741401"/>
            <a:ext cx="7637675" cy="3282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04" y="2922740"/>
            <a:ext cx="7021358" cy="3267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1823544" y="6190593"/>
            <a:ext cx="591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Species characteristic comparison table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C</a:t>
            </a:r>
            <a:r>
              <a:rPr lang="en-US" altLang="zh-TW" b="1" dirty="0" smtClean="0">
                <a:solidFill>
                  <a:srgbClr val="00B050"/>
                </a:solidFill>
              </a:rPr>
              <a:t>onvert to csv files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1425470" y="1956023"/>
            <a:ext cx="544424" cy="538185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163673" y="1626860"/>
            <a:ext cx="284268" cy="281128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831487" y="1570099"/>
            <a:ext cx="304343" cy="289001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945710" y="2176650"/>
            <a:ext cx="424461" cy="419773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 flipH="1">
            <a:off x="2136198" y="1981149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 flipH="1">
            <a:off x="2099798" y="2355525"/>
            <a:ext cx="302397" cy="299057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 flipH="1">
            <a:off x="2548558" y="2334228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 flipH="1">
            <a:off x="2616832" y="1847312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 flipH="1">
            <a:off x="699019" y="1910541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 flipH="1">
            <a:off x="3012548" y="2310697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 flipH="1">
            <a:off x="426388" y="2410001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6699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44377" y="2613777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Split into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1476 PDFs</a:t>
            </a:r>
          </a:p>
        </p:txBody>
      </p:sp>
      <p:sp>
        <p:nvSpPr>
          <p:cNvPr id="16" name="橢圓 15"/>
          <p:cNvSpPr/>
          <p:nvPr/>
        </p:nvSpPr>
        <p:spPr>
          <a:xfrm>
            <a:off x="1778384" y="3885118"/>
            <a:ext cx="544424" cy="538185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098450" y="3421964"/>
            <a:ext cx="404536" cy="400068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752499" y="3437497"/>
            <a:ext cx="304343" cy="300981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 flipH="1">
            <a:off x="1426238" y="3959079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 flipH="1">
            <a:off x="2428263" y="3856285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 flipH="1">
            <a:off x="2380195" y="3458743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 flipH="1">
            <a:off x="633796" y="3692996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 flipH="1">
            <a:off x="2841179" y="3423481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 flipH="1">
            <a:off x="418092" y="3318647"/>
            <a:ext cx="246691" cy="243966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68195" y="3904381"/>
            <a:ext cx="304343" cy="300981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3476177" y="2372837"/>
            <a:ext cx="464320" cy="1406753"/>
          </a:xfrm>
          <a:prstGeom prst="chevron">
            <a:avLst/>
          </a:prstGeom>
          <a:solidFill>
            <a:srgbClr val="44546A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590419" y="2047951"/>
            <a:ext cx="1840851" cy="1900023"/>
          </a:xfrm>
          <a:prstGeom prst="ellipse">
            <a:avLst/>
          </a:prstGeom>
          <a:noFill/>
          <a:ln w="12700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940762" y="2531984"/>
            <a:ext cx="2058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Classify </a:t>
            </a:r>
            <a:r>
              <a:rPr lang="en-US" altLang="zh-TW" sz="2200" b="1" kern="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200" b="1" kern="0" noProof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Family, Genus, Species</a:t>
            </a:r>
            <a:endParaRPr kumimoji="0" lang="zh-TW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＞形箭號 28"/>
          <p:cNvSpPr/>
          <p:nvPr/>
        </p:nvSpPr>
        <p:spPr>
          <a:xfrm>
            <a:off x="5915626" y="2339025"/>
            <a:ext cx="464320" cy="1406753"/>
          </a:xfrm>
          <a:prstGeom prst="chevron">
            <a:avLst/>
          </a:prstGeom>
          <a:solidFill>
            <a:srgbClr val="44546A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578097" y="2734284"/>
            <a:ext cx="1949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200" b="1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Convert into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200" b="1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kumimoji="0" lang="zh-TW" altLang="en-US" sz="2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68430" y="4752790"/>
            <a:ext cx="27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p</a:t>
            </a:r>
            <a:r>
              <a:rPr lang="en-US" altLang="zh-TW" dirty="0" smtClean="0"/>
              <a:t>ython module: PyPDF2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499980" y="4752794"/>
            <a:ext cx="2723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Preliminary classify by R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495396" y="4547320"/>
            <a:ext cx="2346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R package: </a:t>
            </a:r>
            <a:r>
              <a:rPr lang="en-US" altLang="zh-TW" dirty="0" err="1" smtClean="0"/>
              <a:t>tabulizer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python modules: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pdftables</a:t>
            </a:r>
            <a:r>
              <a:rPr lang="en-US" altLang="zh-TW" dirty="0" err="1"/>
              <a:t>_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,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tabula-</a:t>
            </a:r>
            <a:r>
              <a:rPr lang="en-US" altLang="zh-TW" dirty="0" err="1" smtClean="0"/>
              <a:t>py</a:t>
            </a:r>
            <a:r>
              <a:rPr lang="en-US" altLang="zh-TW" dirty="0" smtClean="0"/>
              <a:t> + pandas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70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243" y="239002"/>
            <a:ext cx="7886700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Pros and Cons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939113"/>
              </p:ext>
            </p:extLst>
          </p:nvPr>
        </p:nvGraphicFramePr>
        <p:xfrm>
          <a:off x="1229706" y="1240040"/>
          <a:ext cx="7031424" cy="53814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3808">
                  <a:extLst>
                    <a:ext uri="{9D8B030D-6E8A-4147-A177-3AD203B41FA5}">
                      <a16:colId xmlns:a16="http://schemas.microsoft.com/office/drawing/2014/main" val="2827731816"/>
                    </a:ext>
                  </a:extLst>
                </a:gridCol>
                <a:gridCol w="2343808">
                  <a:extLst>
                    <a:ext uri="{9D8B030D-6E8A-4147-A177-3AD203B41FA5}">
                      <a16:colId xmlns:a16="http://schemas.microsoft.com/office/drawing/2014/main" val="2632352992"/>
                    </a:ext>
                  </a:extLst>
                </a:gridCol>
                <a:gridCol w="2343808">
                  <a:extLst>
                    <a:ext uri="{9D8B030D-6E8A-4147-A177-3AD203B41FA5}">
                      <a16:colId xmlns:a16="http://schemas.microsoft.com/office/drawing/2014/main" val="2373012659"/>
                    </a:ext>
                  </a:extLst>
                </a:gridCol>
              </a:tblGrid>
              <a:tr h="387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Package/module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21719"/>
                  </a:ext>
                </a:extLst>
              </a:tr>
              <a:tr h="164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Tabulizer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TW" sz="1600" dirty="0" smtClean="0"/>
                        <a:t>Work well</a:t>
                      </a:r>
                      <a:r>
                        <a:rPr lang="en-US" altLang="zh-TW" sz="1600" baseline="0" dirty="0" smtClean="0"/>
                        <a:t> on simple table</a:t>
                      </a:r>
                      <a:endParaRPr lang="zh-TW" altLang="en-US" sz="1600" dirty="0" smtClean="0"/>
                    </a:p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baseline="0" dirty="0" smtClean="0"/>
                        <a:t>scientific name in wrong cell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baseline="0" dirty="0" smtClean="0"/>
                        <a:t>Merge columns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/>
                        <a:t>irrelevant text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baseline="0" dirty="0" smtClean="0"/>
                        <a:t>Mix multiple tables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baseline="0" dirty="0" smtClean="0"/>
                        <a:t>Wrong text</a:t>
                      </a:r>
                      <a:endParaRPr lang="en-US" altLang="zh-TW" sz="16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954475"/>
                  </a:ext>
                </a:extLst>
              </a:tr>
              <a:tr h="169974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Tabula-py+pandas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TW" sz="1600" dirty="0" smtClean="0"/>
                        <a:t>Work well</a:t>
                      </a:r>
                      <a:r>
                        <a:rPr lang="en-US" altLang="zh-TW" sz="1600" baseline="0" dirty="0" smtClean="0"/>
                        <a:t> on simple table(similar to </a:t>
                      </a:r>
                      <a:r>
                        <a:rPr lang="en-US" altLang="zh-TW" sz="1600" baseline="0" dirty="0" err="1" smtClean="0"/>
                        <a:t>tabilizer</a:t>
                      </a:r>
                      <a:r>
                        <a:rPr lang="en-US" altLang="zh-TW" sz="1600" baseline="0" dirty="0" smtClean="0"/>
                        <a:t>)</a:t>
                      </a:r>
                      <a:endParaRPr lang="zh-TW" altLang="en-US" sz="1600" dirty="0" smtClean="0"/>
                    </a:p>
                    <a:p>
                      <a:pPr algn="l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/>
                        <a:t>irrelevant text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TW" sz="1600" baseline="0" dirty="0" smtClean="0"/>
                        <a:t>scientific name in wrong cell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/>
                        <a:t>Can not work on every</a:t>
                      </a:r>
                      <a:r>
                        <a:rPr lang="en-US" altLang="zh-TW" sz="1600" baseline="0" dirty="0" smtClean="0"/>
                        <a:t> table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baseline="0" dirty="0" smtClean="0"/>
                        <a:t>Wrong text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24340"/>
                  </a:ext>
                </a:extLst>
              </a:tr>
              <a:tr h="1647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/>
                        <a:t>Pdftables_api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/>
                        <a:t>Work well</a:t>
                      </a:r>
                      <a:r>
                        <a:rPr lang="en-US" altLang="zh-TW" sz="1600" baseline="0" dirty="0" smtClean="0"/>
                        <a:t> on simple table(better than tabula)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/>
                        <a:t>irrelevant text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TW" sz="1600" baseline="0" dirty="0" smtClean="0"/>
                        <a:t>scientific name in wrong cell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dirty="0" smtClean="0"/>
                        <a:t>Can</a:t>
                      </a:r>
                      <a:r>
                        <a:rPr lang="en-US" altLang="zh-TW" sz="1600" baseline="0" dirty="0" smtClean="0"/>
                        <a:t> not work on complex table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sz="1600" baseline="0" dirty="0" smtClean="0"/>
                        <a:t>Conversion limit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67978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5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Files classification and check manually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034568" y="3020851"/>
            <a:ext cx="1481958" cy="15555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692868" y="2012584"/>
            <a:ext cx="2559269" cy="260131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7462" y="371015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smtClean="0">
                <a:solidFill>
                  <a:schemeClr val="bg1"/>
                </a:solidFill>
              </a:rPr>
              <a:t>28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23527" y="4667308"/>
            <a:ext cx="704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/>
              <a:t>28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34003" y="3506228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Genus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86702" y="3037645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Species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56328" y="4725583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164</a:t>
            </a:r>
            <a:endParaRPr lang="zh-TW" altLang="en-US" sz="40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4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49516"/>
            <a:ext cx="7886700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TABLE repair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＞形箭號 7"/>
          <p:cNvSpPr/>
          <p:nvPr/>
        </p:nvSpPr>
        <p:spPr>
          <a:xfrm>
            <a:off x="2845095" y="2791579"/>
            <a:ext cx="464320" cy="1406753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＞形箭號 8"/>
          <p:cNvSpPr/>
          <p:nvPr/>
        </p:nvSpPr>
        <p:spPr>
          <a:xfrm>
            <a:off x="6087999" y="2791579"/>
            <a:ext cx="464320" cy="1406753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703" y="1408386"/>
            <a:ext cx="7800647" cy="3993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324304" y="1396407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Original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89024" y="1408386"/>
            <a:ext cx="136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Convert into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36676" y="1392638"/>
            <a:ext cx="1062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Reasons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91130" y="2196662"/>
            <a:ext cx="2123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l-GR" altLang="zh-TW" sz="2000" dirty="0"/>
              <a:t>μ</a:t>
            </a:r>
            <a:r>
              <a:rPr lang="el-GR" altLang="zh-TW" sz="2000" dirty="0" smtClean="0"/>
              <a:t> 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000" dirty="0"/>
              <a:t>℃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err="1" smtClean="0"/>
              <a:t>Fullwidth</a:t>
            </a:r>
            <a:r>
              <a:rPr lang="en-US" altLang="zh-TW" sz="2000" dirty="0" smtClean="0"/>
              <a:t> form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/>
              <a:t>no determine, no data...</a:t>
            </a:r>
            <a:r>
              <a:rPr lang="en-US" altLang="zh-TW" sz="20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Wrong position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Missing data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Superscript annotation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25432" y="2481703"/>
            <a:ext cx="21465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u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_C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err="1" smtClean="0"/>
              <a:t>Halfwidth</a:t>
            </a:r>
            <a:r>
              <a:rPr lang="en-US" altLang="zh-TW" sz="2000" dirty="0" smtClean="0"/>
              <a:t> form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NA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Correct position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Correct data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_ annotation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TW" sz="2000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6674068" y="2612160"/>
            <a:ext cx="23760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Encoding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Avoid confusing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For the convenience</a:t>
            </a:r>
          </a:p>
          <a:p>
            <a:r>
              <a:rPr lang="en-US" altLang="zh-TW" dirty="0" smtClean="0"/>
              <a:t>      of manipulation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Avoid excel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auto-conversion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1202" y="312574"/>
            <a:ext cx="7886700" cy="1325563"/>
          </a:xfrm>
        </p:spPr>
        <p:txBody>
          <a:bodyPr/>
          <a:lstStyle/>
          <a:p>
            <a:pPr algn="ctr"/>
            <a:r>
              <a:rPr lang="en-US" altLang="zh-TW" b="1" dirty="0" smtClean="0">
                <a:solidFill>
                  <a:srgbClr val="00B050"/>
                </a:solidFill>
              </a:rPr>
              <a:t>Data clean: </a:t>
            </a:r>
            <a:r>
              <a:rPr lang="en-US" altLang="zh-TW" b="1" dirty="0">
                <a:solidFill>
                  <a:srgbClr val="00B050"/>
                </a:solidFill>
              </a:rPr>
              <a:t> Unify Genus names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b="1" dirty="0">
              <a:solidFill>
                <a:srgbClr val="00B05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56" y="1226263"/>
            <a:ext cx="5802695" cy="5243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3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solidFill>
                  <a:srgbClr val="00B050"/>
                </a:solidFill>
              </a:rPr>
              <a:t>Data clean:  Unify character names </a:t>
            </a:r>
            <a:r>
              <a:rPr lang="en-US" altLang="zh-TW" sz="4000" b="1" dirty="0" smtClean="0">
                <a:solidFill>
                  <a:srgbClr val="00B050"/>
                </a:solidFill>
              </a:rPr>
              <a:t>(preparatory stage)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09" y="2027464"/>
            <a:ext cx="7172288" cy="3953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729655" y="3163613"/>
            <a:ext cx="1860331" cy="693683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589986" y="3325788"/>
            <a:ext cx="23450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Still need further unify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4F3F-6757-4C18-A772-19B372986EB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0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579</Words>
  <Application>Microsoft Office PowerPoint</Application>
  <PresentationFormat>如螢幕大小 (4:3)</PresentationFormat>
  <Paragraphs>156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Dashboard Database Establishment</vt:lpstr>
      <vt:lpstr>Outline</vt:lpstr>
      <vt:lpstr>Target TABLE from Bergey's Manual</vt:lpstr>
      <vt:lpstr> Convert to csv files</vt:lpstr>
      <vt:lpstr>Pros and Cons</vt:lpstr>
      <vt:lpstr>Files classification and check manually</vt:lpstr>
      <vt:lpstr>TABLE repair</vt:lpstr>
      <vt:lpstr>Data clean:  Unify Genus names </vt:lpstr>
      <vt:lpstr>Data clean:  Unify character names (preparatory stage)</vt:lpstr>
      <vt:lpstr>Data clean:  Unify character names and values (1)</vt:lpstr>
      <vt:lpstr>Data clean:  Unify character names and values (2)</vt:lpstr>
      <vt:lpstr>Data clean:  Unify character names and values (3)</vt:lpstr>
      <vt:lpstr>Double check the outcome</vt:lpstr>
      <vt:lpstr>Dashboard ideal functions (using R shiny)</vt:lpstr>
      <vt:lpstr>Establish different data structure based on ideal functions</vt:lpstr>
      <vt:lpstr>JSON  </vt:lpstr>
      <vt:lpstr>Decision tree establishment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Database Establishment</dc:title>
  <dc:creator>謝文瑜</dc:creator>
  <cp:lastModifiedBy>謝文瑜</cp:lastModifiedBy>
  <cp:revision>71</cp:revision>
  <dcterms:created xsi:type="dcterms:W3CDTF">2018-08-29T01:35:49Z</dcterms:created>
  <dcterms:modified xsi:type="dcterms:W3CDTF">2018-08-30T06:40:24Z</dcterms:modified>
</cp:coreProperties>
</file>