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05" d="100"/>
          <a:sy n="105" d="100"/>
        </p:scale>
        <p:origin x="88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GB" sz="5100"/>
              <a:t>Predicting customer buying behaviour</a:t>
            </a:r>
            <a:br>
              <a:rPr lang="en-GB" sz="5100"/>
            </a:br>
            <a:endParaRPr lang="en-GB" sz="5100"/>
          </a:p>
        </p:txBody>
      </p:sp>
      <p:pic>
        <p:nvPicPr>
          <p:cNvPr id="5" name="Picture 4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A44F63CF-299A-C193-2EC1-F172A990F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08" y="1302614"/>
            <a:ext cx="6439588" cy="1320115"/>
          </a:xfrm>
          <a:prstGeom prst="rect">
            <a:avLst/>
          </a:prstGeom>
        </p:spPr>
      </p:pic>
      <p:sp>
        <p:nvSpPr>
          <p:cNvPr id="35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400"/>
              <a:t>Insights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200"/>
              <a:t>From the analysis, there are 42522 complete bookings and  7478 incomplete bookings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70488D3-5CF7-C510-D5E7-C6B84B8B6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505" y="1485548"/>
            <a:ext cx="6836898" cy="391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8929D-9A65-9004-5FF9-B23FFD16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Insights</a:t>
            </a:r>
            <a:br>
              <a:rPr lang="en-US" sz="5000"/>
            </a:br>
            <a:endParaRPr lang="en-US" sz="5000"/>
          </a:p>
        </p:txBody>
      </p:sp>
      <p:sp>
        <p:nvSpPr>
          <p:cNvPr id="104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2D7006-CCB8-016F-1A1C-1941FC640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The Malaysia has the most complete bookings.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4DC21E-BC85-7384-0DD6-85E33B5AA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452" y="1449106"/>
            <a:ext cx="6668086" cy="460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36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9" name="Rectangle 3097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8929D-9A65-9004-5FF9-B23FFD16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dirty="0"/>
              <a:t>Insights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2D7006-CCB8-016F-1A1C-1941FC640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5138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/>
              <a:t>Customers who prefer the preferred meals and flight meals are more willing to complete the booking.</a:t>
            </a:r>
          </a:p>
        </p:txBody>
      </p:sp>
      <p:sp>
        <p:nvSpPr>
          <p:cNvPr id="3110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4FF166-606B-8291-E4D0-7BFE6FDD6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608" y="3242240"/>
            <a:ext cx="3758184" cy="235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B47340D-DF45-B417-90DA-B5D9AE9FC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6908" y="3242240"/>
            <a:ext cx="3758184" cy="235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A1A7B79-50C1-9DCD-3829-0878D9ED0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1208" y="3242240"/>
            <a:ext cx="3758184" cy="235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92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39" name="Rectangle 413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F4C9E23-080D-19F7-C2D5-0418AAA92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Insight</a:t>
            </a:r>
          </a:p>
        </p:txBody>
      </p:sp>
      <p:sp>
        <p:nvSpPr>
          <p:cNvPr id="41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Content Placeholder 4106">
            <a:extLst>
              <a:ext uri="{FF2B5EF4-FFF2-40B4-BE49-F238E27FC236}">
                <a16:creationId xmlns:a16="http://schemas.microsoft.com/office/drawing/2014/main" id="{A3A8E3FC-8067-C4D0-3CAE-609D3D61F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kern="1200">
                <a:latin typeface="+mn-lt"/>
                <a:ea typeface="+mn-ea"/>
                <a:cs typeface="+mn-cs"/>
              </a:rPr>
              <a:t>On Saturday, there is the least number of complete bookings.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11C004A-9E4E-0D4D-C5C9-A960630A7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9824" y="1705758"/>
            <a:ext cx="6437376" cy="40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74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39" name="Rectangle 413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F4C9E23-080D-19F7-C2D5-0418AAA92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Insight</a:t>
            </a:r>
          </a:p>
        </p:txBody>
      </p:sp>
      <p:sp>
        <p:nvSpPr>
          <p:cNvPr id="41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Content Placeholder 4106">
            <a:extLst>
              <a:ext uri="{FF2B5EF4-FFF2-40B4-BE49-F238E27FC236}">
                <a16:creationId xmlns:a16="http://schemas.microsoft.com/office/drawing/2014/main" id="{A3A8E3FC-8067-C4D0-3CAE-609D3D61F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Customers are more willing to book the flight through Internet. </a:t>
            </a:r>
            <a:endParaRPr lang="en-US" sz="22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3AB8956E-310C-5E10-13E6-EA0616D04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828" y="1746504"/>
            <a:ext cx="7240172" cy="478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71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0" name="Rectangle 7176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CB7A335-1E79-0825-0904-A422E3BF37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"/>
          <a:stretch/>
        </p:blipFill>
        <p:spPr bwMode="auto">
          <a:xfrm>
            <a:off x="20" y="431"/>
            <a:ext cx="7507399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2" name="Content Placeholder 7173">
            <a:extLst>
              <a:ext uri="{FF2B5EF4-FFF2-40B4-BE49-F238E27FC236}">
                <a16:creationId xmlns:a16="http://schemas.microsoft.com/office/drawing/2014/main" id="{82984799-A011-4E75-BFAC-642B468F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876" y="3093106"/>
            <a:ext cx="2942813" cy="3540265"/>
          </a:xfrm>
        </p:spPr>
        <p:txBody>
          <a:bodyPr>
            <a:normAutofit/>
          </a:bodyPr>
          <a:lstStyle/>
          <a:p>
            <a:r>
              <a:rPr lang="en-US" sz="2000" dirty="0"/>
              <a:t>The most important feature is </a:t>
            </a:r>
            <a:r>
              <a:rPr lang="en-US" sz="2000" i="1" dirty="0" err="1"/>
              <a:t>Purchase_lead</a:t>
            </a:r>
            <a:endParaRPr lang="en-US" sz="2000" i="1" dirty="0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1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5BD9-3FAA-B1DA-1427-29C34291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C16742C-2CCE-0270-5F70-D19D28C89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44" y="2076560"/>
            <a:ext cx="8305800" cy="2921000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87ECF5C-069A-306D-3789-FBC5D2443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44" y="1951014"/>
            <a:ext cx="6311900" cy="1943100"/>
          </a:xfrm>
          <a:prstGeom prst="rect">
            <a:avLst/>
          </a:prstGeom>
        </p:spPr>
      </p:pic>
      <p:sp>
        <p:nvSpPr>
          <p:cNvPr id="7" name="Content Placeholder 4106">
            <a:extLst>
              <a:ext uri="{FF2B5EF4-FFF2-40B4-BE49-F238E27FC236}">
                <a16:creationId xmlns:a16="http://schemas.microsoft.com/office/drawing/2014/main" id="{4128CC08-DB3F-C8BC-0FD2-827E77BBA2BE}"/>
              </a:ext>
            </a:extLst>
          </p:cNvPr>
          <p:cNvSpPr txBox="1">
            <a:spLocks/>
          </p:cNvSpPr>
          <p:nvPr/>
        </p:nvSpPr>
        <p:spPr>
          <a:xfrm>
            <a:off x="4991140" y="4580271"/>
            <a:ext cx="6178804" cy="1085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With top five features, the accuracy of model to predict the successful booking based on </a:t>
            </a:r>
            <a:r>
              <a:rPr lang="en-US" sz="2200" dirty="0" err="1"/>
              <a:t>RandomForestClassifier</a:t>
            </a:r>
            <a:r>
              <a:rPr lang="en-US" sz="2200" dirty="0"/>
              <a:t> is 0.85</a:t>
            </a:r>
          </a:p>
        </p:txBody>
      </p:sp>
    </p:spTree>
    <p:extLst>
      <p:ext uri="{BB962C8B-B14F-4D97-AF65-F5344CB8AC3E}">
        <p14:creationId xmlns:p14="http://schemas.microsoft.com/office/powerpoint/2010/main" val="317720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101</Words>
  <Application>Microsoft Macintosh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Predicting customer buying behaviour </vt:lpstr>
      <vt:lpstr>Insights</vt:lpstr>
      <vt:lpstr>Insights </vt:lpstr>
      <vt:lpstr>Insights </vt:lpstr>
      <vt:lpstr>Insight</vt:lpstr>
      <vt:lpstr>Insight</vt:lpstr>
      <vt:lpstr>PowerPoint Presentation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Miaoqian Xie</cp:lastModifiedBy>
  <cp:revision>3</cp:revision>
  <dcterms:created xsi:type="dcterms:W3CDTF">2022-12-06T11:13:27Z</dcterms:created>
  <dcterms:modified xsi:type="dcterms:W3CDTF">2023-03-16T00:06:00Z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8fac97-8d33-4425-95a4-f76d2cce012e_Enabled">
    <vt:lpwstr>true</vt:lpwstr>
  </property>
  <property fmtid="{D5CDD505-2E9C-101B-9397-08002B2CF9AE}" pid="3" name="MSIP_Label_b98fac97-8d33-4425-95a4-f76d2cce012e_SetDate">
    <vt:lpwstr>2023-03-02T22:44:41Z</vt:lpwstr>
  </property>
  <property fmtid="{D5CDD505-2E9C-101B-9397-08002B2CF9AE}" pid="4" name="MSIP_Label_b98fac97-8d33-4425-95a4-f76d2cce012e_Method">
    <vt:lpwstr>Standard</vt:lpwstr>
  </property>
  <property fmtid="{D5CDD505-2E9C-101B-9397-08002B2CF9AE}" pid="5" name="MSIP_Label_b98fac97-8d33-4425-95a4-f76d2cce012e_Name">
    <vt:lpwstr>defa4170-0d19-0005-0004-bc88714345d2</vt:lpwstr>
  </property>
  <property fmtid="{D5CDD505-2E9C-101B-9397-08002B2CF9AE}" pid="6" name="MSIP_Label_b98fac97-8d33-4425-95a4-f76d2cce012e_SiteId">
    <vt:lpwstr>674dd0a1-ae62-42c7-a39f-69ee199537a8</vt:lpwstr>
  </property>
  <property fmtid="{D5CDD505-2E9C-101B-9397-08002B2CF9AE}" pid="7" name="MSIP_Label_b98fac97-8d33-4425-95a4-f76d2cce012e_ActionId">
    <vt:lpwstr>25bba13b-472b-43a9-ab1c-e6f9d82f1832</vt:lpwstr>
  </property>
  <property fmtid="{D5CDD505-2E9C-101B-9397-08002B2CF9AE}" pid="8" name="MSIP_Label_b98fac97-8d33-4425-95a4-f76d2cce012e_ContentBits">
    <vt:lpwstr>0</vt:lpwstr>
  </property>
</Properties>
</file>