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1" r:id="rId5"/>
    <p:sldId id="260" r:id="rId6"/>
    <p:sldId id="263" r:id="rId7"/>
    <p:sldId id="264" r:id="rId8"/>
    <p:sldId id="265" r:id="rId9"/>
    <p:sldId id="266" r:id="rId10"/>
    <p:sldId id="267" r:id="rId11"/>
    <p:sldId id="269" r:id="rId12"/>
    <p:sldId id="270" r:id="rId13"/>
    <p:sldId id="273" r:id="rId14"/>
    <p:sldId id="272" r:id="rId15"/>
    <p:sldId id="271"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11" autoAdjust="0"/>
  </p:normalViewPr>
  <p:slideViewPr>
    <p:cSldViewPr snapToGrid="0">
      <p:cViewPr varScale="1">
        <p:scale>
          <a:sx n="102" d="100"/>
          <a:sy n="102"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9AE1-BE1F-489D-ACC0-92437958E43C}"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03FD4-F136-4617-B704-F158E32792A2}" type="slidenum">
              <a:rPr lang="zh-CN" altLang="en-US" smtClean="0"/>
              <a:t>‹#›</a:t>
            </a:fld>
            <a:endParaRPr lang="zh-CN" altLang="en-US"/>
          </a:p>
        </p:txBody>
      </p:sp>
    </p:spTree>
    <p:extLst>
      <p:ext uri="{BB962C8B-B14F-4D97-AF65-F5344CB8AC3E}">
        <p14:creationId xmlns:p14="http://schemas.microsoft.com/office/powerpoint/2010/main" val="80654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结构化数据与非结构化数据</a:t>
            </a:r>
            <a:endParaRPr lang="en-US" altLang="zh-CN" dirty="0" smtClean="0"/>
          </a:p>
          <a:p>
            <a:r>
              <a:rPr lang="zh-CN" altLang="en-US" dirty="0" smtClean="0"/>
              <a:t>排序：商业行为</a:t>
            </a:r>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4</a:t>
            </a:fld>
            <a:endParaRPr lang="zh-CN" altLang="en-US"/>
          </a:p>
        </p:txBody>
      </p:sp>
    </p:spTree>
    <p:extLst>
      <p:ext uri="{BB962C8B-B14F-4D97-AF65-F5344CB8AC3E}">
        <p14:creationId xmlns:p14="http://schemas.microsoft.com/office/powerpoint/2010/main" val="303489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反过来说，正排索引就是通过遍历文章去找关键词，倒排索引就是通过关键词去找文章</a:t>
            </a:r>
            <a:endParaRPr lang="en-US" altLang="zh-CN" dirty="0" smtClean="0"/>
          </a:p>
          <a:p>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，就是我们所谓的散列表，它的存储是</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结构的。当我们对数据建立索引后，我们的每个数据都会有一个对于的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值。当我们去查找数据的时候，只要取条件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值即可。数据存储的位置通过</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值快速找到。</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BTREE</a:t>
            </a:r>
            <a:r>
              <a:rPr lang="zh-CN" altLang="en-US" sz="1200" b="0" i="0" kern="1200" dirty="0" smtClean="0">
                <a:solidFill>
                  <a:schemeClr val="tx1"/>
                </a:solidFill>
                <a:effectLst/>
                <a:latin typeface="+mn-lt"/>
                <a:ea typeface="+mn-ea"/>
                <a:cs typeface="+mn-cs"/>
              </a:rPr>
              <a:t>二叉搜索树：一颗优化的二叉搜索树 ，</a:t>
            </a:r>
            <a:r>
              <a:rPr lang="en-US" altLang="zh-CN" sz="1200" b="0" i="0" kern="1200" dirty="0" smtClean="0">
                <a:solidFill>
                  <a:schemeClr val="tx1"/>
                </a:solidFill>
                <a:effectLst/>
                <a:latin typeface="+mn-lt"/>
                <a:ea typeface="+mn-ea"/>
                <a:cs typeface="+mn-cs"/>
              </a:rPr>
              <a:t>O(n) </a:t>
            </a:r>
            <a:r>
              <a:rPr lang="zh-CN" altLang="en-US" sz="1200" b="0" i="0" kern="1200" dirty="0" smtClean="0">
                <a:solidFill>
                  <a:schemeClr val="tx1"/>
                </a:solidFill>
                <a:effectLst/>
                <a:latin typeface="+mn-lt"/>
                <a:ea typeface="+mn-ea"/>
                <a:cs typeface="+mn-cs"/>
              </a:rPr>
              <a:t>转变成了 </a:t>
            </a:r>
            <a:r>
              <a:rPr lang="en-US" altLang="zh-CN" sz="1200" b="0" i="0" kern="1200" dirty="0" smtClean="0">
                <a:solidFill>
                  <a:schemeClr val="tx1"/>
                </a:solidFill>
                <a:effectLst/>
                <a:latin typeface="+mn-lt"/>
                <a:ea typeface="+mn-ea"/>
                <a:cs typeface="+mn-cs"/>
              </a:rPr>
              <a:t>O(log2(n))</a:t>
            </a:r>
            <a:endParaRPr lang="en-US" altLang="zh-CN" dirty="0" smtClean="0"/>
          </a:p>
        </p:txBody>
      </p:sp>
      <p:sp>
        <p:nvSpPr>
          <p:cNvPr id="4" name="灯片编号占位符 3"/>
          <p:cNvSpPr>
            <a:spLocks noGrp="1"/>
          </p:cNvSpPr>
          <p:nvPr>
            <p:ph type="sldNum" sz="quarter" idx="10"/>
          </p:nvPr>
        </p:nvSpPr>
        <p:spPr/>
        <p:txBody>
          <a:bodyPr/>
          <a:lstStyle/>
          <a:p>
            <a:fld id="{99B03FD4-F136-4617-B704-F158E32792A2}" type="slidenum">
              <a:rPr lang="zh-CN" altLang="en-US" smtClean="0"/>
              <a:t>5</a:t>
            </a:fld>
            <a:endParaRPr lang="zh-CN" altLang="en-US"/>
          </a:p>
        </p:txBody>
      </p:sp>
    </p:spTree>
    <p:extLst>
      <p:ext uri="{BB962C8B-B14F-4D97-AF65-F5344CB8AC3E}">
        <p14:creationId xmlns:p14="http://schemas.microsoft.com/office/powerpoint/2010/main" val="390479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6</a:t>
            </a:fld>
            <a:endParaRPr lang="zh-CN" altLang="en-US"/>
          </a:p>
        </p:txBody>
      </p:sp>
    </p:spTree>
    <p:extLst>
      <p:ext uri="{BB962C8B-B14F-4D97-AF65-F5344CB8AC3E}">
        <p14:creationId xmlns:p14="http://schemas.microsoft.com/office/powerpoint/2010/main" val="46624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介绍常见得当分词器</a:t>
            </a:r>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7</a:t>
            </a:fld>
            <a:endParaRPr lang="zh-CN" altLang="en-US"/>
          </a:p>
        </p:txBody>
      </p:sp>
    </p:spTree>
    <p:extLst>
      <p:ext uri="{BB962C8B-B14F-4D97-AF65-F5344CB8AC3E}">
        <p14:creationId xmlns:p14="http://schemas.microsoft.com/office/powerpoint/2010/main" val="341989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8</a:t>
            </a:fld>
            <a:endParaRPr lang="zh-CN" altLang="en-US"/>
          </a:p>
        </p:txBody>
      </p:sp>
    </p:spTree>
    <p:extLst>
      <p:ext uri="{BB962C8B-B14F-4D97-AF65-F5344CB8AC3E}">
        <p14:creationId xmlns:p14="http://schemas.microsoft.com/office/powerpoint/2010/main" val="95379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10</a:t>
            </a:fld>
            <a:endParaRPr lang="zh-CN" altLang="en-US"/>
          </a:p>
        </p:txBody>
      </p:sp>
    </p:spTree>
    <p:extLst>
      <p:ext uri="{BB962C8B-B14F-4D97-AF65-F5344CB8AC3E}">
        <p14:creationId xmlns:p14="http://schemas.microsoft.com/office/powerpoint/2010/main" val="39273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11</a:t>
            </a:fld>
            <a:endParaRPr lang="zh-CN" altLang="en-US"/>
          </a:p>
        </p:txBody>
      </p:sp>
    </p:spTree>
    <p:extLst>
      <p:ext uri="{BB962C8B-B14F-4D97-AF65-F5344CB8AC3E}">
        <p14:creationId xmlns:p14="http://schemas.microsoft.com/office/powerpoint/2010/main" val="141860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https://github.com/yuyufeng1994/searchengine</a:t>
            </a:r>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12</a:t>
            </a:fld>
            <a:endParaRPr lang="zh-CN" altLang="en-US"/>
          </a:p>
        </p:txBody>
      </p:sp>
    </p:spTree>
    <p:extLst>
      <p:ext uri="{BB962C8B-B14F-4D97-AF65-F5344CB8AC3E}">
        <p14:creationId xmlns:p14="http://schemas.microsoft.com/office/powerpoint/2010/main" val="394699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https://github.com/yuyufeng1994/searchengine</a:t>
            </a:r>
            <a:endParaRPr lang="zh-CN" altLang="en-US" dirty="0"/>
          </a:p>
        </p:txBody>
      </p:sp>
      <p:sp>
        <p:nvSpPr>
          <p:cNvPr id="4" name="灯片编号占位符 3"/>
          <p:cNvSpPr>
            <a:spLocks noGrp="1"/>
          </p:cNvSpPr>
          <p:nvPr>
            <p:ph type="sldNum" sz="quarter" idx="10"/>
          </p:nvPr>
        </p:nvSpPr>
        <p:spPr/>
        <p:txBody>
          <a:bodyPr/>
          <a:lstStyle/>
          <a:p>
            <a:fld id="{99B03FD4-F136-4617-B704-F158E32792A2}" type="slidenum">
              <a:rPr lang="zh-CN" altLang="en-US" smtClean="0"/>
              <a:t>13</a:t>
            </a:fld>
            <a:endParaRPr lang="zh-CN" altLang="en-US"/>
          </a:p>
        </p:txBody>
      </p:sp>
    </p:spTree>
    <p:extLst>
      <p:ext uri="{BB962C8B-B14F-4D97-AF65-F5344CB8AC3E}">
        <p14:creationId xmlns:p14="http://schemas.microsoft.com/office/powerpoint/2010/main" val="204224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404396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402850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101612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249442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421516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269309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97440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401140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41072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385785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8146E32-E099-4E90-986D-AB3D34317B11}"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3550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46E32-E099-4E90-986D-AB3D34317B11}" type="datetimeFigureOut">
              <a:rPr lang="zh-CN" altLang="en-US" smtClean="0"/>
              <a:t>2018/10/9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2019C-9D92-4E73-AB41-E697AB03CDBA}" type="slidenum">
              <a:rPr lang="zh-CN" altLang="en-US" smtClean="0"/>
              <a:t>‹#›</a:t>
            </a:fld>
            <a:endParaRPr lang="zh-CN" altLang="en-US"/>
          </a:p>
        </p:txBody>
      </p:sp>
    </p:spTree>
    <p:extLst>
      <p:ext uri="{BB962C8B-B14F-4D97-AF65-F5344CB8AC3E}">
        <p14:creationId xmlns:p14="http://schemas.microsoft.com/office/powerpoint/2010/main" val="313980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07960" y="2516948"/>
            <a:ext cx="6703723" cy="923330"/>
          </a:xfrm>
          <a:prstGeom prst="rect">
            <a:avLst/>
          </a:prstGeom>
          <a:noFill/>
        </p:spPr>
        <p:txBody>
          <a:bodyPr wrap="square" rtlCol="0">
            <a:spAutoFit/>
          </a:bodyPr>
          <a:lstStyle/>
          <a:p>
            <a:r>
              <a:rPr lang="zh-CN" altLang="en-US" sz="5400" dirty="0" smtClean="0">
                <a:solidFill>
                  <a:srgbClr val="002B41"/>
                </a:solidFill>
                <a:latin typeface="Impact" panose="020B0806030902050204" pitchFamily="34" charset="0"/>
                <a:ea typeface="微软雅黑" panose="020B0503020204020204" pitchFamily="34" charset="-122"/>
              </a:rPr>
              <a:t>搜索引擎基础与入门</a:t>
            </a:r>
            <a:endParaRPr lang="en-US" altLang="zh-CN" sz="54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551091" y="3644295"/>
            <a:ext cx="4506667" cy="525657"/>
          </a:xfrm>
          <a:prstGeom prst="rect">
            <a:avLst/>
          </a:prstGeom>
          <a:noFill/>
        </p:spPr>
        <p:txBody>
          <a:bodyPr wrap="square" rtlCol="0">
            <a:spAutoFit/>
          </a:bodyPr>
          <a:lstStyle/>
          <a:p>
            <a:pPr>
              <a:lnSpc>
                <a:spcPct val="130000"/>
              </a:lnSpc>
            </a:pPr>
            <a:r>
              <a:rPr lang="zh-CN" altLang="en-US" sz="2400" dirty="0" smtClean="0">
                <a:solidFill>
                  <a:srgbClr val="002B41"/>
                </a:solidFill>
                <a:latin typeface="微软雅黑" panose="020B0503020204020204" pitchFamily="34" charset="-122"/>
                <a:ea typeface="微软雅黑" panose="020B0503020204020204" pitchFamily="34" charset="-122"/>
              </a:rPr>
              <a:t>恒生长运 技术一部 俞育峰</a:t>
            </a:r>
            <a:endParaRPr lang="en-US" altLang="zh-CN" sz="24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7907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822935" cy="400110"/>
          </a:xfrm>
          <a:prstGeom prst="rect">
            <a:avLst/>
          </a:prstGeom>
          <a:noFill/>
        </p:spPr>
        <p:txBody>
          <a:bodyPr wrap="none" rtlCol="0">
            <a:spAutoFit/>
          </a:bodyPr>
          <a:lstStyle/>
          <a:p>
            <a:pPr>
              <a:spcBef>
                <a:spcPct val="0"/>
              </a:spcBef>
            </a:pP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的介绍</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409431" y="1693263"/>
            <a:ext cx="11459661" cy="2092881"/>
          </a:xfrm>
          <a:prstGeom prst="rect">
            <a:avLst/>
          </a:prstGeom>
          <a:noFill/>
        </p:spPr>
        <p:txBody>
          <a:bodyPr wrap="square" rtlCol="0">
            <a:spAutoFit/>
          </a:bodyPr>
          <a:lstStyle/>
          <a:p>
            <a:pPr>
              <a:lnSpc>
                <a:spcPct val="130000"/>
              </a:lnSpc>
            </a:pP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是一套用于</a:t>
            </a:r>
            <a:r>
              <a:rPr lang="zh-CN" altLang="en-US" sz="2000" dirty="0" smtClean="0">
                <a:solidFill>
                  <a:srgbClr val="FF0000"/>
                </a:solidFill>
                <a:latin typeface="微软雅黑" panose="020B0503020204020204" pitchFamily="34" charset="-122"/>
                <a:ea typeface="微软雅黑" panose="020B0503020204020204" pitchFamily="34" charset="-122"/>
              </a:rPr>
              <a:t>全文检索</a:t>
            </a:r>
            <a:r>
              <a:rPr lang="zh-CN" altLang="en-US" sz="2000" dirty="0" smtClean="0">
                <a:solidFill>
                  <a:srgbClr val="002B41"/>
                </a:solidFill>
                <a:latin typeface="微软雅黑" panose="020B0503020204020204" pitchFamily="34" charset="-122"/>
                <a:ea typeface="微软雅黑" panose="020B0503020204020204" pitchFamily="34" charset="-122"/>
              </a:rPr>
              <a:t>和</a:t>
            </a:r>
            <a:r>
              <a:rPr lang="zh-CN" altLang="en-US" sz="2000" dirty="0" smtClean="0">
                <a:solidFill>
                  <a:srgbClr val="FF0000"/>
                </a:solidFill>
                <a:latin typeface="微软雅黑" panose="020B0503020204020204" pitchFamily="34" charset="-122"/>
                <a:ea typeface="微软雅黑" panose="020B0503020204020204" pitchFamily="34" charset="-122"/>
              </a:rPr>
              <a:t>搜索</a:t>
            </a:r>
            <a:r>
              <a:rPr lang="zh-CN" altLang="en-US" sz="2000" dirty="0" smtClean="0">
                <a:solidFill>
                  <a:srgbClr val="002B41"/>
                </a:solidFill>
                <a:latin typeface="微软雅黑" panose="020B0503020204020204" pitchFamily="34" charset="-122"/>
                <a:ea typeface="微软雅黑" panose="020B0503020204020204" pitchFamily="34" charset="-122"/>
              </a:rPr>
              <a:t>的开放源代码程序库，由</a:t>
            </a:r>
            <a:r>
              <a:rPr lang="en-US" altLang="zh-CN" sz="2000" dirty="0" smtClean="0">
                <a:solidFill>
                  <a:srgbClr val="002B41"/>
                </a:solidFill>
                <a:latin typeface="微软雅黑" panose="020B0503020204020204" pitchFamily="34" charset="-122"/>
                <a:ea typeface="微软雅黑" panose="020B0503020204020204" pitchFamily="34" charset="-122"/>
              </a:rPr>
              <a:t>Apache</a:t>
            </a:r>
            <a:r>
              <a:rPr lang="zh-CN" altLang="en-US" sz="2000" dirty="0" smtClean="0">
                <a:solidFill>
                  <a:srgbClr val="002B41"/>
                </a:solidFill>
                <a:latin typeface="微软雅黑" panose="020B0503020204020204" pitchFamily="34" charset="-122"/>
                <a:ea typeface="微软雅黑" panose="020B0503020204020204" pitchFamily="34" charset="-122"/>
              </a:rPr>
              <a:t>软件基金会支持和提供。</a:t>
            </a: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提供了一个简单却强大的应用程序接口，能够做全文索引和搜索，在</a:t>
            </a:r>
            <a:r>
              <a:rPr lang="en-US" altLang="zh-CN" sz="2000" dirty="0" smtClean="0">
                <a:solidFill>
                  <a:srgbClr val="002B41"/>
                </a:solidFill>
                <a:latin typeface="微软雅黑" panose="020B0503020204020204" pitchFamily="34" charset="-122"/>
                <a:ea typeface="微软雅黑" panose="020B0503020204020204" pitchFamily="34" charset="-122"/>
              </a:rPr>
              <a:t>Java</a:t>
            </a:r>
            <a:r>
              <a:rPr lang="zh-CN" altLang="en-US" sz="2000" dirty="0" smtClean="0">
                <a:solidFill>
                  <a:srgbClr val="002B41"/>
                </a:solidFill>
                <a:latin typeface="微软雅黑" panose="020B0503020204020204" pitchFamily="34" charset="-122"/>
                <a:ea typeface="微软雅黑" panose="020B0503020204020204" pitchFamily="34" charset="-122"/>
              </a:rPr>
              <a:t>开发环境里</a:t>
            </a: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是一个成熟的免费开放源代码工具；就其本身而论，</a:t>
            </a: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是现在并且是这几年，最受欢迎的免费</a:t>
            </a:r>
            <a:r>
              <a:rPr lang="en-US" altLang="zh-CN" sz="2000" dirty="0" smtClean="0">
                <a:solidFill>
                  <a:srgbClr val="002B41"/>
                </a:solidFill>
                <a:latin typeface="微软雅黑" panose="020B0503020204020204" pitchFamily="34" charset="-122"/>
                <a:ea typeface="微软雅黑" panose="020B0503020204020204" pitchFamily="34" charset="-122"/>
              </a:rPr>
              <a:t>Java</a:t>
            </a:r>
            <a:r>
              <a:rPr lang="zh-CN" altLang="en-US" sz="2000" dirty="0" smtClean="0">
                <a:solidFill>
                  <a:srgbClr val="002B41"/>
                </a:solidFill>
                <a:latin typeface="微软雅黑" panose="020B0503020204020204" pitchFamily="34" charset="-122"/>
                <a:ea typeface="微软雅黑" panose="020B0503020204020204" pitchFamily="34" charset="-122"/>
              </a:rPr>
              <a:t>信息检索程序库。如今最常使用的</a:t>
            </a:r>
            <a:r>
              <a:rPr lang="en-US" altLang="zh-CN" sz="2000" dirty="0" err="1" smtClean="0">
                <a:solidFill>
                  <a:srgbClr val="002B41"/>
                </a:solidFill>
                <a:latin typeface="微软雅黑" panose="020B0503020204020204" pitchFamily="34" charset="-122"/>
                <a:ea typeface="微软雅黑" panose="020B0503020204020204" pitchFamily="34" charset="-122"/>
              </a:rPr>
              <a:t>Solr</a:t>
            </a:r>
            <a:r>
              <a:rPr lang="zh-CN" altLang="en-US" sz="2000" dirty="0" smtClean="0">
                <a:solidFill>
                  <a:srgbClr val="002B41"/>
                </a:solidFill>
                <a:latin typeface="微软雅黑" panose="020B0503020204020204" pitchFamily="34" charset="-122"/>
                <a:ea typeface="微软雅黑" panose="020B0503020204020204" pitchFamily="34" charset="-122"/>
              </a:rPr>
              <a:t>和</a:t>
            </a:r>
            <a:r>
              <a:rPr lang="en-US" altLang="zh-CN" sz="2000" dirty="0" err="1" smtClean="0">
                <a:solidFill>
                  <a:srgbClr val="002B41"/>
                </a:solidFill>
                <a:latin typeface="微软雅黑" panose="020B0503020204020204" pitchFamily="34" charset="-122"/>
                <a:ea typeface="微软雅黑" panose="020B0503020204020204" pitchFamily="34" charset="-122"/>
              </a:rPr>
              <a:t>ElasticSearch</a:t>
            </a:r>
            <a:r>
              <a:rPr lang="zh-CN" altLang="en-US" sz="2000" dirty="0" smtClean="0">
                <a:solidFill>
                  <a:srgbClr val="002B41"/>
                </a:solidFill>
                <a:latin typeface="微软雅黑" panose="020B0503020204020204" pitchFamily="34" charset="-122"/>
                <a:ea typeface="微软雅黑" panose="020B0503020204020204" pitchFamily="34" charset="-122"/>
              </a:rPr>
              <a:t>搜索引擎服务器就是基于</a:t>
            </a: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的。</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en-US" altLang="zh-CN" sz="2000" dirty="0" smtClean="0">
                <a:solidFill>
                  <a:srgbClr val="002B41"/>
                </a:solidFill>
                <a:latin typeface="微软雅黑" panose="020B0503020204020204" pitchFamily="34" charset="-122"/>
                <a:ea typeface="微软雅黑" panose="020B0503020204020204" pitchFamily="34" charset="-122"/>
              </a:rPr>
              <a:t>http://lucene.apache.org/</a:t>
            </a:r>
          </a:p>
        </p:txBody>
      </p:sp>
      <p:sp>
        <p:nvSpPr>
          <p:cNvPr id="7" name="TextBox 76"/>
          <p:cNvSpPr txBox="1"/>
          <p:nvPr/>
        </p:nvSpPr>
        <p:spPr>
          <a:xfrm>
            <a:off x="443584" y="942154"/>
            <a:ext cx="3762655" cy="523220"/>
          </a:xfrm>
          <a:prstGeom prst="rect">
            <a:avLst/>
          </a:prstGeom>
          <a:noFill/>
        </p:spPr>
        <p:txBody>
          <a:bodyPr wrap="square" rtlCol="0">
            <a:spAutoFit/>
          </a:bodyPr>
          <a:lstStyle/>
          <a:p>
            <a:r>
              <a:rPr lang="en-US" altLang="zh-CN" sz="2800" dirty="0" err="1" smtClean="0">
                <a:solidFill>
                  <a:srgbClr val="002B41"/>
                </a:solidFill>
                <a:latin typeface="微软雅黑" panose="020B0503020204020204" pitchFamily="34" charset="-122"/>
                <a:ea typeface="微软雅黑" panose="020B0503020204020204" pitchFamily="34" charset="-122"/>
              </a:rPr>
              <a:t>Lucene</a:t>
            </a:r>
            <a:r>
              <a:rPr lang="zh-CN" altLang="en-US" sz="2800" dirty="0" smtClean="0">
                <a:solidFill>
                  <a:srgbClr val="002B41"/>
                </a:solidFill>
                <a:latin typeface="微软雅黑" panose="020B0503020204020204" pitchFamily="34" charset="-122"/>
                <a:ea typeface="微软雅黑" panose="020B0503020204020204" pitchFamily="34" charset="-122"/>
              </a:rPr>
              <a:t>简介</a:t>
            </a:r>
            <a:endParaRPr lang="zh-CN" altLang="en-US" sz="2800" dirty="0">
              <a:solidFill>
                <a:srgbClr val="002B41"/>
              </a:solidFill>
              <a:latin typeface="微软雅黑" panose="020B0503020204020204" pitchFamily="34" charset="-122"/>
              <a:ea typeface="微软雅黑" panose="020B0503020204020204" pitchFamily="34" charset="-122"/>
            </a:endParaRPr>
          </a:p>
        </p:txBody>
      </p:sp>
      <p:pic>
        <p:nvPicPr>
          <p:cNvPr id="1026" name="Picture 2" descr="https://gss2.bdstatic.com/9fo3dSag_xI4khGkpoWK1HF6hhy/baike/c0%3Dbaike80%2C5%2C5%2C80%2C26/sign=8cf3b5ca3a87e950561afb3e71513826/738b4710b912c8fcf93d4cc4fc039245d78821e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929" y="701171"/>
            <a:ext cx="4543425" cy="52292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05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822935" cy="400110"/>
          </a:xfrm>
          <a:prstGeom prst="rect">
            <a:avLst/>
          </a:prstGeom>
          <a:noFill/>
        </p:spPr>
        <p:txBody>
          <a:bodyPr wrap="none" rtlCol="0">
            <a:spAutoFit/>
          </a:bodyPr>
          <a:lstStyle/>
          <a:p>
            <a:pPr>
              <a:spcBef>
                <a:spcPct val="0"/>
              </a:spcBef>
            </a:pPr>
            <a:r>
              <a:rPr lang="en-US" altLang="zh-CN" sz="2000" dirty="0" err="1" smtClean="0">
                <a:solidFill>
                  <a:srgbClr val="002B41"/>
                </a:solidFill>
                <a:latin typeface="微软雅黑" panose="020B0503020204020204" pitchFamily="34" charset="-122"/>
                <a:ea typeface="微软雅黑" panose="020B0503020204020204" pitchFamily="34" charset="-122"/>
              </a:rPr>
              <a:t>Lucene</a:t>
            </a:r>
            <a:r>
              <a:rPr lang="zh-CN" altLang="en-US" sz="2000" dirty="0" smtClean="0">
                <a:solidFill>
                  <a:srgbClr val="002B41"/>
                </a:solidFill>
                <a:latin typeface="微软雅黑" panose="020B0503020204020204" pitchFamily="34" charset="-122"/>
                <a:ea typeface="微软雅黑" panose="020B0503020204020204" pitchFamily="34" charset="-122"/>
              </a:rPr>
              <a:t>的介绍</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443584" y="1816551"/>
            <a:ext cx="11459661" cy="393338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3200" dirty="0">
                <a:solidFill>
                  <a:srgbClr val="002B41"/>
                </a:solidFill>
                <a:latin typeface="微软雅黑" panose="020B0503020204020204" pitchFamily="34" charset="-122"/>
                <a:ea typeface="微软雅黑" panose="020B0503020204020204" pitchFamily="34" charset="-122"/>
              </a:rPr>
              <a:t>建</a:t>
            </a:r>
            <a:r>
              <a:rPr lang="zh-CN" altLang="en-US" sz="3200" dirty="0" smtClean="0">
                <a:solidFill>
                  <a:srgbClr val="002B41"/>
                </a:solidFill>
                <a:latin typeface="微软雅黑" panose="020B0503020204020204" pitchFamily="34" charset="-122"/>
                <a:ea typeface="微软雅黑" panose="020B0503020204020204" pitchFamily="34" charset="-122"/>
              </a:rPr>
              <a:t>立索引</a:t>
            </a:r>
            <a:endParaRPr lang="en-US" altLang="zh-CN" sz="32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3200" dirty="0">
                <a:solidFill>
                  <a:srgbClr val="002B41"/>
                </a:solidFill>
                <a:latin typeface="微软雅黑" panose="020B0503020204020204" pitchFamily="34" charset="-122"/>
                <a:ea typeface="微软雅黑" panose="020B0503020204020204" pitchFamily="34" charset="-122"/>
              </a:rPr>
              <a:t>修</a:t>
            </a:r>
            <a:r>
              <a:rPr lang="zh-CN" altLang="en-US" sz="3200" dirty="0" smtClean="0">
                <a:solidFill>
                  <a:srgbClr val="002B41"/>
                </a:solidFill>
                <a:latin typeface="微软雅黑" panose="020B0503020204020204" pitchFamily="34" charset="-122"/>
                <a:ea typeface="微软雅黑" panose="020B0503020204020204" pitchFamily="34" charset="-122"/>
              </a:rPr>
              <a:t>改索引</a:t>
            </a:r>
            <a:endParaRPr lang="en-US" altLang="zh-CN" sz="32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3200" dirty="0">
                <a:solidFill>
                  <a:srgbClr val="002B41"/>
                </a:solidFill>
                <a:latin typeface="微软雅黑" panose="020B0503020204020204" pitchFamily="34" charset="-122"/>
                <a:ea typeface="微软雅黑" panose="020B0503020204020204" pitchFamily="34" charset="-122"/>
              </a:rPr>
              <a:t>删</a:t>
            </a:r>
            <a:r>
              <a:rPr lang="zh-CN" altLang="en-US" sz="3200" dirty="0" smtClean="0">
                <a:solidFill>
                  <a:srgbClr val="002B41"/>
                </a:solidFill>
                <a:latin typeface="微软雅黑" panose="020B0503020204020204" pitchFamily="34" charset="-122"/>
                <a:ea typeface="微软雅黑" panose="020B0503020204020204" pitchFamily="34" charset="-122"/>
              </a:rPr>
              <a:t>除索引</a:t>
            </a:r>
            <a:endParaRPr lang="en-US" altLang="zh-CN" sz="32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3200" dirty="0" smtClean="0">
                <a:solidFill>
                  <a:srgbClr val="002B41"/>
                </a:solidFill>
                <a:latin typeface="微软雅黑" panose="020B0503020204020204" pitchFamily="34" charset="-122"/>
                <a:ea typeface="微软雅黑" panose="020B0503020204020204" pitchFamily="34" charset="-122"/>
              </a:rPr>
              <a:t>搜索查询</a:t>
            </a:r>
            <a:endParaRPr lang="en-US" altLang="zh-CN" sz="32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3200" dirty="0">
                <a:solidFill>
                  <a:srgbClr val="002B41"/>
                </a:solidFill>
                <a:latin typeface="微软雅黑" panose="020B0503020204020204" pitchFamily="34" charset="-122"/>
                <a:ea typeface="微软雅黑" panose="020B0503020204020204" pitchFamily="34" charset="-122"/>
              </a:rPr>
              <a:t>高</a:t>
            </a:r>
            <a:r>
              <a:rPr lang="zh-CN" altLang="en-US" sz="3200" dirty="0" smtClean="0">
                <a:solidFill>
                  <a:srgbClr val="002B41"/>
                </a:solidFill>
                <a:latin typeface="微软雅黑" panose="020B0503020204020204" pitchFamily="34" charset="-122"/>
                <a:ea typeface="微软雅黑" panose="020B0503020204020204" pitchFamily="34" charset="-122"/>
              </a:rPr>
              <a:t>亮显示搜索结果中的关键词</a:t>
            </a:r>
            <a:endParaRPr lang="en-US" altLang="zh-CN" sz="32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3200" dirty="0" smtClean="0">
                <a:solidFill>
                  <a:srgbClr val="002B41"/>
                </a:solidFill>
                <a:latin typeface="微软雅黑" panose="020B0503020204020204" pitchFamily="34" charset="-122"/>
                <a:ea typeface="微软雅黑" panose="020B0503020204020204" pitchFamily="34" charset="-122"/>
              </a:rPr>
              <a:t>自定义结果排序、范围区间搜索、分页搜索、多条件搜索</a:t>
            </a:r>
            <a:endParaRPr lang="en-US" altLang="zh-CN" sz="3200" dirty="0" smtClean="0">
              <a:solidFill>
                <a:srgbClr val="002B41"/>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443584" y="942154"/>
            <a:ext cx="3762655" cy="584775"/>
          </a:xfrm>
          <a:prstGeom prst="rect">
            <a:avLst/>
          </a:prstGeom>
          <a:noFill/>
        </p:spPr>
        <p:txBody>
          <a:bodyPr wrap="square" rtlCol="0">
            <a:spAutoFit/>
          </a:bodyPr>
          <a:lstStyle/>
          <a:p>
            <a:r>
              <a:rPr lang="en-US" altLang="zh-CN" sz="3200" dirty="0" err="1" smtClean="0">
                <a:solidFill>
                  <a:srgbClr val="002B41"/>
                </a:solidFill>
                <a:latin typeface="微软雅黑" panose="020B0503020204020204" pitchFamily="34" charset="-122"/>
                <a:ea typeface="微软雅黑" panose="020B0503020204020204" pitchFamily="34" charset="-122"/>
              </a:rPr>
              <a:t>Lucene</a:t>
            </a:r>
            <a:r>
              <a:rPr lang="zh-CN" altLang="en-US" sz="3200" dirty="0">
                <a:solidFill>
                  <a:srgbClr val="002B41"/>
                </a:solidFill>
                <a:latin typeface="微软雅黑" panose="020B0503020204020204" pitchFamily="34" charset="-122"/>
                <a:ea typeface="微软雅黑" panose="020B0503020204020204" pitchFamily="34" charset="-122"/>
              </a:rPr>
              <a:t>基</a:t>
            </a:r>
            <a:r>
              <a:rPr lang="zh-CN" altLang="en-US" sz="3200" dirty="0" smtClean="0">
                <a:solidFill>
                  <a:srgbClr val="002B41"/>
                </a:solidFill>
                <a:latin typeface="微软雅黑" panose="020B0503020204020204" pitchFamily="34" charset="-122"/>
                <a:ea typeface="微软雅黑" panose="020B0503020204020204" pitchFamily="34" charset="-122"/>
              </a:rPr>
              <a:t>本使用</a:t>
            </a:r>
            <a:endParaRPr lang="zh-CN" altLang="en-US" sz="32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5713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49299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搜索引擎的简单应用</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zh-CN" altLang="en-US" sz="1100" dirty="0" smtClean="0">
                <a:solidFill>
                  <a:srgbClr val="002B41"/>
                </a:solidFill>
                <a:latin typeface="微软雅黑" panose="020B0503020204020204" pitchFamily="34" charset="-122"/>
                <a:ea typeface="微软雅黑" panose="020B0503020204020204" pitchFamily="34" charset="-122"/>
              </a:rPr>
              <a:t>如何在开发应用中使用</a:t>
            </a:r>
            <a:endParaRPr lang="en-US" altLang="zh-CN" sz="1100" dirty="0" smtClean="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340367" y="1153010"/>
            <a:ext cx="7545201" cy="1200329"/>
          </a:xfrm>
          <a:prstGeom prst="rect">
            <a:avLst/>
          </a:prstGeom>
          <a:noFill/>
        </p:spPr>
        <p:txBody>
          <a:bodyPr wrap="square" rtlCol="0">
            <a:spAutoFit/>
          </a:bodyPr>
          <a:lstStyle/>
          <a:p>
            <a:r>
              <a:rPr lang="zh-CN" altLang="en-US" sz="7200" dirty="0" smtClean="0">
                <a:solidFill>
                  <a:srgbClr val="002B41"/>
                </a:solidFill>
                <a:latin typeface="微软雅黑" panose="020B0503020204020204" pitchFamily="34" charset="-122"/>
                <a:ea typeface="微软雅黑" panose="020B0503020204020204" pitchFamily="34" charset="-122"/>
              </a:rPr>
              <a:t>详情见代码</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443585" y="5542432"/>
            <a:ext cx="7545201" cy="523220"/>
          </a:xfrm>
          <a:prstGeom prst="rect">
            <a:avLst/>
          </a:prstGeom>
          <a:noFill/>
        </p:spPr>
        <p:txBody>
          <a:bodyPr wrap="square" rtlCol="0">
            <a:spAutoFit/>
          </a:bodyPr>
          <a:lstStyle/>
          <a:p>
            <a:r>
              <a:rPr lang="en-US" altLang="zh-CN" sz="2800" dirty="0"/>
              <a:t>https://github.com/yuyufeng1994/searchengine</a:t>
            </a:r>
            <a:endParaRPr lang="zh-CN" altLang="en-US" sz="28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847" y="257855"/>
            <a:ext cx="6076950" cy="4905375"/>
          </a:xfrm>
          <a:prstGeom prst="rect">
            <a:avLst/>
          </a:prstGeom>
        </p:spPr>
      </p:pic>
    </p:spTree>
    <p:extLst>
      <p:ext uri="{BB962C8B-B14F-4D97-AF65-F5344CB8AC3E}">
        <p14:creationId xmlns:p14="http://schemas.microsoft.com/office/powerpoint/2010/main" val="211573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492990"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搜索引擎的简单应用</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zh-CN" altLang="en-US" sz="1100" dirty="0" smtClean="0">
                <a:solidFill>
                  <a:srgbClr val="002B41"/>
                </a:solidFill>
                <a:latin typeface="微软雅黑" panose="020B0503020204020204" pitchFamily="34" charset="-122"/>
                <a:ea typeface="微软雅黑" panose="020B0503020204020204" pitchFamily="34" charset="-122"/>
              </a:rPr>
              <a:t>跟现有产品对比</a:t>
            </a:r>
            <a:endParaRPr lang="en-US" altLang="zh-CN" sz="1100" dirty="0" smtClean="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1" name="图片 10"/>
          <p:cNvPicPr>
            <a:picLocks noChangeAspect="1"/>
          </p:cNvPicPr>
          <p:nvPr/>
        </p:nvPicPr>
        <p:blipFill>
          <a:blip r:embed="rId3"/>
          <a:stretch>
            <a:fillRect/>
          </a:stretch>
        </p:blipFill>
        <p:spPr>
          <a:xfrm>
            <a:off x="409433" y="1132880"/>
            <a:ext cx="3965171" cy="4737151"/>
          </a:xfrm>
          <a:prstGeom prst="rect">
            <a:avLst/>
          </a:prstGeom>
          <a:ln>
            <a:solidFill>
              <a:schemeClr val="accent1"/>
            </a:solidFill>
          </a:ln>
        </p:spPr>
      </p:pic>
      <p:pic>
        <p:nvPicPr>
          <p:cNvPr id="12" name="图片 11"/>
          <p:cNvPicPr>
            <a:picLocks noChangeAspect="1"/>
          </p:cNvPicPr>
          <p:nvPr/>
        </p:nvPicPr>
        <p:blipFill>
          <a:blip r:embed="rId4"/>
          <a:stretch>
            <a:fillRect/>
          </a:stretch>
        </p:blipFill>
        <p:spPr>
          <a:xfrm>
            <a:off x="2849122" y="2082340"/>
            <a:ext cx="3600000" cy="3304762"/>
          </a:xfrm>
          <a:prstGeom prst="rect">
            <a:avLst/>
          </a:prstGeom>
          <a:ln>
            <a:solidFill>
              <a:schemeClr val="accent1"/>
            </a:solidFill>
          </a:ln>
        </p:spPr>
      </p:pic>
      <p:pic>
        <p:nvPicPr>
          <p:cNvPr id="13" name="图片 12"/>
          <p:cNvPicPr>
            <a:picLocks noChangeAspect="1"/>
          </p:cNvPicPr>
          <p:nvPr/>
        </p:nvPicPr>
        <p:blipFill>
          <a:blip r:embed="rId5"/>
          <a:stretch>
            <a:fillRect/>
          </a:stretch>
        </p:blipFill>
        <p:spPr>
          <a:xfrm>
            <a:off x="5268828" y="300155"/>
            <a:ext cx="3819048" cy="4038095"/>
          </a:xfrm>
          <a:prstGeom prst="rect">
            <a:avLst/>
          </a:prstGeom>
          <a:ln>
            <a:solidFill>
              <a:schemeClr val="accent1"/>
            </a:solidFill>
          </a:ln>
        </p:spPr>
      </p:pic>
      <p:pic>
        <p:nvPicPr>
          <p:cNvPr id="14" name="图片 13"/>
          <p:cNvPicPr>
            <a:picLocks noChangeAspect="1"/>
          </p:cNvPicPr>
          <p:nvPr/>
        </p:nvPicPr>
        <p:blipFill>
          <a:blip r:embed="rId6"/>
          <a:stretch>
            <a:fillRect/>
          </a:stretch>
        </p:blipFill>
        <p:spPr>
          <a:xfrm>
            <a:off x="7615248" y="2319202"/>
            <a:ext cx="6142857" cy="4304762"/>
          </a:xfrm>
          <a:prstGeom prst="rect">
            <a:avLst/>
          </a:prstGeom>
          <a:ln>
            <a:solidFill>
              <a:schemeClr val="accent1"/>
            </a:solidFill>
          </a:ln>
        </p:spPr>
      </p:pic>
    </p:spTree>
    <p:extLst>
      <p:ext uri="{BB962C8B-B14F-4D97-AF65-F5344CB8AC3E}">
        <p14:creationId xmlns:p14="http://schemas.microsoft.com/office/powerpoint/2010/main" val="2797798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5673979" y="885373"/>
            <a:ext cx="6171429" cy="2561905"/>
          </a:xfrm>
          <a:prstGeom prst="rect">
            <a:avLst/>
          </a:prstGeom>
          <a:ln>
            <a:solidFill>
              <a:schemeClr val="accent1"/>
            </a:solidFill>
          </a:ln>
        </p:spPr>
      </p:pic>
      <p:pic>
        <p:nvPicPr>
          <p:cNvPr id="10" name="图片 9"/>
          <p:cNvPicPr>
            <a:picLocks noChangeAspect="1"/>
          </p:cNvPicPr>
          <p:nvPr/>
        </p:nvPicPr>
        <p:blipFill>
          <a:blip r:embed="rId3"/>
          <a:stretch>
            <a:fillRect/>
          </a:stretch>
        </p:blipFill>
        <p:spPr>
          <a:xfrm>
            <a:off x="593054" y="1450521"/>
            <a:ext cx="4343807" cy="2135421"/>
          </a:xfrm>
          <a:prstGeom prst="rect">
            <a:avLst/>
          </a:prstGeom>
          <a:ln>
            <a:solidFill>
              <a:schemeClr val="accent1"/>
            </a:solidFill>
          </a:ln>
        </p:spPr>
      </p:pic>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椭圆 46"/>
          <p:cNvSpPr>
            <a:spLocks noChangeArrowheads="1"/>
          </p:cNvSpPr>
          <p:nvPr/>
        </p:nvSpPr>
        <p:spPr bwMode="auto">
          <a:xfrm>
            <a:off x="3415004" y="2779489"/>
            <a:ext cx="1988387" cy="1986301"/>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err="1" smtClean="0">
                <a:solidFill>
                  <a:schemeClr val="bg1">
                    <a:lumMod val="95000"/>
                  </a:schemeClr>
                </a:solidFill>
                <a:latin typeface="微软雅黑" panose="020B0503020204020204" pitchFamily="34" charset="-122"/>
                <a:ea typeface="微软雅黑" panose="020B0503020204020204" pitchFamily="34" charset="-122"/>
              </a:rPr>
              <a:t>Solr</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椭圆 46"/>
          <p:cNvSpPr>
            <a:spLocks noChangeArrowheads="1"/>
          </p:cNvSpPr>
          <p:nvPr/>
        </p:nvSpPr>
        <p:spPr bwMode="auto">
          <a:xfrm>
            <a:off x="6018245" y="2779489"/>
            <a:ext cx="3415004" cy="3411421"/>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err="1" smtClean="0">
                <a:solidFill>
                  <a:schemeClr val="bg1">
                    <a:lumMod val="95000"/>
                  </a:schemeClr>
                </a:solidFill>
                <a:latin typeface="微软雅黑" panose="020B0503020204020204" pitchFamily="34" charset="-122"/>
                <a:ea typeface="微软雅黑" panose="020B0503020204020204" pitchFamily="34" charset="-122"/>
              </a:rPr>
              <a:t>Elasticsearch</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TextBox 76"/>
          <p:cNvSpPr txBox="1"/>
          <p:nvPr/>
        </p:nvSpPr>
        <p:spPr>
          <a:xfrm>
            <a:off x="593054" y="147177"/>
            <a:ext cx="198002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常用搜索服务器</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93054" y="481321"/>
            <a:ext cx="2797234" cy="290977"/>
          </a:xfrm>
          <a:prstGeom prst="rect">
            <a:avLst/>
          </a:prstGeom>
          <a:noFill/>
        </p:spPr>
        <p:txBody>
          <a:bodyPr wrap="square" rtlCol="0">
            <a:spAutoFit/>
          </a:bodyPr>
          <a:lstStyle/>
          <a:p>
            <a:pPr>
              <a:lnSpc>
                <a:spcPct val="130000"/>
              </a:lnSpc>
            </a:pPr>
            <a:r>
              <a:rPr lang="en-US" altLang="zh-CN" sz="1100" dirty="0" err="1" smtClean="0">
                <a:solidFill>
                  <a:srgbClr val="002B41"/>
                </a:solidFill>
                <a:latin typeface="微软雅黑" panose="020B0503020204020204" pitchFamily="34" charset="-122"/>
                <a:ea typeface="微软雅黑" panose="020B0503020204020204" pitchFamily="34" charset="-122"/>
              </a:rPr>
              <a:t>ElasticSearch</a:t>
            </a:r>
            <a:r>
              <a:rPr lang="en-US" altLang="zh-CN" sz="1100" dirty="0" smtClean="0">
                <a:solidFill>
                  <a:srgbClr val="002B41"/>
                </a:solidFill>
                <a:latin typeface="微软雅黑" panose="020B0503020204020204" pitchFamily="34" charset="-122"/>
                <a:ea typeface="微软雅黑" panose="020B0503020204020204" pitchFamily="34" charset="-122"/>
              </a:rPr>
              <a:t>\</a:t>
            </a:r>
            <a:r>
              <a:rPr lang="en-US" altLang="zh-CN" sz="1100" dirty="0" err="1" smtClean="0">
                <a:solidFill>
                  <a:srgbClr val="002B41"/>
                </a:solidFill>
                <a:latin typeface="微软雅黑" panose="020B0503020204020204" pitchFamily="34" charset="-122"/>
                <a:ea typeface="微软雅黑" panose="020B0503020204020204" pitchFamily="34" charset="-122"/>
              </a:rPr>
              <a:t>Solr</a:t>
            </a:r>
            <a:r>
              <a:rPr lang="zh-CN" altLang="en-US" sz="1100" dirty="0" smtClean="0">
                <a:solidFill>
                  <a:srgbClr val="002B41"/>
                </a:solidFill>
                <a:latin typeface="微软雅黑" panose="020B0503020204020204" pitchFamily="34" charset="-122"/>
                <a:ea typeface="微软雅黑" panose="020B0503020204020204" pitchFamily="34" charset="-122"/>
              </a:rPr>
              <a:t>介绍</a:t>
            </a:r>
            <a:endParaRPr lang="en-US" altLang="zh-CN" sz="110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6618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980029"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常用搜索服务器</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err="1" smtClean="0">
                <a:solidFill>
                  <a:srgbClr val="002B41"/>
                </a:solidFill>
                <a:latin typeface="微软雅黑" panose="020B0503020204020204" pitchFamily="34" charset="-122"/>
                <a:ea typeface="微软雅黑" panose="020B0503020204020204" pitchFamily="34" charset="-122"/>
              </a:rPr>
              <a:t>ElasticSearch</a:t>
            </a:r>
            <a:r>
              <a:rPr lang="en-US" altLang="zh-CN" sz="1100" dirty="0" smtClean="0">
                <a:solidFill>
                  <a:srgbClr val="002B41"/>
                </a:solidFill>
                <a:latin typeface="微软雅黑" panose="020B0503020204020204" pitchFamily="34" charset="-122"/>
                <a:ea typeface="微软雅黑" panose="020B0503020204020204" pitchFamily="34" charset="-122"/>
              </a:rPr>
              <a:t>\</a:t>
            </a:r>
            <a:r>
              <a:rPr lang="en-US" altLang="zh-CN" sz="1100" dirty="0" err="1" smtClean="0">
                <a:solidFill>
                  <a:srgbClr val="002B41"/>
                </a:solidFill>
                <a:latin typeface="微软雅黑" panose="020B0503020204020204" pitchFamily="34" charset="-122"/>
                <a:ea typeface="微软雅黑" panose="020B0503020204020204" pitchFamily="34" charset="-122"/>
              </a:rPr>
              <a:t>Solr</a:t>
            </a:r>
            <a:r>
              <a:rPr lang="zh-CN" altLang="en-US" sz="1100" dirty="0" smtClean="0">
                <a:solidFill>
                  <a:srgbClr val="002B41"/>
                </a:solidFill>
                <a:latin typeface="微软雅黑" panose="020B0503020204020204" pitchFamily="34" charset="-122"/>
                <a:ea typeface="微软雅黑" panose="020B0503020204020204" pitchFamily="34" charset="-122"/>
              </a:rPr>
              <a:t>介绍</a:t>
            </a:r>
            <a:endParaRPr lang="en-US" altLang="zh-CN" sz="1100" dirty="0" smtClean="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文本框 7"/>
          <p:cNvSpPr txBox="1"/>
          <p:nvPr/>
        </p:nvSpPr>
        <p:spPr>
          <a:xfrm>
            <a:off x="6005432" y="1506159"/>
            <a:ext cx="3888774" cy="289310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400" dirty="0" err="1">
                <a:solidFill>
                  <a:srgbClr val="002B41"/>
                </a:solidFill>
                <a:latin typeface="微软雅黑" panose="020B0503020204020204" pitchFamily="34" charset="-122"/>
                <a:ea typeface="微软雅黑" panose="020B0503020204020204" pitchFamily="34" charset="-122"/>
              </a:rPr>
              <a:t>Elasticsearch</a:t>
            </a:r>
            <a:r>
              <a:rPr lang="zh-CN" altLang="en-US" sz="1400" dirty="0">
                <a:solidFill>
                  <a:srgbClr val="002B41"/>
                </a:solidFill>
                <a:latin typeface="微软雅黑" panose="020B0503020204020204" pitchFamily="34" charset="-122"/>
                <a:ea typeface="微软雅黑" panose="020B0503020204020204" pitchFamily="34" charset="-122"/>
              </a:rPr>
              <a:t>是一个实时的分布式搜索和分析引擎。它可以帮助你用前所未有的速度去处理大规模数据</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zh-CN" altLang="en-US" sz="14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400" dirty="0">
                <a:solidFill>
                  <a:srgbClr val="002B41"/>
                </a:solidFill>
                <a:latin typeface="微软雅黑" panose="020B0503020204020204" pitchFamily="34" charset="-122"/>
                <a:ea typeface="微软雅黑" panose="020B0503020204020204" pitchFamily="34" charset="-122"/>
              </a:rPr>
              <a:t>它可以用于全文搜索，结构化搜索以及分析，当然你也可以将这三者进行组合</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zh-CN" altLang="en-US" sz="1400" dirty="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en-US" altLang="zh-CN" sz="1400" dirty="0" err="1">
                <a:solidFill>
                  <a:srgbClr val="002B41"/>
                </a:solidFill>
                <a:latin typeface="微软雅黑" panose="020B0503020204020204" pitchFamily="34" charset="-122"/>
                <a:ea typeface="微软雅黑" panose="020B0503020204020204" pitchFamily="34" charset="-122"/>
              </a:rPr>
              <a:t>Elasticsearch</a:t>
            </a:r>
            <a:r>
              <a:rPr lang="zh-CN" altLang="en-US" sz="1400" dirty="0">
                <a:solidFill>
                  <a:srgbClr val="002B41"/>
                </a:solidFill>
                <a:latin typeface="微软雅黑" panose="020B0503020204020204" pitchFamily="34" charset="-122"/>
                <a:ea typeface="微软雅黑" panose="020B0503020204020204" pitchFamily="34" charset="-122"/>
              </a:rPr>
              <a:t>是一个建立在全文搜索引擎 </a:t>
            </a:r>
            <a:r>
              <a:rPr lang="en-US" altLang="zh-CN" sz="1400" dirty="0">
                <a:solidFill>
                  <a:srgbClr val="002B41"/>
                </a:solidFill>
                <a:latin typeface="微软雅黑" panose="020B0503020204020204" pitchFamily="34" charset="-122"/>
                <a:ea typeface="微软雅黑" panose="020B0503020204020204" pitchFamily="34" charset="-122"/>
              </a:rPr>
              <a:t>Apache </a:t>
            </a:r>
            <a:r>
              <a:rPr lang="en-US" altLang="zh-CN" sz="1400" dirty="0" err="1">
                <a:solidFill>
                  <a:srgbClr val="002B41"/>
                </a:solidFill>
                <a:latin typeface="微软雅黑" panose="020B0503020204020204" pitchFamily="34" charset="-122"/>
                <a:ea typeface="微软雅黑" panose="020B0503020204020204" pitchFamily="34" charset="-122"/>
              </a:rPr>
              <a:t>Lucene</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基础上的搜索引擎，可以说</a:t>
            </a:r>
            <a:r>
              <a:rPr lang="en-US" altLang="zh-CN" sz="1400" dirty="0" err="1">
                <a:solidFill>
                  <a:srgbClr val="002B41"/>
                </a:solidFill>
                <a:latin typeface="微软雅黑" panose="020B0503020204020204" pitchFamily="34" charset="-122"/>
                <a:ea typeface="微软雅黑" panose="020B0503020204020204" pitchFamily="34" charset="-122"/>
              </a:rPr>
              <a:t>Lucene</a:t>
            </a:r>
            <a:r>
              <a:rPr lang="zh-CN" altLang="en-US" sz="1400" dirty="0">
                <a:solidFill>
                  <a:srgbClr val="002B41"/>
                </a:solidFill>
                <a:latin typeface="微软雅黑" panose="020B0503020204020204" pitchFamily="34" charset="-122"/>
                <a:ea typeface="微软雅黑" panose="020B0503020204020204" pitchFamily="34" charset="-122"/>
              </a:rPr>
              <a:t>是当今最先进，最高效的全功能开源搜索引擎框架</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400" dirty="0">
                <a:solidFill>
                  <a:srgbClr val="002B41"/>
                </a:solidFill>
                <a:latin typeface="微软雅黑" panose="020B0503020204020204" pitchFamily="34" charset="-122"/>
                <a:ea typeface="微软雅黑" panose="020B0503020204020204" pitchFamily="34" charset="-122"/>
              </a:rPr>
              <a:t>适合实时搜索的应用</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588839" y="1132880"/>
            <a:ext cx="1337024" cy="400110"/>
          </a:xfrm>
          <a:prstGeom prst="rect">
            <a:avLst/>
          </a:prstGeom>
          <a:noFill/>
        </p:spPr>
        <p:txBody>
          <a:bodyPr wrap="square" rtlCol="0">
            <a:spAutoFit/>
          </a:bodyPr>
          <a:lstStyle/>
          <a:p>
            <a:r>
              <a:rPr lang="en-US" altLang="zh-CN" sz="2000" dirty="0" err="1">
                <a:solidFill>
                  <a:srgbClr val="002B41"/>
                </a:solidFill>
                <a:latin typeface="微软雅黑" panose="020B0503020204020204" pitchFamily="34" charset="-122"/>
                <a:ea typeface="微软雅黑" panose="020B0503020204020204" pitchFamily="34" charset="-122"/>
              </a:rPr>
              <a:t>Solr</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88839" y="1506159"/>
            <a:ext cx="3888774" cy="205287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400" dirty="0" err="1" smtClean="0">
                <a:solidFill>
                  <a:srgbClr val="002B41"/>
                </a:solidFill>
                <a:latin typeface="微软雅黑" panose="020B0503020204020204" pitchFamily="34" charset="-122"/>
                <a:ea typeface="微软雅黑" panose="020B0503020204020204" pitchFamily="34" charset="-122"/>
              </a:rPr>
              <a:t>Solr</a:t>
            </a:r>
            <a:r>
              <a:rPr lang="zh-CN" altLang="en-US" sz="1400" dirty="0" smtClean="0">
                <a:solidFill>
                  <a:srgbClr val="002B41"/>
                </a:solidFill>
                <a:latin typeface="微软雅黑" panose="020B0503020204020204" pitchFamily="34" charset="-122"/>
                <a:ea typeface="微软雅黑" panose="020B0503020204020204" pitchFamily="34" charset="-122"/>
              </a:rPr>
              <a:t>是</a:t>
            </a:r>
            <a:r>
              <a:rPr lang="en-US" altLang="zh-CN" sz="1400" dirty="0">
                <a:solidFill>
                  <a:srgbClr val="002B41"/>
                </a:solidFill>
                <a:latin typeface="微软雅黑" panose="020B0503020204020204" pitchFamily="34" charset="-122"/>
                <a:ea typeface="微软雅黑" panose="020B0503020204020204" pitchFamily="34" charset="-122"/>
              </a:rPr>
              <a:t>Apache </a:t>
            </a:r>
            <a:r>
              <a:rPr lang="en-US" altLang="zh-CN" sz="1400" dirty="0" err="1">
                <a:solidFill>
                  <a:srgbClr val="002B41"/>
                </a:solidFill>
                <a:latin typeface="微软雅黑" panose="020B0503020204020204" pitchFamily="34" charset="-122"/>
                <a:ea typeface="微软雅黑" panose="020B0503020204020204" pitchFamily="34" charset="-122"/>
              </a:rPr>
              <a:t>Lucene</a:t>
            </a:r>
            <a:r>
              <a:rPr lang="zh-CN" altLang="en-US" sz="1400" dirty="0">
                <a:solidFill>
                  <a:srgbClr val="002B41"/>
                </a:solidFill>
                <a:latin typeface="微软雅黑" panose="020B0503020204020204" pitchFamily="34" charset="-122"/>
                <a:ea typeface="微软雅黑" panose="020B0503020204020204" pitchFamily="34" charset="-122"/>
              </a:rPr>
              <a:t>项目的开源企业搜索平台。其主要功能包括全文检索、命中标示、分面搜索、动态聚类、数据库集成，以及富文本（如</a:t>
            </a:r>
            <a:r>
              <a:rPr lang="en-US" altLang="zh-CN" sz="1400" dirty="0">
                <a:solidFill>
                  <a:srgbClr val="002B41"/>
                </a:solidFill>
                <a:latin typeface="微软雅黑" panose="020B0503020204020204" pitchFamily="34" charset="-122"/>
                <a:ea typeface="微软雅黑" panose="020B0503020204020204" pitchFamily="34" charset="-122"/>
              </a:rPr>
              <a:t>Word</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PDF</a:t>
            </a:r>
            <a:r>
              <a:rPr lang="zh-CN" altLang="en-US" sz="1400" dirty="0">
                <a:solidFill>
                  <a:srgbClr val="002B41"/>
                </a:solidFill>
                <a:latin typeface="微软雅黑" panose="020B0503020204020204" pitchFamily="34" charset="-122"/>
                <a:ea typeface="微软雅黑" panose="020B0503020204020204" pitchFamily="34" charset="-122"/>
              </a:rPr>
              <a:t>）的处理</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en-US" altLang="zh-CN" sz="1400" dirty="0" err="1" smtClean="0">
                <a:solidFill>
                  <a:srgbClr val="002B41"/>
                </a:solidFill>
                <a:latin typeface="微软雅黑" panose="020B0503020204020204" pitchFamily="34" charset="-122"/>
                <a:ea typeface="微软雅黑" panose="020B0503020204020204" pitchFamily="34" charset="-122"/>
              </a:rPr>
              <a:t>Solr</a:t>
            </a:r>
            <a:r>
              <a:rPr lang="zh-CN" altLang="en-US" sz="1400" dirty="0">
                <a:solidFill>
                  <a:srgbClr val="002B41"/>
                </a:solidFill>
                <a:latin typeface="微软雅黑" panose="020B0503020204020204" pitchFamily="34" charset="-122"/>
                <a:ea typeface="微软雅黑" panose="020B0503020204020204" pitchFamily="34" charset="-122"/>
              </a:rPr>
              <a:t>是高度可扩展的，并提供了分布式搜索和索引复制。</a:t>
            </a:r>
            <a:r>
              <a:rPr lang="en-US" altLang="zh-CN" sz="1400" dirty="0" err="1">
                <a:solidFill>
                  <a:srgbClr val="002B41"/>
                </a:solidFill>
                <a:latin typeface="微软雅黑" panose="020B0503020204020204" pitchFamily="34" charset="-122"/>
                <a:ea typeface="微软雅黑" panose="020B0503020204020204" pitchFamily="34" charset="-122"/>
              </a:rPr>
              <a:t>Solr</a:t>
            </a:r>
            <a:r>
              <a:rPr lang="zh-CN" altLang="en-US" sz="1400" dirty="0">
                <a:solidFill>
                  <a:srgbClr val="002B41"/>
                </a:solidFill>
                <a:latin typeface="微软雅黑" panose="020B0503020204020204" pitchFamily="34" charset="-122"/>
                <a:ea typeface="微软雅黑" panose="020B0503020204020204" pitchFamily="34" charset="-122"/>
              </a:rPr>
              <a:t>是最流行的企业级搜索引</a:t>
            </a:r>
            <a:r>
              <a:rPr lang="zh-CN" altLang="en-US" sz="1400" dirty="0" smtClean="0">
                <a:solidFill>
                  <a:srgbClr val="002B41"/>
                </a:solidFill>
                <a:latin typeface="微软雅黑" panose="020B0503020204020204" pitchFamily="34" charset="-122"/>
                <a:ea typeface="微软雅黑" panose="020B0503020204020204" pitchFamily="34" charset="-122"/>
              </a:rPr>
              <a:t>擎。</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6005432" y="1132880"/>
            <a:ext cx="2494756" cy="400110"/>
          </a:xfrm>
          <a:prstGeom prst="rect">
            <a:avLst/>
          </a:prstGeom>
          <a:noFill/>
        </p:spPr>
        <p:txBody>
          <a:bodyPr wrap="square" rtlCol="0">
            <a:spAutoFit/>
          </a:bodyPr>
          <a:lstStyle/>
          <a:p>
            <a:r>
              <a:rPr lang="en-US" altLang="zh-CN" sz="2000" dirty="0" err="1">
                <a:solidFill>
                  <a:srgbClr val="002B41"/>
                </a:solidFill>
                <a:latin typeface="微软雅黑" panose="020B0503020204020204" pitchFamily="34" charset="-122"/>
                <a:ea typeface="微软雅黑" panose="020B0503020204020204" pitchFamily="34" charset="-122"/>
              </a:rPr>
              <a:t>ElasticSearch</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142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829254" y="2578823"/>
            <a:ext cx="4111545" cy="1200329"/>
          </a:xfrm>
          <a:prstGeom prst="rect">
            <a:avLst/>
          </a:prstGeom>
          <a:noFill/>
        </p:spPr>
        <p:txBody>
          <a:bodyPr wrap="square" rtlCol="0">
            <a:spAutoFit/>
          </a:bodyPr>
          <a:lstStyle/>
          <a:p>
            <a:r>
              <a:rPr lang="zh-CN" altLang="en-US" sz="7200" dirty="0" smtClean="0">
                <a:solidFill>
                  <a:srgbClr val="002B41"/>
                </a:solidFill>
                <a:latin typeface="微软雅黑" panose="020B0503020204020204" pitchFamily="34" charset="-122"/>
                <a:ea typeface="微软雅黑" panose="020B0503020204020204" pitchFamily="34" charset="-122"/>
              </a:rPr>
              <a:t>感谢参与</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829254" y="5621265"/>
            <a:ext cx="9835728" cy="523220"/>
          </a:xfrm>
          <a:prstGeom prst="rect">
            <a:avLst/>
          </a:prstGeom>
          <a:noFill/>
        </p:spPr>
        <p:txBody>
          <a:bodyPr wrap="square" rtlCol="0">
            <a:spAutoFit/>
          </a:bodyPr>
          <a:lstStyle/>
          <a:p>
            <a:r>
              <a:rPr lang="zh-CN" altLang="en-US" sz="2800" dirty="0" smtClean="0"/>
              <a:t>参考文档：</a:t>
            </a:r>
            <a:r>
              <a:rPr lang="en-US" altLang="zh-CN" sz="2800" dirty="0" smtClean="0"/>
              <a:t>https</a:t>
            </a:r>
            <a:r>
              <a:rPr lang="en-US" altLang="zh-CN" sz="2800" dirty="0"/>
              <a:t>://blog.csdn.net/column/details/21785.html</a:t>
            </a:r>
            <a:endParaRPr lang="zh-CN" altLang="en-US" sz="2800" dirty="0"/>
          </a:p>
        </p:txBody>
      </p:sp>
    </p:spTree>
    <p:extLst>
      <p:ext uri="{BB962C8B-B14F-4D97-AF65-F5344CB8AC3E}">
        <p14:creationId xmlns:p14="http://schemas.microsoft.com/office/powerpoint/2010/main" val="1750392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5969348" y="300819"/>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032541" y="378994"/>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1" name="矩形 10"/>
          <p:cNvSpPr/>
          <p:nvPr/>
        </p:nvSpPr>
        <p:spPr>
          <a:xfrm>
            <a:off x="6868788" y="772629"/>
            <a:ext cx="2518638" cy="307777"/>
          </a:xfrm>
          <a:prstGeom prst="rect">
            <a:avLst/>
          </a:prstGeom>
        </p:spPr>
        <p:txBody>
          <a:bodyPr wrap="none">
            <a:spAutoFit/>
          </a:bodyPr>
          <a:lstStyle/>
          <a:p>
            <a:pPr>
              <a:spcBef>
                <a:spcPct val="0"/>
              </a:spcBef>
            </a:pPr>
            <a:r>
              <a:rPr lang="zh-CN" altLang="en-US" sz="1400" dirty="0" smtClean="0">
                <a:solidFill>
                  <a:srgbClr val="002B41"/>
                </a:solidFill>
                <a:latin typeface="微软雅黑" panose="020B0503020204020204" pitchFamily="34" charset="-122"/>
                <a:ea typeface="微软雅黑" panose="020B0503020204020204" pitchFamily="34" charset="-122"/>
              </a:rPr>
              <a:t>搜索引擎的基本工作原理介绍</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2" name="TextBox 76"/>
          <p:cNvSpPr txBox="1"/>
          <p:nvPr/>
        </p:nvSpPr>
        <p:spPr>
          <a:xfrm>
            <a:off x="6877413" y="254523"/>
            <a:ext cx="2510013"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工作原理</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5969348" y="154528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032541" y="162345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5" name="矩形 14"/>
          <p:cNvSpPr/>
          <p:nvPr/>
        </p:nvSpPr>
        <p:spPr>
          <a:xfrm>
            <a:off x="6877414" y="1999842"/>
            <a:ext cx="1800493" cy="307777"/>
          </a:xfrm>
          <a:prstGeom prst="rect">
            <a:avLst/>
          </a:prstGeom>
        </p:spPr>
        <p:txBody>
          <a:bodyPr wrap="none">
            <a:spAutoFit/>
          </a:bodyPr>
          <a:lstStyle/>
          <a:p>
            <a:pPr>
              <a:spcBef>
                <a:spcPct val="0"/>
              </a:spcBef>
            </a:pPr>
            <a:r>
              <a:rPr lang="zh-CN" altLang="en-US" sz="1400" dirty="0" smtClean="0">
                <a:solidFill>
                  <a:srgbClr val="002B41"/>
                </a:solidFill>
                <a:latin typeface="微软雅黑" panose="020B0503020204020204" pitchFamily="34" charset="-122"/>
                <a:ea typeface="微软雅黑" panose="020B0503020204020204" pitchFamily="34" charset="-122"/>
              </a:rPr>
              <a:t>倒排索引算法的介绍</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6" name="TextBox 76"/>
          <p:cNvSpPr txBox="1"/>
          <p:nvPr/>
        </p:nvSpPr>
        <p:spPr>
          <a:xfrm>
            <a:off x="6877413" y="1498988"/>
            <a:ext cx="2897077"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倒排索引</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5969348" y="2792646"/>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032541" y="287082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19" name="矩形 18"/>
          <p:cNvSpPr/>
          <p:nvPr/>
        </p:nvSpPr>
        <p:spPr>
          <a:xfrm>
            <a:off x="6877414" y="3247204"/>
            <a:ext cx="2946640" cy="307777"/>
          </a:xfrm>
          <a:prstGeom prst="rect">
            <a:avLst/>
          </a:prstGeom>
        </p:spPr>
        <p:txBody>
          <a:bodyPr wrap="none">
            <a:spAutoFit/>
          </a:bodyPr>
          <a:lstStyle/>
          <a:p>
            <a:pPr>
              <a:spcBef>
                <a:spcPct val="0"/>
              </a:spcBef>
            </a:pPr>
            <a:r>
              <a:rPr lang="zh-CN" altLang="en-US" sz="1400" dirty="0" smtClean="0">
                <a:solidFill>
                  <a:srgbClr val="002B41"/>
                </a:solidFill>
                <a:latin typeface="微软雅黑" panose="020B0503020204020204" pitchFamily="34" charset="-122"/>
                <a:ea typeface="微软雅黑" panose="020B0503020204020204" pitchFamily="34" charset="-122"/>
              </a:rPr>
              <a:t>全文检索引擎工具包</a:t>
            </a:r>
            <a:r>
              <a:rPr lang="en-US" altLang="zh-CN" sz="1400" dirty="0" err="1" smtClean="0">
                <a:solidFill>
                  <a:srgbClr val="002B41"/>
                </a:solidFill>
                <a:latin typeface="微软雅黑" panose="020B0503020204020204" pitchFamily="34" charset="-122"/>
                <a:ea typeface="微软雅黑" panose="020B0503020204020204" pitchFamily="34" charset="-122"/>
              </a:rPr>
              <a:t>Lucene</a:t>
            </a:r>
            <a:r>
              <a:rPr lang="zh-CN" altLang="en-US" sz="1400" dirty="0" smtClean="0">
                <a:solidFill>
                  <a:srgbClr val="002B41"/>
                </a:solidFill>
                <a:latin typeface="微软雅黑" panose="020B0503020204020204" pitchFamily="34" charset="-122"/>
                <a:ea typeface="微软雅黑" panose="020B0503020204020204" pitchFamily="34" charset="-122"/>
              </a:rPr>
              <a:t>的使用</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6877413" y="2746350"/>
            <a:ext cx="2897077" cy="523220"/>
          </a:xfrm>
          <a:prstGeom prst="rect">
            <a:avLst/>
          </a:prstGeom>
          <a:solidFill>
            <a:srgbClr val="F1F1F1"/>
          </a:solidFill>
        </p:spPr>
        <p:txBody>
          <a:bodyPr wrap="square" rtlCol="0">
            <a:spAutoFit/>
          </a:bodyPr>
          <a:lstStyle/>
          <a:p>
            <a:r>
              <a:rPr lang="en-US" altLang="zh-CN" sz="2800" dirty="0" err="1" smtClean="0">
                <a:solidFill>
                  <a:srgbClr val="002B41"/>
                </a:solidFill>
                <a:latin typeface="微软雅黑" panose="020B0503020204020204" pitchFamily="34" charset="-122"/>
                <a:ea typeface="微软雅黑" panose="020B0503020204020204" pitchFamily="34" charset="-122"/>
              </a:rPr>
              <a:t>Lucene</a:t>
            </a:r>
            <a:r>
              <a:rPr lang="zh-CN" altLang="en-US" sz="2800" dirty="0" smtClean="0">
                <a:solidFill>
                  <a:srgbClr val="002B41"/>
                </a:solidFill>
                <a:latin typeface="微软雅黑" panose="020B0503020204020204" pitchFamily="34" charset="-122"/>
                <a:ea typeface="微软雅黑" panose="020B0503020204020204" pitchFamily="34" charset="-122"/>
              </a:rPr>
              <a:t>的使用</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5969348" y="40329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032541" y="41111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矩形 22"/>
          <p:cNvSpPr/>
          <p:nvPr/>
        </p:nvSpPr>
        <p:spPr>
          <a:xfrm>
            <a:off x="6877414" y="4496122"/>
            <a:ext cx="2964594" cy="307777"/>
          </a:xfrm>
          <a:prstGeom prst="rect">
            <a:avLst/>
          </a:prstGeom>
        </p:spPr>
        <p:txBody>
          <a:bodyPr wrap="none">
            <a:spAutoFit/>
          </a:bodyPr>
          <a:lstStyle/>
          <a:p>
            <a:pPr>
              <a:spcBef>
                <a:spcPct val="0"/>
              </a:spcBef>
            </a:pPr>
            <a:r>
              <a:rPr lang="en-US" altLang="zh-CN" sz="1400" dirty="0" smtClean="0">
                <a:solidFill>
                  <a:srgbClr val="002B41"/>
                </a:solidFill>
                <a:latin typeface="微软雅黑" panose="020B0503020204020204" pitchFamily="34" charset="-122"/>
                <a:ea typeface="微软雅黑" panose="020B0503020204020204" pitchFamily="34" charset="-122"/>
              </a:rPr>
              <a:t>Talk is cheap. Show me the code</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6877413" y="3986642"/>
            <a:ext cx="3422527" cy="52322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搜索引擎的简单应用</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9" name="椭圆 1"/>
          <p:cNvSpPr>
            <a:spLocks noChangeArrowheads="1"/>
          </p:cNvSpPr>
          <p:nvPr/>
        </p:nvSpPr>
        <p:spPr bwMode="auto">
          <a:xfrm>
            <a:off x="5969348" y="5148759"/>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0" name="TextBox 32"/>
          <p:cNvSpPr txBox="1">
            <a:spLocks noChangeArrowheads="1"/>
          </p:cNvSpPr>
          <p:nvPr/>
        </p:nvSpPr>
        <p:spPr bwMode="auto">
          <a:xfrm>
            <a:off x="6032541" y="526143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1" name="矩形 30"/>
          <p:cNvSpPr/>
          <p:nvPr/>
        </p:nvSpPr>
        <p:spPr>
          <a:xfrm>
            <a:off x="6860162" y="5637821"/>
            <a:ext cx="2953694" cy="307777"/>
          </a:xfrm>
          <a:prstGeom prst="rect">
            <a:avLst/>
          </a:prstGeom>
        </p:spPr>
        <p:txBody>
          <a:bodyPr wrap="none">
            <a:spAutoFit/>
          </a:bodyPr>
          <a:lstStyle/>
          <a:p>
            <a:pPr>
              <a:spcBef>
                <a:spcPct val="0"/>
              </a:spcBef>
            </a:pPr>
            <a:r>
              <a:rPr lang="zh-CN" altLang="en-US" sz="1400" dirty="0" smtClean="0">
                <a:solidFill>
                  <a:srgbClr val="002B41"/>
                </a:solidFill>
                <a:latin typeface="微软雅黑" panose="020B0503020204020204" pitchFamily="34" charset="-122"/>
                <a:ea typeface="微软雅黑" panose="020B0503020204020204" pitchFamily="34" charset="-122"/>
              </a:rPr>
              <a:t>基于</a:t>
            </a:r>
            <a:r>
              <a:rPr lang="en-US" altLang="zh-CN" sz="1400" dirty="0" err="1" smtClean="0">
                <a:solidFill>
                  <a:srgbClr val="002B41"/>
                </a:solidFill>
                <a:latin typeface="微软雅黑" panose="020B0503020204020204" pitchFamily="34" charset="-122"/>
                <a:ea typeface="微软雅黑" panose="020B0503020204020204" pitchFamily="34" charset="-122"/>
              </a:rPr>
              <a:t>Lucene</a:t>
            </a:r>
            <a:r>
              <a:rPr lang="zh-CN" altLang="en-US" sz="1400" dirty="0" smtClean="0">
                <a:solidFill>
                  <a:srgbClr val="002B41"/>
                </a:solidFill>
                <a:latin typeface="微软雅黑" panose="020B0503020204020204" pitchFamily="34" charset="-122"/>
                <a:ea typeface="微软雅黑" panose="020B0503020204020204" pitchFamily="34" charset="-122"/>
              </a:rPr>
              <a:t>的</a:t>
            </a:r>
            <a:r>
              <a:rPr lang="en-US" altLang="zh-CN" sz="1400" dirty="0" err="1" smtClean="0">
                <a:solidFill>
                  <a:srgbClr val="002B41"/>
                </a:solidFill>
                <a:latin typeface="微软雅黑" panose="020B0503020204020204" pitchFamily="34" charset="-122"/>
                <a:ea typeface="微软雅黑" panose="020B0503020204020204" pitchFamily="34" charset="-122"/>
              </a:rPr>
              <a:t>Solr</a:t>
            </a:r>
            <a:r>
              <a:rPr lang="zh-CN" altLang="en-US" sz="1400" dirty="0" smtClean="0">
                <a:solidFill>
                  <a:srgbClr val="002B41"/>
                </a:solidFill>
                <a:latin typeface="微软雅黑" panose="020B0503020204020204" pitchFamily="34" charset="-122"/>
                <a:ea typeface="微软雅黑" panose="020B0503020204020204" pitchFamily="34" charset="-122"/>
              </a:rPr>
              <a:t>和</a:t>
            </a:r>
            <a:r>
              <a:rPr lang="en-US" altLang="zh-CN" sz="1400" dirty="0" err="1" smtClean="0">
                <a:solidFill>
                  <a:srgbClr val="002B41"/>
                </a:solidFill>
                <a:latin typeface="微软雅黑" panose="020B0503020204020204" pitchFamily="34" charset="-122"/>
                <a:ea typeface="微软雅黑" panose="020B0503020204020204" pitchFamily="34" charset="-122"/>
              </a:rPr>
              <a:t>ElasticSearch</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6877413" y="5136967"/>
            <a:ext cx="2897077" cy="52322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常用</a:t>
            </a:r>
            <a:r>
              <a:rPr lang="zh-CN" altLang="en-US" sz="2800" dirty="0" smtClean="0">
                <a:solidFill>
                  <a:srgbClr val="002B41"/>
                </a:solidFill>
                <a:latin typeface="微软雅黑" panose="020B0503020204020204" pitchFamily="34" charset="-122"/>
                <a:ea typeface="微软雅黑" panose="020B0503020204020204" pitchFamily="34" charset="-122"/>
              </a:rPr>
              <a:t>搜索服务器</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0499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3518912"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搜索引擎的基本工作原理介绍</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5" name="文本框 14"/>
          <p:cNvSpPr txBox="1"/>
          <p:nvPr/>
        </p:nvSpPr>
        <p:spPr>
          <a:xfrm>
            <a:off x="535934" y="1838668"/>
            <a:ext cx="4350636" cy="2052870"/>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400" dirty="0" smtClean="0">
                <a:solidFill>
                  <a:srgbClr val="002B41"/>
                </a:solidFill>
                <a:latin typeface="微软雅黑" panose="020B0503020204020204" pitchFamily="34" charset="-122"/>
                <a:ea typeface="微软雅黑" panose="020B0503020204020204" pitchFamily="34" charset="-122"/>
              </a:rPr>
              <a:t>搜索引擎（</a:t>
            </a:r>
            <a:r>
              <a:rPr lang="en-US" altLang="zh-CN" sz="1400" dirty="0" smtClean="0">
                <a:solidFill>
                  <a:srgbClr val="002B41"/>
                </a:solidFill>
                <a:latin typeface="微软雅黑" panose="020B0503020204020204" pitchFamily="34" charset="-122"/>
                <a:ea typeface="微软雅黑" panose="020B0503020204020204" pitchFamily="34" charset="-122"/>
              </a:rPr>
              <a:t>Search Engine</a:t>
            </a:r>
            <a:r>
              <a:rPr lang="zh-CN" altLang="en-US" sz="1400" dirty="0" smtClean="0">
                <a:solidFill>
                  <a:srgbClr val="002B41"/>
                </a:solidFill>
                <a:latin typeface="微软雅黑" panose="020B0503020204020204" pitchFamily="34" charset="-122"/>
                <a:ea typeface="微软雅黑" panose="020B0503020204020204" pitchFamily="34" charset="-122"/>
              </a:rPr>
              <a:t>）是指根据一定的策略、运用特定的计算机程序从互联网上搜集信息，在对信息进行组织和处理后，为用户提供检索服务，将用户检索相关的信息展示给用户的系统。搜索引擎包括</a:t>
            </a:r>
            <a:r>
              <a:rPr lang="zh-CN" altLang="en-US" sz="1400" dirty="0" smtClean="0">
                <a:solidFill>
                  <a:srgbClr val="FF0000"/>
                </a:solidFill>
                <a:latin typeface="微软雅黑" panose="020B0503020204020204" pitchFamily="34" charset="-122"/>
                <a:ea typeface="微软雅黑" panose="020B0503020204020204" pitchFamily="34" charset="-122"/>
              </a:rPr>
              <a:t>全文索引</a:t>
            </a:r>
            <a:r>
              <a:rPr lang="zh-CN" altLang="en-US" sz="1400" dirty="0" smtClean="0">
                <a:solidFill>
                  <a:srgbClr val="002B41"/>
                </a:solidFill>
                <a:latin typeface="微软雅黑" panose="020B0503020204020204" pitchFamily="34" charset="-122"/>
                <a:ea typeface="微软雅黑" panose="020B0503020204020204" pitchFamily="34" charset="-122"/>
              </a:rPr>
              <a:t>、目录索引、元搜索引擎、垂直搜索引擎、集合式搜索引擎、门户搜索引擎与免费链接列表等。</a:t>
            </a:r>
          </a:p>
        </p:txBody>
      </p:sp>
      <p:sp>
        <p:nvSpPr>
          <p:cNvPr id="16" name="TextBox 76"/>
          <p:cNvSpPr txBox="1"/>
          <p:nvPr/>
        </p:nvSpPr>
        <p:spPr>
          <a:xfrm>
            <a:off x="535934" y="1057092"/>
            <a:ext cx="3039370" cy="523220"/>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搜索引擎的定义</a:t>
            </a:r>
            <a:endParaRPr lang="zh-CN" altLang="en-US" sz="2800" dirty="0">
              <a:solidFill>
                <a:srgbClr val="002B4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stretch>
            <a:fillRect/>
          </a:stretch>
        </p:blipFill>
        <p:spPr>
          <a:xfrm>
            <a:off x="6441754" y="818866"/>
            <a:ext cx="3580352" cy="1796944"/>
          </a:xfrm>
          <a:prstGeom prst="rect">
            <a:avLst/>
          </a:prstGeom>
          <a:ln>
            <a:solidFill>
              <a:schemeClr val="accent1"/>
            </a:solidFill>
          </a:ln>
          <a:effectLst>
            <a:softEdge rad="0"/>
          </a:effectLst>
        </p:spPr>
      </p:pic>
      <p:pic>
        <p:nvPicPr>
          <p:cNvPr id="18" name="图片 17"/>
          <p:cNvPicPr>
            <a:picLocks noChangeAspect="1"/>
          </p:cNvPicPr>
          <p:nvPr/>
        </p:nvPicPr>
        <p:blipFill>
          <a:blip r:embed="rId3"/>
          <a:stretch>
            <a:fillRect/>
          </a:stretch>
        </p:blipFill>
        <p:spPr>
          <a:xfrm>
            <a:off x="8405666" y="2494712"/>
            <a:ext cx="3395018" cy="1949570"/>
          </a:xfrm>
          <a:prstGeom prst="rect">
            <a:avLst/>
          </a:prstGeom>
          <a:ln>
            <a:solidFill>
              <a:schemeClr val="accent1"/>
            </a:solidFill>
          </a:ln>
        </p:spPr>
      </p:pic>
      <p:pic>
        <p:nvPicPr>
          <p:cNvPr id="19" name="图片 18"/>
          <p:cNvPicPr>
            <a:picLocks noChangeAspect="1"/>
          </p:cNvPicPr>
          <p:nvPr/>
        </p:nvPicPr>
        <p:blipFill>
          <a:blip r:embed="rId4"/>
          <a:stretch>
            <a:fillRect/>
          </a:stretch>
        </p:blipFill>
        <p:spPr>
          <a:xfrm>
            <a:off x="5929690" y="4010410"/>
            <a:ext cx="3614625" cy="1882443"/>
          </a:xfrm>
          <a:prstGeom prst="rect">
            <a:avLst/>
          </a:prstGeom>
          <a:ln>
            <a:solidFill>
              <a:schemeClr val="accent1"/>
            </a:solidFill>
          </a:ln>
        </p:spPr>
      </p:pic>
      <p:sp>
        <p:nvSpPr>
          <p:cNvPr id="20" name="文本框 19"/>
          <p:cNvSpPr txBox="1"/>
          <p:nvPr/>
        </p:nvSpPr>
        <p:spPr>
          <a:xfrm>
            <a:off x="384108" y="4493620"/>
            <a:ext cx="5216398" cy="646331"/>
          </a:xfrm>
          <a:prstGeom prst="rect">
            <a:avLst/>
          </a:prstGeom>
          <a:noFill/>
          <a:ln>
            <a:solidFill>
              <a:schemeClr val="accent1"/>
            </a:solidFill>
          </a:ln>
        </p:spPr>
        <p:txBody>
          <a:bodyPr wrap="squar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搜索引</a:t>
            </a:r>
            <a:r>
              <a:rPr lang="zh-CN" altLang="en-US" dirty="0" smtClean="0">
                <a:solidFill>
                  <a:srgbClr val="002B41"/>
                </a:solidFill>
                <a:latin typeface="微软雅黑" panose="020B0503020204020204" pitchFamily="34" charset="-122"/>
                <a:ea typeface="微软雅黑" panose="020B0503020204020204" pitchFamily="34" charset="-122"/>
              </a:rPr>
              <a:t>擎就是把</a:t>
            </a:r>
            <a:r>
              <a:rPr lang="zh-CN" altLang="en-US" dirty="0">
                <a:solidFill>
                  <a:srgbClr val="002B41"/>
                </a:solidFill>
                <a:latin typeface="微软雅黑" panose="020B0503020204020204" pitchFamily="34" charset="-122"/>
                <a:ea typeface="微软雅黑" panose="020B0503020204020204" pitchFamily="34" charset="-122"/>
              </a:rPr>
              <a:t>计算机中存储的信息与用户的信息需求相匹配</a:t>
            </a:r>
            <a:r>
              <a:rPr lang="zh-CN" altLang="en-US" dirty="0" smtClean="0">
                <a:solidFill>
                  <a:srgbClr val="002B41"/>
                </a:solidFill>
                <a:latin typeface="微软雅黑" panose="020B0503020204020204" pitchFamily="34" charset="-122"/>
                <a:ea typeface="微软雅黑" panose="020B0503020204020204" pitchFamily="34" charset="-122"/>
              </a:rPr>
              <a:t>，并</a:t>
            </a:r>
            <a:r>
              <a:rPr lang="zh-CN" altLang="en-US" dirty="0">
                <a:solidFill>
                  <a:srgbClr val="002B41"/>
                </a:solidFill>
                <a:latin typeface="微软雅黑" panose="020B0503020204020204" pitchFamily="34" charset="-122"/>
                <a:ea typeface="微软雅黑" panose="020B0503020204020204" pitchFamily="34" charset="-122"/>
              </a:rPr>
              <a:t>把匹配的结果展示出来。</a:t>
            </a:r>
          </a:p>
        </p:txBody>
      </p:sp>
    </p:spTree>
    <p:extLst>
      <p:ext uri="{BB962C8B-B14F-4D97-AF65-F5344CB8AC3E}">
        <p14:creationId xmlns:p14="http://schemas.microsoft.com/office/powerpoint/2010/main" val="323685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82759"/>
            <a:ext cx="3518912"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搜索引擎的基本工作原理介绍</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3" name="椭圆 12"/>
          <p:cNvSpPr/>
          <p:nvPr/>
        </p:nvSpPr>
        <p:spPr>
          <a:xfrm rot="2700000">
            <a:off x="4378802" y="2654529"/>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rgbClr val="002B41"/>
              </a:solidFill>
            </a:endParaRPr>
          </a:p>
        </p:txBody>
      </p:sp>
      <p:sp>
        <p:nvSpPr>
          <p:cNvPr id="14" name="椭圆 13"/>
          <p:cNvSpPr/>
          <p:nvPr/>
        </p:nvSpPr>
        <p:spPr>
          <a:xfrm rot="8100000">
            <a:off x="4375997" y="2651725"/>
            <a:ext cx="3419578" cy="1548942"/>
          </a:xfrm>
          <a:prstGeom prst="ellipse">
            <a:avLst/>
          </a:prstGeom>
          <a:noFill/>
          <a:ln w="19050" cap="rnd">
            <a:solidFill>
              <a:srgbClr val="002B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rgbClr val="002B41"/>
              </a:solidFill>
            </a:endParaRPr>
          </a:p>
        </p:txBody>
      </p:sp>
      <p:sp>
        <p:nvSpPr>
          <p:cNvPr id="15" name="流程图: 决策 14"/>
          <p:cNvSpPr/>
          <p:nvPr/>
        </p:nvSpPr>
        <p:spPr>
          <a:xfrm>
            <a:off x="5339202" y="1432577"/>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流程图: 决策 15"/>
          <p:cNvSpPr/>
          <p:nvPr/>
        </p:nvSpPr>
        <p:spPr>
          <a:xfrm>
            <a:off x="6644859" y="2738234"/>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02</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流程图: 决策 16"/>
          <p:cNvSpPr/>
          <p:nvPr/>
        </p:nvSpPr>
        <p:spPr>
          <a:xfrm>
            <a:off x="5383481" y="3999612"/>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03</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流程图: 决策 17"/>
          <p:cNvSpPr/>
          <p:nvPr/>
        </p:nvSpPr>
        <p:spPr>
          <a:xfrm>
            <a:off x="4066961" y="2704819"/>
            <a:ext cx="1496604" cy="1496604"/>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400" dirty="0" smtClean="0">
                <a:solidFill>
                  <a:schemeClr val="bg1">
                    <a:lumMod val="95000"/>
                  </a:schemeClr>
                </a:solidFill>
                <a:latin typeface="微软雅黑" panose="020B0503020204020204" pitchFamily="34" charset="-122"/>
                <a:ea typeface="微软雅黑" panose="020B0503020204020204" pitchFamily="34" charset="-122"/>
              </a:rPr>
              <a:t>04</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TextBox 76"/>
          <p:cNvSpPr txBox="1"/>
          <p:nvPr/>
        </p:nvSpPr>
        <p:spPr>
          <a:xfrm>
            <a:off x="8141463" y="3085347"/>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建立索引</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141463" y="3485457"/>
            <a:ext cx="3084393" cy="652486"/>
          </a:xfrm>
          <a:prstGeom prst="rect">
            <a:avLst/>
          </a:prstGeom>
          <a:noFill/>
          <a:effectLst/>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对文档进行解析和处理，存储索引和文档。</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6880085" y="838372"/>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网络爬虫</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931152" y="1238482"/>
            <a:ext cx="4270248" cy="652486"/>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模</a:t>
            </a:r>
            <a:r>
              <a:rPr lang="zh-CN" altLang="en-US" sz="1400" dirty="0" smtClean="0">
                <a:solidFill>
                  <a:srgbClr val="002B41"/>
                </a:solidFill>
                <a:latin typeface="微软雅黑" panose="020B0503020204020204" pitchFamily="34" charset="-122"/>
                <a:ea typeface="微软雅黑" panose="020B0503020204020204" pitchFamily="34" charset="-122"/>
              </a:rPr>
              <a:t>拟用户行为从一个链接爬到另外一个链接，像蜘蛛在蜘蛛网上爬行一样。</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8" name="TextBox 76"/>
          <p:cNvSpPr txBox="1"/>
          <p:nvPr/>
        </p:nvSpPr>
        <p:spPr>
          <a:xfrm>
            <a:off x="3839882" y="5160899"/>
            <a:ext cx="1733670" cy="400110"/>
          </a:xfrm>
          <a:prstGeom prst="rect">
            <a:avLst/>
          </a:prstGeom>
          <a:noFill/>
          <a:effectLst/>
        </p:spPr>
        <p:txBody>
          <a:bodyPr wrap="square" rtlCol="0">
            <a:spAutoFit/>
          </a:bodyPr>
          <a:lstStyle/>
          <a:p>
            <a:pPr algn="r"/>
            <a:r>
              <a:rPr lang="zh-CN" altLang="en-US" sz="2000" b="1" dirty="0" smtClean="0">
                <a:solidFill>
                  <a:srgbClr val="002B41"/>
                </a:solidFill>
                <a:latin typeface="微软雅黑" panose="020B0503020204020204" pitchFamily="34" charset="-122"/>
                <a:ea typeface="微软雅黑" panose="020B0503020204020204" pitchFamily="34" charset="-122"/>
              </a:rPr>
              <a:t>用户搜索</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489159" y="5561009"/>
            <a:ext cx="3084393" cy="372410"/>
          </a:xfrm>
          <a:prstGeom prst="rect">
            <a:avLst/>
          </a:prstGeom>
          <a:noFill/>
          <a:effectLst/>
        </p:spPr>
        <p:txBody>
          <a:bodyPr wrap="square" rtlCol="0">
            <a:spAutoFit/>
          </a:bodyPr>
          <a:lstStyle/>
          <a:p>
            <a:pPr algn="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用户输入信息去匹配搜索</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2455695" y="2304709"/>
            <a:ext cx="1733670" cy="400110"/>
          </a:xfrm>
          <a:prstGeom prst="rect">
            <a:avLst/>
          </a:prstGeom>
          <a:noFill/>
          <a:effectLst/>
        </p:spPr>
        <p:txBody>
          <a:bodyPr wrap="square" rtlCol="0">
            <a:spAutoFit/>
          </a:bodyPr>
          <a:lstStyle/>
          <a:p>
            <a:pPr algn="r"/>
            <a:r>
              <a:rPr lang="zh-CN" altLang="en-US" sz="2000" b="1" dirty="0" smtClean="0">
                <a:solidFill>
                  <a:srgbClr val="002B41"/>
                </a:solidFill>
                <a:latin typeface="微软雅黑" panose="020B0503020204020204" pitchFamily="34" charset="-122"/>
                <a:ea typeface="微软雅黑" panose="020B0503020204020204" pitchFamily="34" charset="-122"/>
              </a:rPr>
              <a:t>排序</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814398" y="2704819"/>
            <a:ext cx="2374968" cy="652486"/>
          </a:xfrm>
          <a:prstGeom prst="rect">
            <a:avLst/>
          </a:prstGeom>
          <a:noFill/>
          <a:effectLst/>
        </p:spPr>
        <p:txBody>
          <a:bodyPr wrap="square" rtlCol="0">
            <a:spAutoFit/>
          </a:bodyPr>
          <a:lstStyle/>
          <a:p>
            <a:pPr algn="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对搜索结果计算相关性，并进行排序，最终展现给用户</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4947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210588"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倒排索引</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矩形 5"/>
          <p:cNvSpPr/>
          <p:nvPr/>
        </p:nvSpPr>
        <p:spPr>
          <a:xfrm>
            <a:off x="409433" y="1350897"/>
            <a:ext cx="11297311" cy="150810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倒排索引</a:t>
            </a:r>
            <a:r>
              <a:rPr lang="zh-CN" altLang="en-US" sz="2400" dirty="0">
                <a:solidFill>
                  <a:srgbClr val="002B41"/>
                </a:solidFill>
                <a:latin typeface="微软雅黑" panose="020B0503020204020204" pitchFamily="34" charset="-122"/>
                <a:ea typeface="微软雅黑" panose="020B0503020204020204" pitchFamily="34" charset="-122"/>
              </a:rPr>
              <a:t>（</a:t>
            </a:r>
            <a:r>
              <a:rPr lang="en-US" altLang="zh-CN" sz="2400" dirty="0">
                <a:solidFill>
                  <a:srgbClr val="002B41"/>
                </a:solidFill>
                <a:latin typeface="微软雅黑" panose="020B0503020204020204" pitchFamily="34" charset="-122"/>
                <a:ea typeface="微软雅黑" panose="020B0503020204020204" pitchFamily="34" charset="-122"/>
              </a:rPr>
              <a:t>Inverted index</a:t>
            </a:r>
            <a:r>
              <a:rPr lang="zh-CN" altLang="en-US" sz="2400" dirty="0">
                <a:solidFill>
                  <a:srgbClr val="002B41"/>
                </a:solidFill>
                <a:latin typeface="微软雅黑" panose="020B0503020204020204" pitchFamily="34" charset="-122"/>
                <a:ea typeface="微软雅黑" panose="020B0503020204020204" pitchFamily="34" charset="-122"/>
              </a:rPr>
              <a:t>），也常被称为反向索引、置入档案或反向档案，是一种索引方法，被用来存储在全文搜索下某个单词在一个文档或者一组文档中的存储位置的映射。它是文档检索系统中最常用的数据结构</a:t>
            </a:r>
            <a:r>
              <a:rPr lang="zh-CN" altLang="en-US" sz="2400" dirty="0" smtClean="0">
                <a:solidFill>
                  <a:srgbClr val="002B41"/>
                </a:solidFill>
                <a:latin typeface="微软雅黑" panose="020B0503020204020204" pitchFamily="34" charset="-122"/>
                <a:ea typeface="微软雅黑" panose="020B0503020204020204" pitchFamily="34" charset="-122"/>
              </a:rPr>
              <a:t>。</a:t>
            </a:r>
            <a:endParaRPr lang="en-US" altLang="zh-CN" sz="2400" dirty="0" smtClean="0">
              <a:solidFill>
                <a:srgbClr val="002B41"/>
              </a:solidFill>
              <a:latin typeface="微软雅黑" panose="020B0503020204020204" pitchFamily="34" charset="-122"/>
              <a:ea typeface="微软雅黑" panose="020B0503020204020204" pitchFamily="34" charset="-122"/>
            </a:endParaRPr>
          </a:p>
          <a:p>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12" name="矩形 11"/>
          <p:cNvSpPr/>
          <p:nvPr/>
        </p:nvSpPr>
        <p:spPr>
          <a:xfrm>
            <a:off x="443585" y="3585089"/>
            <a:ext cx="11297311" cy="461665"/>
          </a:xfrm>
          <a:prstGeom prst="rect">
            <a:avLst/>
          </a:prstGeom>
        </p:spPr>
        <p:txBody>
          <a:bodyPr wrap="square">
            <a:spAutoFit/>
          </a:bodyPr>
          <a:lstStyle/>
          <a:p>
            <a:r>
              <a:rPr lang="zh-CN" altLang="en-US" sz="2400" dirty="0" smtClean="0">
                <a:solidFill>
                  <a:srgbClr val="002B41"/>
                </a:solidFill>
                <a:latin typeface="微软雅黑" panose="020B0503020204020204" pitchFamily="34" charset="-122"/>
                <a:ea typeface="微软雅黑" panose="020B0503020204020204" pitchFamily="34" charset="-122"/>
              </a:rPr>
              <a:t>数</a:t>
            </a:r>
            <a:r>
              <a:rPr lang="zh-CN" altLang="en-US" sz="2400" dirty="0">
                <a:solidFill>
                  <a:srgbClr val="002B41"/>
                </a:solidFill>
                <a:latin typeface="微软雅黑" panose="020B0503020204020204" pitchFamily="34" charset="-122"/>
                <a:ea typeface="微软雅黑" panose="020B0503020204020204" pitchFamily="34" charset="-122"/>
              </a:rPr>
              <a:t>据</a:t>
            </a:r>
            <a:r>
              <a:rPr lang="zh-CN" altLang="en-US" sz="2400" dirty="0" smtClean="0">
                <a:solidFill>
                  <a:srgbClr val="002B41"/>
                </a:solidFill>
                <a:latin typeface="微软雅黑" panose="020B0503020204020204" pitchFamily="34" charset="-122"/>
                <a:ea typeface="微软雅黑" panose="020B0503020204020204" pitchFamily="34" charset="-122"/>
              </a:rPr>
              <a:t>库索引中的</a:t>
            </a:r>
            <a:r>
              <a:rPr lang="en-US" altLang="zh-CN" sz="2400" dirty="0" smtClean="0">
                <a:solidFill>
                  <a:srgbClr val="FF0000"/>
                </a:solidFill>
                <a:latin typeface="微软雅黑" panose="020B0503020204020204" pitchFamily="34" charset="-122"/>
                <a:ea typeface="微软雅黑" panose="020B0503020204020204" pitchFamily="34" charset="-122"/>
              </a:rPr>
              <a:t>HASH</a:t>
            </a:r>
            <a:r>
              <a:rPr lang="zh-CN" altLang="en-US" sz="2400" dirty="0" smtClean="0">
                <a:solidFill>
                  <a:srgbClr val="FF0000"/>
                </a:solidFill>
                <a:latin typeface="微软雅黑" panose="020B0503020204020204" pitchFamily="34" charset="-122"/>
                <a:ea typeface="微软雅黑" panose="020B0503020204020204" pitchFamily="34" charset="-122"/>
              </a:rPr>
              <a:t>索引</a:t>
            </a:r>
            <a:r>
              <a:rPr lang="zh-CN" altLang="en-US" sz="2400" dirty="0" smtClean="0">
                <a:solidFill>
                  <a:srgbClr val="002B41"/>
                </a:solidFill>
                <a:latin typeface="微软雅黑" panose="020B0503020204020204" pitchFamily="34" charset="-122"/>
                <a:ea typeface="微软雅黑" panose="020B0503020204020204" pitchFamily="34" charset="-122"/>
              </a:rPr>
              <a:t>与</a:t>
            </a:r>
            <a:r>
              <a:rPr lang="en-US" altLang="zh-CN" sz="2400" dirty="0" smtClean="0">
                <a:solidFill>
                  <a:srgbClr val="FF0000"/>
                </a:solidFill>
                <a:latin typeface="微软雅黑" panose="020B0503020204020204" pitchFamily="34" charset="-122"/>
                <a:ea typeface="微软雅黑" panose="020B0503020204020204" pitchFamily="34" charset="-122"/>
              </a:rPr>
              <a:t>BTREE</a:t>
            </a:r>
            <a:r>
              <a:rPr lang="zh-CN" altLang="en-US" sz="2400" dirty="0" smtClean="0">
                <a:solidFill>
                  <a:srgbClr val="FF0000"/>
                </a:solidFill>
                <a:latin typeface="微软雅黑" panose="020B0503020204020204" pitchFamily="34" charset="-122"/>
                <a:ea typeface="微软雅黑" panose="020B0503020204020204" pitchFamily="34" charset="-122"/>
              </a:rPr>
              <a:t>索引</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443584" y="4899583"/>
            <a:ext cx="11297311" cy="646331"/>
          </a:xfrm>
          <a:prstGeom prst="rect">
            <a:avLst/>
          </a:prstGeom>
        </p:spPr>
        <p:txBody>
          <a:bodyPr wrap="square">
            <a:spAutoFit/>
          </a:bodyPr>
          <a:lstStyle/>
          <a:p>
            <a:r>
              <a:rPr lang="zh-CN" altLang="en-US" sz="3600" dirty="0" smtClean="0">
                <a:solidFill>
                  <a:srgbClr val="002B41"/>
                </a:solidFill>
                <a:latin typeface="微软雅黑" panose="020B0503020204020204" pitchFamily="34" charset="-122"/>
                <a:ea typeface="微软雅黑" panose="020B0503020204020204" pitchFamily="34" charset="-122"/>
              </a:rPr>
              <a:t>简单模拟使用倒排索引算法建立索引的过程</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00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210588"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倒排索引</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409432" y="1693263"/>
            <a:ext cx="8688848" cy="2092881"/>
          </a:xfrm>
          <a:prstGeom prst="rect">
            <a:avLst/>
          </a:prstGeom>
          <a:noFill/>
        </p:spPr>
        <p:txBody>
          <a:bodyPr wrap="square" rtlCol="0">
            <a:spAutoFit/>
          </a:bodyPr>
          <a:lstStyle/>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周杰伦是一个歌手，也是一个演员。</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周杰伦出生于台湾省。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a:t>
            </a:r>
            <a:r>
              <a:rPr lang="zh-CN" altLang="en-US" sz="2000" dirty="0">
                <a:solidFill>
                  <a:srgbClr val="002B41"/>
                </a:solidFill>
                <a:latin typeface="微软雅黑" panose="020B0503020204020204" pitchFamily="34" charset="-122"/>
                <a:ea typeface="微软雅黑" panose="020B0503020204020204" pitchFamily="34" charset="-122"/>
              </a:rPr>
              <a:t>书</a:t>
            </a:r>
            <a:r>
              <a:rPr lang="zh-CN" altLang="en-US" sz="2000" dirty="0" smtClean="0">
                <a:solidFill>
                  <a:srgbClr val="002B41"/>
                </a:solidFill>
                <a:latin typeface="微软雅黑" panose="020B0503020204020204" pitchFamily="34" charset="-122"/>
                <a:ea typeface="微软雅黑" panose="020B0503020204020204" pitchFamily="34" charset="-122"/>
              </a:rPr>
              <a:t>豪是一个</a:t>
            </a:r>
            <a:r>
              <a:rPr lang="en-US" altLang="zh-CN" sz="2000" dirty="0" smtClean="0">
                <a:solidFill>
                  <a:srgbClr val="002B41"/>
                </a:solidFill>
                <a:latin typeface="微软雅黑" panose="020B0503020204020204" pitchFamily="34" charset="-122"/>
                <a:ea typeface="微软雅黑" panose="020B0503020204020204" pitchFamily="34" charset="-122"/>
              </a:rPr>
              <a:t>NBA</a:t>
            </a:r>
            <a:r>
              <a:rPr lang="zh-CN" altLang="en-US" sz="2000" dirty="0" smtClean="0">
                <a:solidFill>
                  <a:srgbClr val="002B41"/>
                </a:solidFill>
                <a:latin typeface="微软雅黑" panose="020B0503020204020204" pitchFamily="34" charset="-122"/>
                <a:ea typeface="微软雅黑" panose="020B0503020204020204" pitchFamily="34" charset="-122"/>
              </a:rPr>
              <a:t>篮球运动员，效力于亚特兰大老鹰队。</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林书豪很喜欢周杰伦创作的歌曲。</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a:solidFill>
                  <a:srgbClr val="002B41"/>
                </a:solidFill>
                <a:latin typeface="微软雅黑" panose="020B0503020204020204" pitchFamily="34" charset="-122"/>
                <a:ea typeface="微软雅黑" panose="020B0503020204020204" pitchFamily="34" charset="-122"/>
              </a:rPr>
              <a:t>林书</a:t>
            </a:r>
            <a:r>
              <a:rPr lang="zh-CN" altLang="en-US" sz="2000" dirty="0" smtClean="0">
                <a:solidFill>
                  <a:srgbClr val="002B41"/>
                </a:solidFill>
                <a:latin typeface="微软雅黑" panose="020B0503020204020204" pitchFamily="34" charset="-122"/>
                <a:ea typeface="微软雅黑" panose="020B0503020204020204" pitchFamily="34" charset="-122"/>
              </a:rPr>
              <a:t>豪和周杰伦担任近期的</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这就是灌篮</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篮球综艺节目。</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443584" y="942154"/>
            <a:ext cx="3762655" cy="523220"/>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要被索引的文本</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91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210588"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倒排索引</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文本框 4"/>
          <p:cNvSpPr txBox="1"/>
          <p:nvPr/>
        </p:nvSpPr>
        <p:spPr>
          <a:xfrm>
            <a:off x="409432" y="1693262"/>
            <a:ext cx="5176555" cy="2893100"/>
          </a:xfrm>
          <a:prstGeom prst="rect">
            <a:avLst/>
          </a:prstGeom>
          <a:noFill/>
        </p:spPr>
        <p:txBody>
          <a:bodyPr wrap="square" rtlCol="0">
            <a:spAutoFit/>
          </a:bodyPr>
          <a:lstStyle/>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周杰伦是一个歌手，也是一个演员。</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周杰伦出生于台湾省。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a:t>
            </a:r>
            <a:r>
              <a:rPr lang="zh-CN" altLang="en-US" sz="2000" dirty="0">
                <a:solidFill>
                  <a:srgbClr val="002B41"/>
                </a:solidFill>
                <a:latin typeface="微软雅黑" panose="020B0503020204020204" pitchFamily="34" charset="-122"/>
                <a:ea typeface="微软雅黑" panose="020B0503020204020204" pitchFamily="34" charset="-122"/>
              </a:rPr>
              <a:t>书</a:t>
            </a:r>
            <a:r>
              <a:rPr lang="zh-CN" altLang="en-US" sz="2000" dirty="0" smtClean="0">
                <a:solidFill>
                  <a:srgbClr val="002B41"/>
                </a:solidFill>
                <a:latin typeface="微软雅黑" panose="020B0503020204020204" pitchFamily="34" charset="-122"/>
                <a:ea typeface="微软雅黑" panose="020B0503020204020204" pitchFamily="34" charset="-122"/>
              </a:rPr>
              <a:t>豪是一个</a:t>
            </a:r>
            <a:r>
              <a:rPr lang="en-US" altLang="zh-CN" sz="2000" dirty="0" smtClean="0">
                <a:solidFill>
                  <a:srgbClr val="002B41"/>
                </a:solidFill>
                <a:latin typeface="微软雅黑" panose="020B0503020204020204" pitchFamily="34" charset="-122"/>
                <a:ea typeface="微软雅黑" panose="020B0503020204020204" pitchFamily="34" charset="-122"/>
              </a:rPr>
              <a:t>NBA</a:t>
            </a:r>
            <a:r>
              <a:rPr lang="zh-CN" altLang="en-US" sz="2000" dirty="0" smtClean="0">
                <a:solidFill>
                  <a:srgbClr val="002B41"/>
                </a:solidFill>
                <a:latin typeface="微软雅黑" panose="020B0503020204020204" pitchFamily="34" charset="-122"/>
                <a:ea typeface="微软雅黑" panose="020B0503020204020204" pitchFamily="34" charset="-122"/>
              </a:rPr>
              <a:t>篮球运动员，效力于亚特兰大老鹰队。</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林书豪喜欢周杰伦创作的歌曲。</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a:solidFill>
                  <a:srgbClr val="002B41"/>
                </a:solidFill>
                <a:latin typeface="微软雅黑" panose="020B0503020204020204" pitchFamily="34" charset="-122"/>
                <a:ea typeface="微软雅黑" panose="020B0503020204020204" pitchFamily="34" charset="-122"/>
              </a:rPr>
              <a:t>林书</a:t>
            </a:r>
            <a:r>
              <a:rPr lang="zh-CN" altLang="en-US" sz="2000" dirty="0" smtClean="0">
                <a:solidFill>
                  <a:srgbClr val="002B41"/>
                </a:solidFill>
                <a:latin typeface="微软雅黑" panose="020B0503020204020204" pitchFamily="34" charset="-122"/>
                <a:ea typeface="微软雅黑" panose="020B0503020204020204" pitchFamily="34" charset="-122"/>
              </a:rPr>
              <a:t>豪和周杰伦担任近期的</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这就是灌篮</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篮球综艺节目。</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7" name="TextBox 76"/>
          <p:cNvSpPr txBox="1"/>
          <p:nvPr/>
        </p:nvSpPr>
        <p:spPr>
          <a:xfrm>
            <a:off x="443584" y="942154"/>
            <a:ext cx="5423062"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分</a:t>
            </a:r>
            <a:r>
              <a:rPr lang="zh-CN" altLang="en-US" sz="2800" dirty="0" smtClean="0">
                <a:solidFill>
                  <a:srgbClr val="002B41"/>
                </a:solidFill>
                <a:latin typeface="微软雅黑" panose="020B0503020204020204" pitchFamily="34" charset="-122"/>
                <a:ea typeface="微软雅黑" panose="020B0503020204020204" pitchFamily="34" charset="-122"/>
              </a:rPr>
              <a:t>词、去除无关紧要的词</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866646" y="1693262"/>
            <a:ext cx="5176555" cy="2893100"/>
          </a:xfrm>
          <a:prstGeom prst="rect">
            <a:avLst/>
          </a:prstGeom>
          <a:noFill/>
        </p:spPr>
        <p:txBody>
          <a:bodyPr wrap="square" rtlCol="0">
            <a:spAutoFit/>
          </a:bodyPr>
          <a:lstStyle/>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 歌手 演员</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 出生于 台湾省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a:t>
            </a:r>
            <a:r>
              <a:rPr lang="zh-CN" altLang="en-US" sz="2000" dirty="0">
                <a:solidFill>
                  <a:srgbClr val="002B41"/>
                </a:solidFill>
                <a:latin typeface="微软雅黑" panose="020B0503020204020204" pitchFamily="34" charset="-122"/>
                <a:ea typeface="微软雅黑" panose="020B0503020204020204" pitchFamily="34" charset="-122"/>
              </a:rPr>
              <a:t>书</a:t>
            </a:r>
            <a:r>
              <a:rPr lang="zh-CN" altLang="en-US" sz="2000" dirty="0" smtClean="0">
                <a:solidFill>
                  <a:srgbClr val="002B41"/>
                </a:solidFill>
                <a:latin typeface="微软雅黑" panose="020B0503020204020204" pitchFamily="34" charset="-122"/>
                <a:ea typeface="微软雅黑" panose="020B0503020204020204" pitchFamily="34" charset="-122"/>
              </a:rPr>
              <a:t>豪  </a:t>
            </a:r>
            <a:r>
              <a:rPr lang="en-US" altLang="zh-CN" sz="2000" dirty="0" smtClean="0">
                <a:solidFill>
                  <a:srgbClr val="002B41"/>
                </a:solidFill>
                <a:latin typeface="微软雅黑" panose="020B0503020204020204" pitchFamily="34" charset="-122"/>
                <a:ea typeface="微软雅黑" panose="020B0503020204020204" pitchFamily="34" charset="-122"/>
              </a:rPr>
              <a:t>NBA </a:t>
            </a:r>
            <a:r>
              <a:rPr lang="zh-CN" altLang="en-US" sz="2000" dirty="0" smtClean="0">
                <a:solidFill>
                  <a:srgbClr val="002B41"/>
                </a:solidFill>
                <a:latin typeface="微软雅黑" panose="020B0503020204020204" pitchFamily="34" charset="-122"/>
                <a:ea typeface="微软雅黑" panose="020B0503020204020204" pitchFamily="34" charset="-122"/>
              </a:rPr>
              <a:t>篮球 运动员  效力 亚特兰大 老鹰队 </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林书豪 喜欢 周杰伦 创作 歌曲</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a:solidFill>
                  <a:srgbClr val="002B41"/>
                </a:solidFill>
                <a:latin typeface="微软雅黑" panose="020B0503020204020204" pitchFamily="34" charset="-122"/>
                <a:ea typeface="微软雅黑" panose="020B0503020204020204" pitchFamily="34" charset="-122"/>
              </a:rPr>
              <a:t>林书</a:t>
            </a:r>
            <a:r>
              <a:rPr lang="zh-CN" altLang="en-US" sz="2000" dirty="0" smtClean="0">
                <a:solidFill>
                  <a:srgbClr val="002B41"/>
                </a:solidFill>
                <a:latin typeface="微软雅黑" panose="020B0503020204020204" pitchFamily="34" charset="-122"/>
                <a:ea typeface="微软雅黑" panose="020B0503020204020204" pitchFamily="34" charset="-122"/>
              </a:rPr>
              <a:t>豪 周杰伦 担任 近期</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这就是灌篮 篮球</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综艺节目</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a:off x="4843604" y="1955549"/>
            <a:ext cx="950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330166" y="2335794"/>
            <a:ext cx="2536480" cy="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477345" y="2723584"/>
            <a:ext cx="432000" cy="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454304" y="3558012"/>
            <a:ext cx="1484769" cy="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252292" y="3945802"/>
            <a:ext cx="686781" cy="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56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ircle(in)">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90867"/>
            <a:ext cx="1210588" cy="400110"/>
          </a:xfrm>
          <a:prstGeom prst="rect">
            <a:avLst/>
          </a:prstGeom>
          <a:noFill/>
        </p:spPr>
        <p:txBody>
          <a:bodyPr wrap="none" rtlCol="0">
            <a:spAutoFit/>
          </a:bodyPr>
          <a:lstStyle/>
          <a:p>
            <a:pPr>
              <a:spcBef>
                <a:spcPct val="0"/>
              </a:spcBef>
            </a:pPr>
            <a:r>
              <a:rPr lang="zh-CN" altLang="en-US" sz="2000" dirty="0" smtClean="0">
                <a:solidFill>
                  <a:srgbClr val="002B41"/>
                </a:solidFill>
                <a:latin typeface="微软雅黑" panose="020B0503020204020204" pitchFamily="34" charset="-122"/>
                <a:ea typeface="微软雅黑" panose="020B0503020204020204" pitchFamily="34" charset="-122"/>
              </a:rPr>
              <a:t>倒排索引</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TextBox 76"/>
          <p:cNvSpPr txBox="1"/>
          <p:nvPr/>
        </p:nvSpPr>
        <p:spPr>
          <a:xfrm>
            <a:off x="443584" y="942154"/>
            <a:ext cx="3762655" cy="523220"/>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几篇文章</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3585" y="1816551"/>
            <a:ext cx="4291378" cy="2893100"/>
          </a:xfrm>
          <a:prstGeom prst="rect">
            <a:avLst/>
          </a:prstGeom>
          <a:noFill/>
        </p:spPr>
        <p:txBody>
          <a:bodyPr wrap="square" rtlCol="0">
            <a:spAutoFit/>
          </a:bodyPr>
          <a:lstStyle/>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 歌手 演员</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周杰伦 出生于 台湾省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a:t>
            </a:r>
            <a:r>
              <a:rPr lang="zh-CN" altLang="en-US" sz="2000" dirty="0">
                <a:solidFill>
                  <a:srgbClr val="002B41"/>
                </a:solidFill>
                <a:latin typeface="微软雅黑" panose="020B0503020204020204" pitchFamily="34" charset="-122"/>
                <a:ea typeface="微软雅黑" panose="020B0503020204020204" pitchFamily="34" charset="-122"/>
              </a:rPr>
              <a:t>书</a:t>
            </a:r>
            <a:r>
              <a:rPr lang="zh-CN" altLang="en-US" sz="2000" dirty="0" smtClean="0">
                <a:solidFill>
                  <a:srgbClr val="002B41"/>
                </a:solidFill>
                <a:latin typeface="微软雅黑" panose="020B0503020204020204" pitchFamily="34" charset="-122"/>
                <a:ea typeface="微软雅黑" panose="020B0503020204020204" pitchFamily="34" charset="-122"/>
              </a:rPr>
              <a:t>豪  </a:t>
            </a:r>
            <a:r>
              <a:rPr lang="en-US" altLang="zh-CN" sz="2000" dirty="0" smtClean="0">
                <a:solidFill>
                  <a:srgbClr val="002B41"/>
                </a:solidFill>
                <a:latin typeface="微软雅黑" panose="020B0503020204020204" pitchFamily="34" charset="-122"/>
                <a:ea typeface="微软雅黑" panose="020B0503020204020204" pitchFamily="34" charset="-122"/>
              </a:rPr>
              <a:t>NBA </a:t>
            </a:r>
            <a:r>
              <a:rPr lang="zh-CN" altLang="en-US" sz="2000" dirty="0" smtClean="0">
                <a:solidFill>
                  <a:srgbClr val="002B41"/>
                </a:solidFill>
                <a:latin typeface="微软雅黑" panose="020B0503020204020204" pitchFamily="34" charset="-122"/>
                <a:ea typeface="微软雅黑" panose="020B0503020204020204" pitchFamily="34" charset="-122"/>
              </a:rPr>
              <a:t>篮球 运动员  效力 亚特兰大 老鹰队 </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smtClean="0">
                <a:solidFill>
                  <a:srgbClr val="002B41"/>
                </a:solidFill>
                <a:latin typeface="微软雅黑" panose="020B0503020204020204" pitchFamily="34" charset="-122"/>
                <a:ea typeface="微软雅黑" panose="020B0503020204020204" pitchFamily="34" charset="-122"/>
              </a:rPr>
              <a:t>林书豪 喜欢 周杰伦 创作 歌曲</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lphaUcPeriod"/>
            </a:pPr>
            <a:r>
              <a:rPr lang="zh-CN" altLang="en-US" sz="2000" dirty="0">
                <a:solidFill>
                  <a:srgbClr val="002B41"/>
                </a:solidFill>
                <a:latin typeface="微软雅黑" panose="020B0503020204020204" pitchFamily="34" charset="-122"/>
                <a:ea typeface="微软雅黑" panose="020B0503020204020204" pitchFamily="34" charset="-122"/>
              </a:rPr>
              <a:t>林书</a:t>
            </a:r>
            <a:r>
              <a:rPr lang="zh-CN" altLang="en-US" sz="2000" dirty="0" smtClean="0">
                <a:solidFill>
                  <a:srgbClr val="002B41"/>
                </a:solidFill>
                <a:latin typeface="微软雅黑" panose="020B0503020204020204" pitchFamily="34" charset="-122"/>
                <a:ea typeface="微软雅黑" panose="020B0503020204020204" pitchFamily="34" charset="-122"/>
              </a:rPr>
              <a:t>豪 周杰伦 担任 近期</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这就是灌篮</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篮球 综艺节目</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734963" y="282930"/>
            <a:ext cx="7244316" cy="7694414"/>
          </a:xfrm>
          <a:prstGeom prst="rect">
            <a:avLst/>
          </a:prstGeom>
          <a:noFill/>
        </p:spPr>
        <p:txBody>
          <a:bodyPr wrap="square" numCol="2" rtlCol="0">
            <a:spAutoFit/>
          </a:bodyPr>
          <a:lstStyle/>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关键</a:t>
            </a:r>
            <a:r>
              <a:rPr lang="zh-CN" altLang="en-US" sz="2000" dirty="0" smtClean="0">
                <a:solidFill>
                  <a:srgbClr val="002B41"/>
                </a:solidFill>
                <a:latin typeface="微软雅黑" panose="020B0503020204020204" pitchFamily="34" charset="-122"/>
                <a:ea typeface="微软雅黑" panose="020B0503020204020204" pitchFamily="34" charset="-122"/>
              </a:rPr>
              <a:t>词：</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文章编号</a:t>
            </a:r>
            <a:r>
              <a:rPr lang="en-US" altLang="zh-CN" sz="2000" dirty="0" smtClean="0">
                <a:solidFill>
                  <a:srgbClr val="002B41"/>
                </a:solidFill>
                <a:latin typeface="微软雅黑" panose="020B0503020204020204" pitchFamily="34" charset="-122"/>
                <a:ea typeface="微软雅黑" panose="020B0503020204020204" pitchFamily="34" charset="-122"/>
              </a:rPr>
              <a:t>+</a:t>
            </a:r>
            <a:r>
              <a:rPr lang="zh-CN" altLang="en-US" sz="2000" dirty="0" smtClean="0">
                <a:solidFill>
                  <a:srgbClr val="002B41"/>
                </a:solidFill>
                <a:latin typeface="微软雅黑" panose="020B0503020204020204" pitchFamily="34" charset="-122"/>
                <a:ea typeface="微软雅黑" panose="020B0503020204020204" pitchFamily="34" charset="-122"/>
              </a:rPr>
              <a:t>位置</a:t>
            </a:r>
            <a:r>
              <a:rPr lang="en-US" altLang="zh-CN" sz="2000" dirty="0" smtClean="0">
                <a:solidFill>
                  <a:srgbClr val="002B41"/>
                </a:solidFill>
                <a:latin typeface="微软雅黑" panose="020B0503020204020204" pitchFamily="34" charset="-122"/>
                <a:ea typeface="微软雅黑" panose="020B0503020204020204" pitchFamily="34" charset="-122"/>
              </a:rPr>
              <a:t>}</a:t>
            </a:r>
          </a:p>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周杰伦：</a:t>
            </a:r>
            <a:r>
              <a:rPr lang="en-US" altLang="zh-CN" sz="2000" dirty="0" smtClean="0">
                <a:solidFill>
                  <a:srgbClr val="002B41"/>
                </a:solidFill>
                <a:latin typeface="微软雅黑" panose="020B0503020204020204" pitchFamily="34" charset="-122"/>
                <a:ea typeface="微软雅黑" panose="020B0503020204020204" pitchFamily="34" charset="-122"/>
              </a:rPr>
              <a:t>A1 B1 D3 E2</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歌</a:t>
            </a:r>
            <a:r>
              <a:rPr lang="zh-CN" altLang="en-US" sz="2000" dirty="0" smtClean="0">
                <a:solidFill>
                  <a:srgbClr val="002B41"/>
                </a:solidFill>
                <a:latin typeface="微软雅黑" panose="020B0503020204020204" pitchFamily="34" charset="-122"/>
                <a:ea typeface="微软雅黑" panose="020B0503020204020204" pitchFamily="34" charset="-122"/>
              </a:rPr>
              <a:t>手：</a:t>
            </a:r>
            <a:r>
              <a:rPr lang="en-US" altLang="zh-CN" sz="2000" dirty="0" smtClean="0">
                <a:solidFill>
                  <a:srgbClr val="002B41"/>
                </a:solidFill>
                <a:latin typeface="微软雅黑" panose="020B0503020204020204" pitchFamily="34" charset="-122"/>
                <a:ea typeface="微软雅黑" panose="020B0503020204020204" pitchFamily="34" charset="-122"/>
              </a:rPr>
              <a:t>A2</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演</a:t>
            </a:r>
            <a:r>
              <a:rPr lang="zh-CN" altLang="en-US" sz="2000" dirty="0" smtClean="0">
                <a:solidFill>
                  <a:srgbClr val="002B41"/>
                </a:solidFill>
                <a:latin typeface="微软雅黑" panose="020B0503020204020204" pitchFamily="34" charset="-122"/>
                <a:ea typeface="微软雅黑" panose="020B0503020204020204" pitchFamily="34" charset="-122"/>
              </a:rPr>
              <a:t>员：</a:t>
            </a:r>
            <a:r>
              <a:rPr lang="en-US" altLang="zh-CN" sz="2000" dirty="0" smtClean="0">
                <a:solidFill>
                  <a:srgbClr val="002B41"/>
                </a:solidFill>
                <a:latin typeface="微软雅黑" panose="020B0503020204020204" pitchFamily="34" charset="-122"/>
                <a:ea typeface="微软雅黑" panose="020B0503020204020204" pitchFamily="34" charset="-122"/>
              </a:rPr>
              <a:t>A3</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出生</a:t>
            </a:r>
            <a:r>
              <a:rPr lang="zh-CN" altLang="en-US" sz="2000" dirty="0" smtClean="0">
                <a:solidFill>
                  <a:srgbClr val="002B41"/>
                </a:solidFill>
                <a:latin typeface="微软雅黑" panose="020B0503020204020204" pitchFamily="34" charset="-122"/>
                <a:ea typeface="微软雅黑" panose="020B0503020204020204" pitchFamily="34" charset="-122"/>
              </a:rPr>
              <a:t>于：</a:t>
            </a:r>
            <a:r>
              <a:rPr lang="en-US" altLang="zh-CN" sz="2000" dirty="0" smtClean="0">
                <a:solidFill>
                  <a:srgbClr val="002B41"/>
                </a:solidFill>
                <a:latin typeface="微软雅黑" panose="020B0503020204020204" pitchFamily="34" charset="-122"/>
                <a:ea typeface="微软雅黑" panose="020B0503020204020204" pitchFamily="34" charset="-122"/>
              </a:rPr>
              <a:t>B2</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台湾</a:t>
            </a:r>
            <a:r>
              <a:rPr lang="zh-CN" altLang="en-US" sz="2000" dirty="0" smtClean="0">
                <a:solidFill>
                  <a:srgbClr val="002B41"/>
                </a:solidFill>
                <a:latin typeface="微软雅黑" panose="020B0503020204020204" pitchFamily="34" charset="-122"/>
                <a:ea typeface="微软雅黑" panose="020B0503020204020204" pitchFamily="34" charset="-122"/>
              </a:rPr>
              <a:t>省：</a:t>
            </a:r>
            <a:r>
              <a:rPr lang="en-US" altLang="zh-CN" sz="2000" dirty="0" smtClean="0">
                <a:solidFill>
                  <a:srgbClr val="002B41"/>
                </a:solidFill>
                <a:latin typeface="微软雅黑" panose="020B0503020204020204" pitchFamily="34" charset="-122"/>
                <a:ea typeface="微软雅黑" panose="020B0503020204020204" pitchFamily="34" charset="-122"/>
              </a:rPr>
              <a:t>B3</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林书</a:t>
            </a:r>
            <a:r>
              <a:rPr lang="zh-CN" altLang="en-US" sz="2000" dirty="0" smtClean="0">
                <a:solidFill>
                  <a:srgbClr val="002B41"/>
                </a:solidFill>
                <a:latin typeface="微软雅黑" panose="020B0503020204020204" pitchFamily="34" charset="-122"/>
                <a:ea typeface="微软雅黑" panose="020B0503020204020204" pitchFamily="34" charset="-122"/>
              </a:rPr>
              <a:t>豪：</a:t>
            </a:r>
            <a:r>
              <a:rPr lang="en-US" altLang="zh-CN" sz="2000" dirty="0" smtClean="0">
                <a:solidFill>
                  <a:srgbClr val="002B41"/>
                </a:solidFill>
                <a:latin typeface="微软雅黑" panose="020B0503020204020204" pitchFamily="34" charset="-122"/>
                <a:ea typeface="微软雅黑" panose="020B0503020204020204" pitchFamily="34" charset="-122"/>
              </a:rPr>
              <a:t>C1 D1 E1</a:t>
            </a:r>
          </a:p>
          <a:p>
            <a:pPr>
              <a:lnSpc>
                <a:spcPct val="130000"/>
              </a:lnSpc>
            </a:pPr>
            <a:r>
              <a:rPr lang="en-US" altLang="zh-CN" sz="2000" dirty="0" smtClean="0">
                <a:solidFill>
                  <a:srgbClr val="002B41"/>
                </a:solidFill>
                <a:latin typeface="微软雅黑" panose="020B0503020204020204" pitchFamily="34" charset="-122"/>
                <a:ea typeface="微软雅黑" panose="020B0503020204020204" pitchFamily="34" charset="-122"/>
              </a:rPr>
              <a:t>NBA</a:t>
            </a:r>
            <a:r>
              <a:rPr lang="zh-CN" altLang="en-US" sz="2000" dirty="0" smtClean="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C2</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篮</a:t>
            </a:r>
            <a:r>
              <a:rPr lang="zh-CN" altLang="en-US" sz="2000" dirty="0" smtClean="0">
                <a:solidFill>
                  <a:srgbClr val="002B41"/>
                </a:solidFill>
                <a:latin typeface="微软雅黑" panose="020B0503020204020204" pitchFamily="34" charset="-122"/>
                <a:ea typeface="微软雅黑" panose="020B0503020204020204" pitchFamily="34" charset="-122"/>
              </a:rPr>
              <a:t>球：</a:t>
            </a:r>
            <a:r>
              <a:rPr lang="en-US" altLang="zh-CN" sz="2000" dirty="0" smtClean="0">
                <a:solidFill>
                  <a:srgbClr val="002B41"/>
                </a:solidFill>
                <a:latin typeface="微软雅黑" panose="020B0503020204020204" pitchFamily="34" charset="-122"/>
                <a:ea typeface="微软雅黑" panose="020B0503020204020204" pitchFamily="34" charset="-122"/>
              </a:rPr>
              <a:t>C3 E6</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运动</a:t>
            </a:r>
            <a:r>
              <a:rPr lang="zh-CN" altLang="en-US" sz="2000" dirty="0" smtClean="0">
                <a:solidFill>
                  <a:srgbClr val="002B41"/>
                </a:solidFill>
                <a:latin typeface="微软雅黑" panose="020B0503020204020204" pitchFamily="34" charset="-122"/>
                <a:ea typeface="微软雅黑" panose="020B0503020204020204" pitchFamily="34" charset="-122"/>
              </a:rPr>
              <a:t>员：</a:t>
            </a:r>
            <a:r>
              <a:rPr lang="en-US" altLang="zh-CN" sz="2000" dirty="0" smtClean="0">
                <a:solidFill>
                  <a:srgbClr val="002B41"/>
                </a:solidFill>
                <a:latin typeface="微软雅黑" panose="020B0503020204020204" pitchFamily="34" charset="-122"/>
                <a:ea typeface="微软雅黑" panose="020B0503020204020204" pitchFamily="34" charset="-122"/>
              </a:rPr>
              <a:t>C4</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效</a:t>
            </a:r>
            <a:r>
              <a:rPr lang="zh-CN" altLang="en-US" sz="2000" dirty="0" smtClean="0">
                <a:solidFill>
                  <a:srgbClr val="002B41"/>
                </a:solidFill>
                <a:latin typeface="微软雅黑" panose="020B0503020204020204" pitchFamily="34" charset="-122"/>
                <a:ea typeface="微软雅黑" panose="020B0503020204020204" pitchFamily="34" charset="-122"/>
              </a:rPr>
              <a:t>力：</a:t>
            </a:r>
            <a:r>
              <a:rPr lang="en-US" altLang="zh-CN" sz="2000" dirty="0" smtClean="0">
                <a:solidFill>
                  <a:srgbClr val="002B41"/>
                </a:solidFill>
                <a:latin typeface="微软雅黑" panose="020B0503020204020204" pitchFamily="34" charset="-122"/>
                <a:ea typeface="微软雅黑" panose="020B0503020204020204" pitchFamily="34" charset="-122"/>
              </a:rPr>
              <a:t>C5</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亚特兰</a:t>
            </a:r>
            <a:r>
              <a:rPr lang="zh-CN" altLang="en-US" sz="2000" dirty="0" smtClean="0">
                <a:solidFill>
                  <a:srgbClr val="002B41"/>
                </a:solidFill>
                <a:latin typeface="微软雅黑" panose="020B0503020204020204" pitchFamily="34" charset="-122"/>
                <a:ea typeface="微软雅黑" panose="020B0503020204020204" pitchFamily="34" charset="-122"/>
              </a:rPr>
              <a:t>大：</a:t>
            </a:r>
            <a:r>
              <a:rPr lang="en-US" altLang="zh-CN" sz="2000" dirty="0" smtClean="0">
                <a:solidFill>
                  <a:srgbClr val="002B41"/>
                </a:solidFill>
                <a:latin typeface="微软雅黑" panose="020B0503020204020204" pitchFamily="34" charset="-122"/>
                <a:ea typeface="微软雅黑" panose="020B0503020204020204" pitchFamily="34" charset="-122"/>
              </a:rPr>
              <a:t>C6</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老鹰</a:t>
            </a:r>
            <a:r>
              <a:rPr lang="zh-CN" altLang="en-US" sz="2000" dirty="0" smtClean="0">
                <a:solidFill>
                  <a:srgbClr val="002B41"/>
                </a:solidFill>
                <a:latin typeface="微软雅黑" panose="020B0503020204020204" pitchFamily="34" charset="-122"/>
                <a:ea typeface="微软雅黑" panose="020B0503020204020204" pitchFamily="34" charset="-122"/>
              </a:rPr>
              <a:t>队：</a:t>
            </a:r>
            <a:r>
              <a:rPr lang="en-US" altLang="zh-CN" sz="2000" dirty="0" smtClean="0">
                <a:solidFill>
                  <a:srgbClr val="002B41"/>
                </a:solidFill>
                <a:latin typeface="微软雅黑" panose="020B0503020204020204" pitchFamily="34" charset="-122"/>
                <a:ea typeface="微软雅黑" panose="020B0503020204020204" pitchFamily="34" charset="-122"/>
              </a:rPr>
              <a:t>C7</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喜</a:t>
            </a:r>
            <a:r>
              <a:rPr lang="zh-CN" altLang="en-US" sz="2000" dirty="0" smtClean="0">
                <a:solidFill>
                  <a:srgbClr val="002B41"/>
                </a:solidFill>
                <a:latin typeface="微软雅黑" panose="020B0503020204020204" pitchFamily="34" charset="-122"/>
                <a:ea typeface="微软雅黑" panose="020B0503020204020204" pitchFamily="34" charset="-122"/>
              </a:rPr>
              <a:t>欢：</a:t>
            </a:r>
            <a:r>
              <a:rPr lang="en-US" altLang="zh-CN" sz="2000" dirty="0" smtClean="0">
                <a:solidFill>
                  <a:srgbClr val="002B41"/>
                </a:solidFill>
                <a:latin typeface="微软雅黑" panose="020B0503020204020204" pitchFamily="34" charset="-122"/>
                <a:ea typeface="微软雅黑" panose="020B0503020204020204" pitchFamily="34" charset="-122"/>
              </a:rPr>
              <a:t>D2</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创</a:t>
            </a:r>
            <a:r>
              <a:rPr lang="zh-CN" altLang="en-US" sz="2000" dirty="0" smtClean="0">
                <a:solidFill>
                  <a:srgbClr val="002B41"/>
                </a:solidFill>
                <a:latin typeface="微软雅黑" panose="020B0503020204020204" pitchFamily="34" charset="-122"/>
                <a:ea typeface="微软雅黑" panose="020B0503020204020204" pitchFamily="34" charset="-122"/>
              </a:rPr>
              <a:t>作：</a:t>
            </a:r>
            <a:r>
              <a:rPr lang="en-US" altLang="zh-CN" sz="2000" dirty="0" smtClean="0">
                <a:solidFill>
                  <a:srgbClr val="002B41"/>
                </a:solidFill>
                <a:latin typeface="微软雅黑" panose="020B0503020204020204" pitchFamily="34" charset="-122"/>
                <a:ea typeface="微软雅黑" panose="020B0503020204020204" pitchFamily="34" charset="-122"/>
              </a:rPr>
              <a:t>D4</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歌</a:t>
            </a:r>
            <a:r>
              <a:rPr lang="zh-CN" altLang="en-US" sz="2000" dirty="0" smtClean="0">
                <a:solidFill>
                  <a:srgbClr val="002B41"/>
                </a:solidFill>
                <a:latin typeface="微软雅黑" panose="020B0503020204020204" pitchFamily="34" charset="-122"/>
                <a:ea typeface="微软雅黑" panose="020B0503020204020204" pitchFamily="34" charset="-122"/>
              </a:rPr>
              <a:t>曲：</a:t>
            </a:r>
            <a:r>
              <a:rPr lang="en-US" altLang="zh-CN" sz="2000" dirty="0" smtClean="0">
                <a:solidFill>
                  <a:srgbClr val="002B41"/>
                </a:solidFill>
                <a:latin typeface="微软雅黑" panose="020B0503020204020204" pitchFamily="34" charset="-122"/>
                <a:ea typeface="微软雅黑" panose="020B0503020204020204" pitchFamily="34" charset="-122"/>
              </a:rPr>
              <a:t>D5</a:t>
            </a:r>
          </a:p>
          <a:p>
            <a:pPr>
              <a:lnSpc>
                <a:spcPct val="130000"/>
              </a:lnSpc>
            </a:pPr>
            <a:endParaRPr lang="en-US" altLang="zh-CN" sz="2000" dirty="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2000" dirty="0">
              <a:solidFill>
                <a:srgbClr val="002B41"/>
              </a:solidFill>
              <a:latin typeface="微软雅黑" panose="020B0503020204020204" pitchFamily="34" charset="-122"/>
              <a:ea typeface="微软雅黑" panose="020B0503020204020204" pitchFamily="34" charset="-122"/>
            </a:endParaRPr>
          </a:p>
          <a:p>
            <a:pPr>
              <a:lnSpc>
                <a:spcPct val="130000"/>
              </a:lnSpc>
            </a:pP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担</a:t>
            </a:r>
            <a:r>
              <a:rPr lang="zh-CN" altLang="en-US" sz="2000" dirty="0" smtClean="0">
                <a:solidFill>
                  <a:srgbClr val="002B41"/>
                </a:solidFill>
                <a:latin typeface="微软雅黑" panose="020B0503020204020204" pitchFamily="34" charset="-122"/>
                <a:ea typeface="微软雅黑" panose="020B0503020204020204" pitchFamily="34" charset="-122"/>
              </a:rPr>
              <a:t>任：</a:t>
            </a:r>
            <a:r>
              <a:rPr lang="en-US" altLang="zh-CN" sz="2000" dirty="0" smtClean="0">
                <a:solidFill>
                  <a:srgbClr val="002B41"/>
                </a:solidFill>
                <a:latin typeface="微软雅黑" panose="020B0503020204020204" pitchFamily="34" charset="-122"/>
                <a:ea typeface="微软雅黑" panose="020B0503020204020204" pitchFamily="34" charset="-122"/>
              </a:rPr>
              <a:t>E3</a:t>
            </a:r>
          </a:p>
          <a:p>
            <a:pPr>
              <a:lnSpc>
                <a:spcPct val="130000"/>
              </a:lnSpc>
            </a:pPr>
            <a:r>
              <a:rPr lang="zh-CN" altLang="en-US" sz="2000" dirty="0">
                <a:solidFill>
                  <a:srgbClr val="002B41"/>
                </a:solidFill>
                <a:latin typeface="微软雅黑" panose="020B0503020204020204" pitchFamily="34" charset="-122"/>
                <a:ea typeface="微软雅黑" panose="020B0503020204020204" pitchFamily="34" charset="-122"/>
              </a:rPr>
              <a:t>近</a:t>
            </a:r>
            <a:r>
              <a:rPr lang="zh-CN" altLang="en-US" sz="2000" dirty="0" smtClean="0">
                <a:solidFill>
                  <a:srgbClr val="002B41"/>
                </a:solidFill>
                <a:latin typeface="微软雅黑" panose="020B0503020204020204" pitchFamily="34" charset="-122"/>
                <a:ea typeface="微软雅黑" panose="020B0503020204020204" pitchFamily="34" charset="-122"/>
              </a:rPr>
              <a:t>期：</a:t>
            </a:r>
            <a:r>
              <a:rPr lang="en-US" altLang="zh-CN" sz="2000" dirty="0" smtClean="0">
                <a:solidFill>
                  <a:srgbClr val="002B41"/>
                </a:solidFill>
                <a:latin typeface="微软雅黑" panose="020B0503020204020204" pitchFamily="34" charset="-122"/>
                <a:ea typeface="微软雅黑" panose="020B0503020204020204" pitchFamily="34" charset="-122"/>
              </a:rPr>
              <a:t>E4</a:t>
            </a:r>
          </a:p>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这就是灌篮：</a:t>
            </a:r>
            <a:r>
              <a:rPr lang="en-US" altLang="zh-CN" sz="2000" dirty="0" smtClean="0">
                <a:solidFill>
                  <a:srgbClr val="002B41"/>
                </a:solidFill>
                <a:latin typeface="微软雅黑" panose="020B0503020204020204" pitchFamily="34" charset="-122"/>
                <a:ea typeface="微软雅黑" panose="020B0503020204020204" pitchFamily="34" charset="-122"/>
              </a:rPr>
              <a:t>E5</a:t>
            </a:r>
          </a:p>
          <a:p>
            <a:pPr>
              <a:lnSpc>
                <a:spcPct val="130000"/>
              </a:lnSpc>
            </a:pPr>
            <a:r>
              <a:rPr lang="zh-CN" altLang="en-US" sz="2000" dirty="0" smtClean="0">
                <a:solidFill>
                  <a:srgbClr val="002B41"/>
                </a:solidFill>
                <a:latin typeface="微软雅黑" panose="020B0503020204020204" pitchFamily="34" charset="-122"/>
                <a:ea typeface="微软雅黑" panose="020B0503020204020204" pitchFamily="34" charset="-122"/>
              </a:rPr>
              <a:t>综艺节目：</a:t>
            </a:r>
            <a:r>
              <a:rPr lang="en-US" altLang="zh-CN" sz="2000" dirty="0" smtClean="0">
                <a:solidFill>
                  <a:srgbClr val="002B41"/>
                </a:solidFill>
                <a:latin typeface="微软雅黑" panose="020B0503020204020204" pitchFamily="34" charset="-122"/>
                <a:ea typeface="微软雅黑" panose="020B0503020204020204" pitchFamily="34" charset="-122"/>
              </a:rPr>
              <a:t>E6</a:t>
            </a:r>
          </a:p>
        </p:txBody>
      </p:sp>
      <p:sp>
        <p:nvSpPr>
          <p:cNvPr id="3" name="文本框 2"/>
          <p:cNvSpPr txBox="1"/>
          <p:nvPr/>
        </p:nvSpPr>
        <p:spPr>
          <a:xfrm>
            <a:off x="7695446" y="3730027"/>
            <a:ext cx="4031873"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搜索条件：</a:t>
            </a:r>
            <a:r>
              <a:rPr lang="zh-CN" altLang="en-US" sz="2000" dirty="0">
                <a:solidFill>
                  <a:srgbClr val="FF0000"/>
                </a:solidFill>
                <a:latin typeface="微软雅黑" panose="020B0503020204020204" pitchFamily="34" charset="-122"/>
                <a:ea typeface="微软雅黑" panose="020B0503020204020204" pitchFamily="34" charset="-122"/>
              </a:rPr>
              <a:t>周杰伦和林书</a:t>
            </a:r>
            <a:r>
              <a:rPr lang="zh-CN" altLang="en-US" sz="2000" dirty="0" smtClean="0">
                <a:solidFill>
                  <a:srgbClr val="FF0000"/>
                </a:solidFill>
                <a:latin typeface="微软雅黑" panose="020B0503020204020204" pitchFamily="34" charset="-122"/>
                <a:ea typeface="微软雅黑" panose="020B0503020204020204" pitchFamily="34" charset="-122"/>
              </a:rPr>
              <a:t>豪打篮球</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116508" y="4361526"/>
            <a:ext cx="6100008" cy="812530"/>
          </a:xfrm>
          <a:prstGeom prst="rect">
            <a:avLst/>
          </a:prstGeom>
          <a:noFill/>
        </p:spPr>
        <p:txBody>
          <a:bodyPr wrap="square" rtlCol="0">
            <a:spAutoFit/>
          </a:bodyPr>
          <a:lstStyle/>
          <a:p>
            <a:pPr>
              <a:lnSpc>
                <a:spcPct val="130000"/>
              </a:lnSpc>
            </a:pPr>
            <a:r>
              <a:rPr lang="zh-CN" altLang="en-US" dirty="0" smtClean="0">
                <a:solidFill>
                  <a:srgbClr val="002B41"/>
                </a:solidFill>
                <a:latin typeface="微软雅黑" panose="020B0503020204020204" pitchFamily="34" charset="-122"/>
                <a:ea typeface="微软雅黑" panose="020B0503020204020204" pitchFamily="34" charset="-122"/>
              </a:rPr>
              <a:t>结果集：</a:t>
            </a:r>
            <a:r>
              <a:rPr lang="en-US" altLang="zh-CN" dirty="0" smtClean="0">
                <a:solidFill>
                  <a:srgbClr val="002B41"/>
                </a:solidFill>
                <a:latin typeface="微软雅黑" panose="020B0503020204020204" pitchFamily="34" charset="-122"/>
                <a:ea typeface="微软雅黑" panose="020B0503020204020204" pitchFamily="34" charset="-122"/>
              </a:rPr>
              <a:t>{A1 B1 D3 E2}U{C1 D1 E1}U{C3 E6}</a:t>
            </a:r>
          </a:p>
          <a:p>
            <a:pPr>
              <a:lnSpc>
                <a:spcPct val="130000"/>
              </a:lnSpc>
            </a:pPr>
            <a:r>
              <a:rPr lang="zh-CN" altLang="en-US" dirty="0" smtClean="0">
                <a:solidFill>
                  <a:srgbClr val="002B41"/>
                </a:solidFill>
                <a:latin typeface="微软雅黑" panose="020B0503020204020204" pitchFamily="34" charset="-122"/>
                <a:ea typeface="微软雅黑" panose="020B0503020204020204" pitchFamily="34" charset="-122"/>
              </a:rPr>
              <a:t>排序：文章</a:t>
            </a:r>
            <a:r>
              <a:rPr lang="en-US" altLang="zh-CN" dirty="0" smtClean="0">
                <a:solidFill>
                  <a:srgbClr val="002B41"/>
                </a:solidFill>
                <a:latin typeface="微软雅黑" panose="020B0503020204020204" pitchFamily="34" charset="-122"/>
                <a:ea typeface="微软雅黑" panose="020B0503020204020204" pitchFamily="34" charset="-122"/>
              </a:rPr>
              <a:t>E</a:t>
            </a:r>
            <a:r>
              <a:rPr lang="zh-CN" altLang="en-US" dirty="0" smtClean="0">
                <a:solidFill>
                  <a:srgbClr val="002B41"/>
                </a:solidFill>
                <a:latin typeface="微软雅黑" panose="020B0503020204020204" pitchFamily="34" charset="-122"/>
                <a:ea typeface="微软雅黑" panose="020B0503020204020204" pitchFamily="34" charset="-122"/>
              </a:rPr>
              <a:t>权重最高 </a:t>
            </a:r>
            <a:r>
              <a:rPr lang="en-US" altLang="zh-CN" dirty="0" smtClean="0">
                <a:solidFill>
                  <a:srgbClr val="002B41"/>
                </a:solidFill>
                <a:latin typeface="微软雅黑" panose="020B0503020204020204" pitchFamily="34" charset="-122"/>
                <a:ea typeface="微软雅黑" panose="020B0503020204020204" pitchFamily="34" charset="-122"/>
              </a:rPr>
              <a:t>E&gt;C=D&gt;A=B</a:t>
            </a:r>
          </a:p>
        </p:txBody>
      </p:sp>
    </p:spTree>
    <p:extLst>
      <p:ext uri="{BB962C8B-B14F-4D97-AF65-F5344CB8AC3E}">
        <p14:creationId xmlns:p14="http://schemas.microsoft.com/office/powerpoint/2010/main" val="256036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文本框 21"/>
          <p:cNvSpPr txBox="1"/>
          <p:nvPr/>
        </p:nvSpPr>
        <p:spPr>
          <a:xfrm>
            <a:off x="2336422" y="4494307"/>
            <a:ext cx="7519154" cy="27289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000" dirty="0" err="1" smtClean="0">
                <a:solidFill>
                  <a:prstClr val="white">
                    <a:lumMod val="95000"/>
                  </a:prstClr>
                </a:solidFill>
                <a:latin typeface="微软雅黑" panose="020B0503020204020204" pitchFamily="34" charset="-122"/>
                <a:ea typeface="微软雅黑" panose="020B0503020204020204" pitchFamily="34" charset="-122"/>
              </a:rPr>
              <a:t>Lucene</a:t>
            </a:r>
            <a:r>
              <a:rPr lang="en-US" altLang="zh-CN" sz="1000" dirty="0" smtClean="0">
                <a:solidFill>
                  <a:prstClr val="white">
                    <a:lumMod val="95000"/>
                  </a:prstClr>
                </a:solidFill>
                <a:latin typeface="微软雅黑" panose="020B0503020204020204" pitchFamily="34" charset="-122"/>
                <a:ea typeface="微软雅黑" panose="020B0503020204020204" pitchFamily="34" charset="-122"/>
              </a:rPr>
              <a:t>——</a:t>
            </a:r>
            <a:r>
              <a:rPr lang="zh-CN" altLang="en-US" sz="1000" dirty="0" smtClean="0">
                <a:solidFill>
                  <a:prstClr val="white">
                    <a:lumMod val="95000"/>
                  </a:prstClr>
                </a:solidFill>
                <a:latin typeface="微软雅黑" panose="020B0503020204020204" pitchFamily="34" charset="-122"/>
                <a:ea typeface="微软雅黑" panose="020B0503020204020204" pitchFamily="34" charset="-122"/>
              </a:rPr>
              <a:t>开</a:t>
            </a:r>
            <a:r>
              <a:rPr lang="zh-CN" altLang="en-US" sz="1000" dirty="0">
                <a:solidFill>
                  <a:prstClr val="white">
                    <a:lumMod val="95000"/>
                  </a:prstClr>
                </a:solidFill>
                <a:latin typeface="微软雅黑" panose="020B0503020204020204" pitchFamily="34" charset="-122"/>
                <a:ea typeface="微软雅黑" panose="020B0503020204020204" pitchFamily="34" charset="-122"/>
              </a:rPr>
              <a:t>放源代码的全文检索引擎工具包</a:t>
            </a:r>
          </a:p>
        </p:txBody>
      </p:sp>
      <p:sp>
        <p:nvSpPr>
          <p:cNvPr id="8" name="矩形 7"/>
          <p:cNvSpPr/>
          <p:nvPr/>
        </p:nvSpPr>
        <p:spPr>
          <a:xfrm>
            <a:off x="4406275" y="3909532"/>
            <a:ext cx="3379451" cy="461665"/>
          </a:xfrm>
          <a:prstGeom prst="rect">
            <a:avLst/>
          </a:prstGeom>
          <a:effectLst/>
        </p:spPr>
        <p:txBody>
          <a:bodyPr wrap="none">
            <a:spAutoFit/>
          </a:bodyPr>
          <a:lstStyle/>
          <a:p>
            <a:pPr algn="ctr">
              <a:spcBef>
                <a:spcPct val="0"/>
              </a:spcBef>
            </a:pPr>
            <a:r>
              <a:rPr lang="en-US" altLang="zh-CN" sz="2400" dirty="0" err="1" smtClean="0">
                <a:solidFill>
                  <a:prstClr val="white">
                    <a:lumMod val="95000"/>
                  </a:prstClr>
                </a:solidFill>
                <a:latin typeface="微软雅黑" panose="020B0503020204020204" pitchFamily="34" charset="-122"/>
                <a:ea typeface="微软雅黑" panose="020B0503020204020204" pitchFamily="34" charset="-122"/>
              </a:rPr>
              <a:t>Lucene</a:t>
            </a:r>
            <a:r>
              <a:rPr lang="zh-CN" altLang="en-US" sz="2400" dirty="0" smtClean="0">
                <a:solidFill>
                  <a:prstClr val="white">
                    <a:lumMod val="95000"/>
                  </a:prstClr>
                </a:solidFill>
                <a:latin typeface="微软雅黑" panose="020B0503020204020204" pitchFamily="34" charset="-122"/>
                <a:ea typeface="微软雅黑" panose="020B0503020204020204" pitchFamily="34" charset="-122"/>
              </a:rPr>
              <a:t>的一些基本操作</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en-US" altLang="zh-CN" sz="3200" dirty="0" err="1" smtClean="0">
                <a:solidFill>
                  <a:prstClr val="white">
                    <a:lumMod val="95000"/>
                  </a:prstClr>
                </a:solidFill>
                <a:latin typeface="微软雅黑" panose="020B0503020204020204" pitchFamily="34" charset="-122"/>
                <a:ea typeface="微软雅黑" panose="020B0503020204020204" pitchFamily="34" charset="-122"/>
              </a:rPr>
              <a:t>Lucene</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18469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6862</TotalTime>
  <Words>1759</Words>
  <Application>Microsoft Office PowerPoint</Application>
  <PresentationFormat>宽屏</PresentationFormat>
  <Paragraphs>148</Paragraphs>
  <Slides>16</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Yufeng</dc:creator>
  <cp:lastModifiedBy>Yu Yufeng</cp:lastModifiedBy>
  <cp:revision>53</cp:revision>
  <dcterms:created xsi:type="dcterms:W3CDTF">2018-09-14T01:55:11Z</dcterms:created>
  <dcterms:modified xsi:type="dcterms:W3CDTF">2018-10-09T05:24:56Z</dcterms:modified>
</cp:coreProperties>
</file>