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309" r:id="rId5"/>
    <p:sldId id="259" r:id="rId6"/>
    <p:sldId id="260" r:id="rId7"/>
    <p:sldId id="341" r:id="rId8"/>
    <p:sldId id="318" r:id="rId9"/>
    <p:sldId id="338" r:id="rId10"/>
    <p:sldId id="342" r:id="rId11"/>
    <p:sldId id="303" r:id="rId12"/>
    <p:sldId id="319" r:id="rId13"/>
    <p:sldId id="339" r:id="rId14"/>
    <p:sldId id="320" r:id="rId15"/>
    <p:sldId id="340" r:id="rId16"/>
    <p:sldId id="321" r:id="rId17"/>
    <p:sldId id="325" r:id="rId18"/>
    <p:sldId id="288" r:id="rId19"/>
    <p:sldId id="326" r:id="rId20"/>
    <p:sldId id="289" r:id="rId21"/>
    <p:sldId id="294" r:id="rId22"/>
    <p:sldId id="295" r:id="rId23"/>
    <p:sldId id="337" r:id="rId24"/>
    <p:sldId id="300" r:id="rId25"/>
    <p:sldId id="312" r:id="rId26"/>
    <p:sldId id="327" r:id="rId27"/>
    <p:sldId id="273" r:id="rId28"/>
    <p:sldId id="322" r:id="rId29"/>
    <p:sldId id="274" r:id="rId30"/>
    <p:sldId id="284" r:id="rId31"/>
    <p:sldId id="330" r:id="rId32"/>
    <p:sldId id="304" r:id="rId33"/>
    <p:sldId id="334" r:id="rId34"/>
    <p:sldId id="328" r:id="rId35"/>
    <p:sldId id="329" r:id="rId36"/>
    <p:sldId id="315" r:id="rId37"/>
    <p:sldId id="332" r:id="rId38"/>
    <p:sldId id="323" r:id="rId39"/>
    <p:sldId id="267" r:id="rId40"/>
    <p:sldId id="324" r:id="rId41"/>
    <p:sldId id="307" r:id="rId42"/>
    <p:sldId id="310" r:id="rId43"/>
    <p:sldId id="29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9" autoAdjust="0"/>
    <p:restoredTop sz="99429" autoAdjust="0"/>
  </p:normalViewPr>
  <p:slideViewPr>
    <p:cSldViewPr snapToGrid="0">
      <p:cViewPr>
        <p:scale>
          <a:sx n="66" d="100"/>
          <a:sy n="66" d="100"/>
        </p:scale>
        <p:origin x="-330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BC5A4-4BE4-4748-AFB9-99CB8A22A807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C0D71-B135-4B5B-B670-DFD27F2E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5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C0D71-B135-4B5B-B670-DFD27F2E29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7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C0D71-B135-4B5B-B670-DFD27F2E29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7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CC0D71-B135-4B5B-B670-DFD27F2E29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0EA09-B60D-4E3C-B96E-D1514329C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FDA2F4-4362-4BCD-BD2C-4BE800FBE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E17880-1A51-43D0-A82C-36C2B893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35B3B-BCCA-4606-A397-F73406B3F307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E84A9FB-CDD3-4EAB-9EE2-7A14680B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789F3A-5AA7-448B-8720-5FB5EBA31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10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89070-87F1-45A5-A8D0-BF331EB0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27AFA1-CC5D-4249-AC52-3E7CB7170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F3C974C-86D2-4B47-9B77-77BE55D1A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7567E-25E3-4542-AB72-8C6983C1AD44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8CC76E-1BB7-4E2E-8B15-FE8630B1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713C9C5-4365-442B-9DDA-7267949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8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A5DA52-6B8E-4EFD-9EA1-F1393E4AD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916DEA3-AF28-4658-AE40-89F491BB1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F61D09F-E127-4E2A-A848-0D04440C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1A033-26CA-4D5D-A09C-7D5810B109CD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AFE1E1-8BAD-400B-8FF5-349582E3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3097E-C143-4492-AFCA-B6E64736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740843-BB90-463C-A22E-9999FAEF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7C297-E930-4D8E-8AEB-3050BE3D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BC2E69-29C9-426F-8DB2-0398F38D8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F8242-3F53-46C9-B9ED-24A4DE599D82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CB3A6B-9646-48BE-8F34-D71097F3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F72DED-69BB-46AE-ABF9-E390CBD6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4A2A67-1EA3-4246-96AA-D3CA2E4B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910684A-2CDF-435E-AA37-EFDE5831E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D5BCF77-450C-4B5A-806D-420845ABD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3B7AB-30F8-4DC0-8000-E5FA54631BFF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817F1B-624C-47D1-B45B-2237603D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5ABF31-369E-4C66-AF96-D48C0F79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3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07960-ECA5-42A7-BE97-60BD6256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45B9001-4074-4C1E-AAE6-8FAE2CB6A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BC1061-D9AB-4375-9F71-05FE1B739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9AB9DF-19B4-4E28-BF27-E93ECE94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A4E6-2B28-4577-AC34-F1766E760D7D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1D3B2F-637F-4546-8056-C2214DC2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95A998-0AD4-4D65-8852-28FD5605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0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09D19-B123-4668-BEAC-C08E2230E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5C9311-8553-4259-A41C-5D2AB476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B7CF4C9-4B69-4DE3-A8FE-BB6EF1A9D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5256A93-C751-41B2-B612-276613D8D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EC36CF-3325-407F-86C2-4D56297B4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8EB95B8-4AF2-4767-86A6-548E9946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92FF4-3EAF-46A9-A273-988920C7BB5C}" type="datetime1">
              <a:rPr lang="en-US" smtClean="0"/>
              <a:t>4/13/2024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7E08C17-16B1-40EA-93C9-D550CD9B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65772D4-5FE8-445A-8BC4-ECF7BC5B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6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12A22C-7962-4475-8ED0-FB8B6088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5560746-995B-4CD2-B365-0AD27B59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822AF-4C2E-4F9C-AE6E-8829135BC965}" type="datetime1">
              <a:rPr lang="en-US" smtClean="0"/>
              <a:t>4/13/2024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A69A0E-1F0F-4CF1-9E3C-63A5845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5A24B60-7F76-468A-A2E3-354172C8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11E3DD3-9716-42FA-8445-3128C028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8703E-96AB-4A6A-B4E9-2F1A3F978005}" type="datetime1">
              <a:rPr lang="en-US" smtClean="0"/>
              <a:t>4/13/2024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122342A-7CAD-4A55-B961-6BC844CA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136F86-DBEB-4F0C-8B45-C4400BAB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2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1B76C-7DE6-4E97-B584-0F2E5B9E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81AFC1-0768-43B7-B735-6B18BEF7C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39C0C95-3C59-49EC-B30E-4CA474627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A54AE88-EB97-47F8-B906-973F62AE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AD631-9823-4785-AC80-DB08B98778EB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E87098-C468-450A-82E0-F801DACE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4A7081-FB88-4D70-AECF-99958C66B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3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3C20E1-C762-4F6C-AA8A-0FA06C35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51CCC0D-8FF5-4D78-B7C1-47EE7DEAE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3756CB-8142-4023-91B2-3519EEFF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621057B-DBC3-4185-870A-6659713B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4017-9772-4A71-84AB-8DBC95468251}" type="datetime1">
              <a:rPr lang="en-US" smtClean="0"/>
              <a:t>4/13/2024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934010-01F0-4F3D-B36E-6E6B49DA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6E982A-315D-4263-9563-B31FE6E2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049A177-2EDE-44A3-AA39-B7F0EDE9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4C4ED9-406E-47D3-A87B-997DDC06C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D943C35-9A78-41D7-A494-46CAEB09B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995F5-C68C-4FAB-97BC-951323DC737D}" type="datetime1">
              <a:rPr lang="en-US" smtClean="0"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26E8F5-0CF7-4691-866D-C546998DF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41BAB7-7176-415E-ADFF-6C894F5BB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2795E-9D4D-44DC-A903-8357A0CD8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0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t.co/QDebyaHqf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SVM%20Calculation.docx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ThesisPPT\ThirdSeminer\Adaboost%20calculation.doc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efiks.com/2018/11/02/a-step-by-step-adaboost-example/" TargetMode="Externa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ivepsychology.com/positive-negative-emotions/" TargetMode="External"/><Relationship Id="rId2" Type="http://schemas.openxmlformats.org/officeDocument/2006/relationships/hyperlink" Target="https://en.wikipedia.org/wiki/List_of_emoticons" TargetMode="Externa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6BBF9B-C3CB-4668-B76E-AE2CD059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167" y="725713"/>
            <a:ext cx="11699631" cy="1090246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University Of Computer Studies , Mandalay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B1AB1D8-D823-403E-B11F-DE4AAF667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192" y="2605022"/>
            <a:ext cx="11168116" cy="3752235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Title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Sentiment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Analysis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Tweets Using  SVM  and Adaboost  with SVM                     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Classifier</a:t>
            </a:r>
          </a:p>
          <a:p>
            <a:pPr algn="l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Supervisor :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Dr. Thinn Mya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Mya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Swe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        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   Ma Nan Yu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Yu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Maw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C:\Users\Ever Choice\Documents\Zapya\Photo\20190123_0043\Screenshot_2019-01-23-00-29-30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86" y="725713"/>
            <a:ext cx="1965418" cy="163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2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52550" y="2145154"/>
            <a:ext cx="7469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165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5159958" y="210756"/>
            <a:ext cx="885985" cy="3030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start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88859" y="2082403"/>
            <a:ext cx="7374577" cy="726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1000"/>
              </a:spcAft>
            </a:pPr>
            <a:r>
              <a:rPr lang="en-US" sz="1600" dirty="0">
                <a:latin typeface="Times New Roman" pitchFamily="18" charset="0"/>
                <a:ea typeface="Malgun Gothic"/>
                <a:cs typeface="Times New Roman" pitchFamily="18" charset="0"/>
              </a:rPr>
              <a:t>Preprocessing </a:t>
            </a:r>
            <a:r>
              <a:rPr lang="en-US" sz="1600" dirty="0" smtClean="0">
                <a:latin typeface="Times New Roman" pitchFamily="18" charset="0"/>
                <a:ea typeface="Malgun Gothic"/>
                <a:cs typeface="Times New Roman" pitchFamily="18" charset="0"/>
              </a:rPr>
              <a:t>Tweets</a:t>
            </a:r>
          </a:p>
          <a:p>
            <a:pPr>
              <a:spcAft>
                <a:spcPts val="1000"/>
              </a:spcAft>
            </a:pPr>
            <a:r>
              <a:rPr lang="en-US" sz="1600" dirty="0" smtClean="0">
                <a:latin typeface="Times New Roman" pitchFamily="18" charset="0"/>
                <a:ea typeface="Malgun Gothic"/>
                <a:cs typeface="Times New Roman" pitchFamily="18" charset="0"/>
              </a:rPr>
              <a:t>(Remove URL , stop word, , punctuation, Convert lower case, stemming, </a:t>
            </a:r>
            <a:r>
              <a:rPr lang="en-US" sz="1600" dirty="0" err="1" smtClean="0">
                <a:latin typeface="Times New Roman" pitchFamily="18" charset="0"/>
                <a:ea typeface="Malgun Gothic"/>
                <a:cs typeface="Times New Roman" pitchFamily="18" charset="0"/>
              </a:rPr>
              <a:t>etc</a:t>
            </a:r>
            <a:r>
              <a:rPr lang="en-US" sz="1600" dirty="0" smtClean="0">
                <a:latin typeface="Times New Roman" pitchFamily="18" charset="0"/>
                <a:ea typeface="Malgun Gothic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ea typeface="Malgun Gothic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13860" y="2983571"/>
            <a:ext cx="3317725" cy="422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effectLst/>
                <a:latin typeface="Times New Roman" pitchFamily="18" charset="0"/>
                <a:ea typeface="Malgun Gothic"/>
                <a:cs typeface="Times New Roman" pitchFamily="18" charset="0"/>
              </a:rPr>
              <a:t>Feature Extraction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3860" y="3660839"/>
            <a:ext cx="3317725" cy="6729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effectLst/>
                <a:latin typeface="Times New Roman" pitchFamily="18" charset="0"/>
                <a:ea typeface="Malgun Gothic"/>
                <a:cs typeface="Times New Roman" pitchFamily="18" charset="0"/>
              </a:rPr>
              <a:t>Apply Classification </a:t>
            </a:r>
            <a:r>
              <a:rPr lang="en-US" sz="1600" dirty="0" smtClean="0">
                <a:latin typeface="Times New Roman" pitchFamily="18" charset="0"/>
                <a:ea typeface="Malgun Gothic"/>
                <a:cs typeface="Times New Roman" pitchFamily="18" charset="0"/>
              </a:rPr>
              <a:t>methods</a:t>
            </a:r>
            <a:endParaRPr lang="en-US" sz="1600" dirty="0" smtClean="0">
              <a:effectLst/>
              <a:latin typeface="Times New Roman" pitchFamily="18" charset="0"/>
              <a:ea typeface="Malgun Gothic"/>
              <a:cs typeface="Times New Roman" pitchFamily="18" charset="0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effectLst/>
                <a:latin typeface="Times New Roman" pitchFamily="18" charset="0"/>
                <a:ea typeface="Malgun Gothic"/>
                <a:cs typeface="Times New Roman" pitchFamily="18" charset="0"/>
              </a:rPr>
              <a:t>SVM </a:t>
            </a:r>
            <a:r>
              <a:rPr lang="en-US" sz="1600" dirty="0">
                <a:latin typeface="Times New Roman" pitchFamily="18" charset="0"/>
                <a:ea typeface="Malgun Gothic"/>
                <a:cs typeface="Times New Roman" pitchFamily="18" charset="0"/>
              </a:rPr>
              <a:t>,</a:t>
            </a:r>
            <a:r>
              <a:rPr lang="en-US" sz="1600" dirty="0" smtClean="0">
                <a:effectLst/>
                <a:latin typeface="Times New Roman" pitchFamily="18" charset="0"/>
                <a:ea typeface="Malgun Gothic"/>
                <a:cs typeface="Times New Roman" pitchFamily="18" charset="0"/>
              </a:rPr>
              <a:t> AdaboostSVM</a:t>
            </a:r>
            <a:endParaRPr lang="en-US" sz="1600" dirty="0">
              <a:effectLst/>
              <a:latin typeface="Times New Roman" pitchFamily="18" charset="0"/>
              <a:ea typeface="Malgun Gothic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13860" y="5218410"/>
            <a:ext cx="3349843" cy="41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 smtClean="0">
                <a:latin typeface="Times New Roman" pitchFamily="18" charset="0"/>
                <a:ea typeface="Malgun Gothic"/>
                <a:cs typeface="Times New Roman" pitchFamily="18" charset="0"/>
              </a:rPr>
              <a:t>Compare Accuracy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345994" y="5942751"/>
            <a:ext cx="739589" cy="40104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End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85438" y="2828090"/>
            <a:ext cx="0" cy="1554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624498" y="1103117"/>
            <a:ext cx="0" cy="22943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614825" y="513809"/>
            <a:ext cx="1" cy="2367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566211" y="4360603"/>
            <a:ext cx="0" cy="1448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602950" y="5631199"/>
            <a:ext cx="0" cy="30336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566211" y="3406157"/>
            <a:ext cx="0" cy="2840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611594" y="1792897"/>
            <a:ext cx="0" cy="28107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895497" y="1332548"/>
            <a:ext cx="5640586" cy="4603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Retrieve 80 % of  training data and 20 % of test data from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sz="1600" dirty="0">
              <a:latin typeface="Times New Roman" pitchFamily="18" charset="0"/>
              <a:ea typeface="Malgun Gothic"/>
              <a:cs typeface="Times New Roman" pitchFamily="18" charset="0"/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9551164" y="1562722"/>
            <a:ext cx="914400" cy="612648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924034" y="944564"/>
            <a:ext cx="308433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018973" y="944564"/>
            <a:ext cx="0" cy="63471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11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63417" y="6343794"/>
            <a:ext cx="3322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System Flow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566211" y="4931820"/>
            <a:ext cx="19228" cy="2865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arallelogram 1"/>
          <p:cNvSpPr/>
          <p:nvPr/>
        </p:nvSpPr>
        <p:spPr>
          <a:xfrm>
            <a:off x="4465841" y="750517"/>
            <a:ext cx="2458193" cy="352600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itchFamily="18" charset="0"/>
                <a:ea typeface="Malgun Gothic"/>
                <a:cs typeface="Times New Roman" pitchFamily="18" charset="0"/>
              </a:rPr>
              <a:t>Input dataset</a:t>
            </a:r>
          </a:p>
        </p:txBody>
      </p:sp>
      <p:sp>
        <p:nvSpPr>
          <p:cNvPr id="27" name="Parallelogram 26"/>
          <p:cNvSpPr/>
          <p:nvPr/>
        </p:nvSpPr>
        <p:spPr>
          <a:xfrm>
            <a:off x="4013860" y="4505439"/>
            <a:ext cx="3349843" cy="466663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Times New Roman" pitchFamily="18" charset="0"/>
                <a:ea typeface="Malgun Gothic"/>
                <a:cs typeface="Times New Roman" pitchFamily="18" charset="0"/>
              </a:rPr>
              <a:t>Result( Positive ,Negative)</a:t>
            </a:r>
          </a:p>
        </p:txBody>
      </p:sp>
    </p:spTree>
    <p:extLst>
      <p:ext uri="{BB962C8B-B14F-4D97-AF65-F5344CB8AC3E}">
        <p14:creationId xmlns:p14="http://schemas.microsoft.com/office/powerpoint/2010/main" val="406045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35971F-9B91-4DC4-87F5-77A2A190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47" y="159657"/>
            <a:ext cx="10515600" cy="59021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F69993-D3C4-4C81-B1CF-999617D9F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51" y="902525"/>
            <a:ext cx="11076296" cy="6124993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Text preprocessing is the process of removing irrelevant information for classification 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prepare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relevant information to feed into SVM model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lot of words in tweets are irrelevant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missing values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need to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remove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before performing any kind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Therefore, the following preprocessing steps are applied  to reduce the amount of noise in the tweets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Removing URL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Remove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URLs (Convert www.* or https? ://* to 'URL') which do not contain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useful information. Example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  <a:hlinkClick r:id="rId2"/>
              </a:rPr>
              <a:t>http://t.co/QDebyaHqfM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'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Removing Usernames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Texts in twitter dataset contain the names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user,which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not clearly expressive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say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meaning ,so need to be removed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Example : Remove @united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</a:t>
            </a:r>
          </a:p>
          <a:p>
            <a:pPr marL="285750" indent="-285750">
              <a:lnSpc>
                <a:spcPct val="100000"/>
              </a:lnSpc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smtClean="0">
                <a:latin typeface="Adobe Caslon Pro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10638" y="510638"/>
            <a:ext cx="1176844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Replacing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Hashtags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Hashtags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mostly contain useful information,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replacing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hashtag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its word written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without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hash. Example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#happy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happy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Replacing Repeated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characters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informal conversations, a person often uses repeating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characters.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replacing characters with a frequency greater than two with that character repeated twice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Example </a:t>
            </a:r>
            <a:r>
              <a:rPr lang="en-US" sz="2400" dirty="0" smtClean="0"/>
              <a:t>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happyyyyyyyy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‘happy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’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Emoticon to positive or negative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Identify a set of emoticons and replace them with the representative sentiment i.e.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'positive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' or 'negative'.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[14][15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400"/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Example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/>
              </a:rPr>
              <a:t>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==&gt; positive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/>
              </a:rPr>
              <a:t>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==&gt; negative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76556" y="13685"/>
            <a:ext cx="113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Preprocessing(Cont’d)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9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794" y="779358"/>
            <a:ext cx="109728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Convert lowercase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texts in tweets can include the upper characters. So, Tweets are converted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lower case. Example : HAPPY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/>
              </a:rPr>
              <a:t> happy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Removing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Stopword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words used more and more time such words are called stop word.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Example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a, am ,the, is, etc. ,they have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specific meaning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Removing Punctuation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tweets are a form of human expression it may contain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punctuations which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eliminated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1,2,3 , ?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! 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ct val="100000"/>
              </a:lnSpc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556" y="13685"/>
            <a:ext cx="113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Preprocessing(Cont’d)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07522" y="961902"/>
            <a:ext cx="10545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Trimming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Trimming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string manipulation in which leading and trailing whitespace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removed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a string. By doing so, the text is structured.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still          response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/>
              </a:rPr>
              <a:t>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still response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Stemming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Stemming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used to search the “root” or base word of a given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used the Porter Stemmer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Example 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“teach”,”teacher”,”teaching”,”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teached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”,”teaches” to root word teach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555" y="0"/>
            <a:ext cx="113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Text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Preprocessing(Cont’d)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5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6556" y="-10337"/>
            <a:ext cx="11395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Text Preprocessing(Cont’d)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320"/>
              </p:ext>
            </p:extLst>
          </p:nvPr>
        </p:nvGraphicFramePr>
        <p:xfrm>
          <a:off x="1430512" y="1013365"/>
          <a:ext cx="8887968" cy="441655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78332"/>
                <a:gridCol w="3866948"/>
                <a:gridCol w="4742688"/>
              </a:tblGrid>
              <a:tr h="2919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Before Text Preprocessing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After  Text  Preprocessing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7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thanks 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http://t.co/QDebyaHqfM</a:t>
                      </a:r>
                      <a:endParaRPr lang="en-US" sz="1800" b="0" dirty="0" smtClean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thank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096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is best in the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best world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2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favorite airline in the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world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favorit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airlin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world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0226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is the worst airline in the world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worst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airlin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world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79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is by far the worst airline.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far worst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airlin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279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is the worst airline 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worst 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airlin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54538" y="5567543"/>
            <a:ext cx="3593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Table 2: Text Preprocessing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629"/>
            <a:ext cx="10515600" cy="97678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dobe Caslon Pro" pitchFamily="18" charset="0"/>
              </a:rPr>
              <a:t>Feature Extraction </a:t>
            </a:r>
            <a:r>
              <a:rPr lang="en-US" dirty="0">
                <a:latin typeface="Adobe Caslon Pro" pitchFamily="18" charset="0"/>
              </a:rPr>
              <a:t/>
            </a:r>
            <a:br>
              <a:rPr lang="en-US" dirty="0">
                <a:latin typeface="Adobe Caslon Pro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25" y="1199408"/>
            <a:ext cx="10515600" cy="5167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texts input will be converted to vectors that can be used for classification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words need to be encoded as integer or floating point values for use as input to a machine learning called feature extraction or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vectorization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extraction involves extracting the more informative feature for the task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sentiment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classification and the accuracy of the various algorithms depends on feature set generated.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 of feature vector will become too large and naive as the dataset grows and hence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TF-IDF weighting to restrict it and be more relevant.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68D04D-B31A-41D2-84AD-1C1B9700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981" y="546265"/>
            <a:ext cx="10515600" cy="8193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dobe Caslon Pro" pitchFamily="18" charset="0"/>
              </a:rPr>
              <a:t>Feature Extraction </a:t>
            </a:r>
            <a:r>
              <a:rPr lang="en-US" sz="4000" b="1" dirty="0" smtClean="0">
                <a:latin typeface="Adobe Caslon Pro" pitchFamily="18" charset="0"/>
              </a:rPr>
              <a:t>(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Cont’d)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4000" dirty="0">
                <a:latin typeface="Adobe Caslon Pro" pitchFamily="18" charset="0"/>
              </a:rPr>
              <a:t/>
            </a:r>
            <a:br>
              <a:rPr lang="en-US" sz="4000" dirty="0">
                <a:latin typeface="Adobe Caslon Pro" pitchFamily="18" charset="0"/>
              </a:rPr>
            </a:br>
            <a:r>
              <a:rPr lang="en-US" dirty="0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D887B31-6311-4981-AFE6-CED46B350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6483" y="498762"/>
                <a:ext cx="11098203" cy="6010542"/>
              </a:xfrm>
            </p:spPr>
            <p:txBody>
              <a:bodyPr>
                <a:normAutofit lnSpcReduction="10000"/>
              </a:bodyPr>
              <a:lstStyle/>
              <a:p>
                <a:pPr algn="just">
                  <a:lnSpc>
                    <a:spcPct val="100000"/>
                  </a:lnSpc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TF_IDF Feature Extraction is used in the system.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TF_IDF is based on texts and term vectors that represent term frequency as well as term presence.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TF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_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IDF</m:t>
                    </m:r>
                  </m:oMath>
                </a14:m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TF</m:t>
                    </m:r>
                  </m:oMath>
                </a14:m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 *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IDF</m:t>
                    </m:r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    [2] </m:t>
                    </m:r>
                  </m:oMath>
                </a14:m>
                <a:endParaRPr lang="en-US" sz="2400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b="1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TF</m:t>
                    </m:r>
                    <m:r>
                      <m:rPr>
                        <m:nor/>
                      </m:rPr>
                      <a:rPr lang="en-US" sz="2400" b="1" i="1" dirty="0">
                        <a:latin typeface="Times New Roman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times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term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appears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text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Total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number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of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terms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in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a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text</m:t>
                        </m:r>
                      </m:den>
                    </m:f>
                  </m:oMath>
                </a14:m>
                <a:endParaRPr lang="en-US" sz="2400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en-US" sz="2400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IDF</m:t>
                    </m:r>
                    <m:r>
                      <m:rPr>
                        <m:nor/>
                      </m:rPr>
                      <a:rPr lang="en-US" sz="2400" b="1" i="1" dirty="0">
                        <a:latin typeface="Times New Roman" pitchFamily="18" charset="0"/>
                        <a:cs typeface="Times New Roman" pitchFamily="18" charset="0"/>
                      </a:rPr>
                      <m:t> 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Log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latin typeface="Times New Roman" pitchFamily="18" charset="0"/>
                            <a:cs typeface="Times New Roman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otal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texts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)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Number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of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text</m:t>
                        </m:r>
                        <m:r>
                          <a:rPr lang="en-US" sz="2400" b="1" i="1" dirty="0">
                            <a:latin typeface="Cambria Math"/>
                          </a:rPr>
                          <m:t>𝒔</m:t>
                        </m:r>
                        <m:r>
                          <a:rPr lang="en-US" sz="2400" b="1" i="1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with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term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in</m:t>
                        </m:r>
                        <m:r>
                          <a:rPr lang="en-US" sz="2400" dirty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/>
                          </a:rPr>
                          <m:t>it</m:t>
                        </m:r>
                      </m:den>
                    </m:f>
                  </m:oMath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>
                        <a:latin typeface="Cambria Math"/>
                      </a:rPr>
                      <m:t>TF</m:t>
                    </m:r>
                    <m:r>
                      <a:rPr lang="en-US" sz="2400" b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Term frequency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latin typeface="Times New Roman" pitchFamily="18" charset="0"/>
                        <a:cs typeface="Times New Roman" pitchFamily="18" charset="0"/>
                      </a:rPr>
                      <m:t>IDF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nverse document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frequency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D887B31-6311-4981-AFE6-CED46B350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483" y="498762"/>
                <a:ext cx="11098203" cy="6010542"/>
              </a:xfrm>
              <a:blipFill rotWithShape="1">
                <a:blip r:embed="rId3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447" y="258082"/>
            <a:ext cx="10515600" cy="55727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4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Support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Vector Machine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F468DF-79F4-4D48-B2B6-48C1E3769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715" y="-190005"/>
            <a:ext cx="10515600" cy="102127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C96C9E-EAC0-470C-98D9-3AF750F4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466" y="368135"/>
            <a:ext cx="11079677" cy="64898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Overview of the System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Dataset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Text Preprocessing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Feature Extraction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TF-IDF  Vectorization  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 Linear SVM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Adaboost SVM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Evaluation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Experimental Result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Conclusion </a:t>
            </a:r>
          </a:p>
          <a:p>
            <a:pPr>
              <a:lnSpc>
                <a:spcPct val="10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 smtClean="0">
              <a:latin typeface="Adobe Caslon Pro" pitchFamily="18" charset="0"/>
            </a:endParaRPr>
          </a:p>
          <a:p>
            <a:endParaRPr lang="en-US" sz="2400" dirty="0" smtClean="0">
              <a:latin typeface="Adobe Caslon Pro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38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D3751-97B8-482F-A39A-133B435D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265" y="108540"/>
            <a:ext cx="10515600" cy="74034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dobe Caslon Pro" pitchFamily="18" charset="0"/>
              </a:rPr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C8E3A4-E312-444F-B5CF-8D99BCC89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712519"/>
            <a:ext cx="11230022" cy="6056416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Support Vector Machine (SVM) is a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supervised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machine learning algorithm which can be used for both classification or regression challenges. </a:t>
            </a:r>
          </a:p>
          <a:p>
            <a:pPr lvl="0" algn="just">
              <a:lnSpc>
                <a:spcPct val="100000"/>
              </a:lnSpc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SVM performs classification by finding the hyper-plane that differentiate the classes in n-dimensional space.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0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other words, given labeled training data, the algorithm outputs an optimal hyperplane which categorizes new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samples.</a:t>
            </a:r>
          </a:p>
          <a:p>
            <a:pPr algn="just">
              <a:lnSpc>
                <a:spcPct val="100000"/>
              </a:lnSpc>
            </a:pP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A hyper plane in 1-dimensional space is a point , a hyperplane in 2-dimensional space is a line,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3-dimensional space is a plane . 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600" dirty="0">
              <a:latin typeface="Adobe Caslon Pro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Adobe Caslon Pro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Adobe Caslon Pro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 smtClean="0">
              <a:latin typeface="Adobe Caslon Pro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400" dirty="0" smtClean="0">
              <a:latin typeface="Adobe Caslon Pro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Figure 3 : N-dimensional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Adobe Caslon Pro" pitchFamily="18" charset="0"/>
            </a:endParaRPr>
          </a:p>
        </p:txBody>
      </p:sp>
      <p:pic>
        <p:nvPicPr>
          <p:cNvPr id="4" name="Picture 3" descr="C:\Users\Ever Choice\Desktop\Captur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98" y="3525957"/>
            <a:ext cx="4666934" cy="23621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9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972" y="492443"/>
            <a:ext cx="10888594" cy="636555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two kinds of SVM classifiers: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1.Linear SVM classifier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2. Non-linear SVM classifier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>
              <a:latin typeface="Adobe Caslon Pro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Adobe Caslon Pro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>
              <a:latin typeface="Adobe Caslon Pro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 smtClean="0">
              <a:latin typeface="Adobe Caslon Pro" pitchFamily="18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N-dimensional</a:t>
            </a:r>
            <a:endParaRPr lang="en-US" sz="2000" dirty="0">
              <a:latin typeface="Adobe Caslon Pro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draws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hyperplane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transforming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with the help of mathematical functions called “Kernels”.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different types of kernels called “linear”, “sigmoid”, “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rbf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“polynomial”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kernels can be used for different kinds of 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4780" y="0"/>
            <a:ext cx="117602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" pitchFamily="18" charset="0"/>
              </a:rPr>
              <a:t>Support Vector </a:t>
            </a:r>
            <a:r>
              <a:rPr lang="en-US" sz="3600" b="1" dirty="0" smtClean="0">
                <a:latin typeface="Adobe Caslon Pro" pitchFamily="18" charset="0"/>
              </a:rPr>
              <a:t>Machine(Cont’d</a:t>
            </a:r>
            <a:r>
              <a:rPr lang="en-US" sz="4000" b="1" dirty="0" smtClean="0">
                <a:latin typeface="Adobe Caslon Pro" pitchFamily="18" charset="0"/>
              </a:rPr>
              <a:t>)</a:t>
            </a:r>
          </a:p>
          <a:p>
            <a:pPr algn="ctr"/>
            <a:endParaRPr lang="en-US" dirty="0"/>
          </a:p>
        </p:txBody>
      </p:sp>
      <p:pic>
        <p:nvPicPr>
          <p:cNvPr id="5" name="Picture 4" descr="C:\Users\Ever Choice\Documents\Zapya\Photo\Screenshot_2019-01-22-20-12-55-1.png">
            <a:extLst>
              <a:ext uri="{FF2B5EF4-FFF2-40B4-BE49-F238E27FC236}">
                <a16:creationId xmlns:lc="http://schemas.openxmlformats.org/drawingml/2006/lockedCanvas" xmlns:a16="http://schemas.microsoft.com/office/drawing/2014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id="{2AF87E3E-3A08-4A8D-98A6-B57908865D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68" y="1934874"/>
            <a:ext cx="5943600" cy="1990725"/>
          </a:xfrm>
          <a:prstGeom prst="rect">
            <a:avLst/>
          </a:prstGeom>
          <a:noFill/>
          <a:ex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5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5753" y="4463594"/>
            <a:ext cx="11223009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Figure 5: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Defining the separating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Hyper-plane</a:t>
            </a:r>
          </a:p>
          <a:p>
            <a:pPr algn="ctr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optimal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hyper-plane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has maximum margin. 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point that lies nearest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hyper-plane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called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support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vector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Ever Choice\Desktop\First Update2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553" y="584775"/>
            <a:ext cx="7433953" cy="36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250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" pitchFamily="18" charset="0"/>
              </a:rPr>
              <a:t>Support Vector </a:t>
            </a:r>
            <a:r>
              <a:rPr lang="en-US" sz="3600" b="1" dirty="0" smtClean="0">
                <a:latin typeface="Adobe Caslon Pro" pitchFamily="18" charset="0"/>
              </a:rPr>
              <a:t>Machine(Cont’d)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97527" y="1341912"/>
            <a:ext cx="1037903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distance between nearest data point and hyper plane is called as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margin. 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hyper-plane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found by using the support vectors and margins.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find the maximum margin between two classes, two support planes are determined.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Decision function that separates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defined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h(x) =  w . x + 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[7][10]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w= weight vector,  x=input vector , b = the intercept of hyper plane (bias)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06877" y="37319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" pitchFamily="18" charset="0"/>
              </a:rPr>
              <a:t>Support Vector Machine(Cont’d )</a:t>
            </a:r>
            <a:endParaRPr lang="en-US" sz="3600" b="1" dirty="0" smtClean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0065" y="793898"/>
                <a:ext cx="10972127" cy="5786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Linear SVM  is binary classification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for linear separable problems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If there are only 2 classes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it can be called as a binary classification.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So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the system use “Linear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SVM Classifier”.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Decision function for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Linear SVM equation,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pt-BR" sz="2400" b="1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pt-BR" sz="2400" b="1" i="1">
                        <a:latin typeface="Cambria Math"/>
                      </a:rPr>
                      <m:t>𝐡</m:t>
                    </m:r>
                    <m:r>
                      <a:rPr lang="pt-BR" sz="24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pt-BR" sz="2400" b="1" i="1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pt-BR" sz="24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= sign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𝐢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𝐢</m:t>
                        </m:r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b="1" dirty="0"/>
                  <a:t>+</a:t>
                </a:r>
                <a:r>
                  <a:rPr lang="en-US" sz="2400" b="1" dirty="0" smtClean="0"/>
                  <a:t>b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                      [9] [10]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𝐰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= weight 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/>
                          </a:rPr>
                          <m:t>𝐱</m:t>
                        </m:r>
                      </m:e>
                      <m:sub>
                        <m:r>
                          <a:rPr lang="en-US" sz="2400" b="1" i="1">
                            <a:latin typeface="Cambria Math"/>
                          </a:rPr>
                          <m:t>𝐢</m:t>
                        </m:r>
                        <m:r>
                          <a:rPr lang="en-US" sz="2400" b="1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=input vector , b = the intercept of hyper plane (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bias)</a:t>
                </a:r>
              </a:p>
              <a:p>
                <a:pPr marL="285750" indent="-28575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This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equation calculates for prediction using the dot product of a new input vector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 with all support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  in training data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pt-BR" sz="24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>
                        <a:latin typeface="Cambria Math"/>
                      </a:rPr>
                      <m:t>h</m:t>
                    </m:r>
                    <m:r>
                      <a:rPr lang="pt-BR" sz="2400" b="0" i="0">
                        <a:latin typeface="Cambria Math"/>
                      </a:rPr>
                      <m:t>(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pt-BR" sz="2400" b="0" i="0">
                        <a:latin typeface="Cambria Math"/>
                      </a:rPr>
                      <m:t>)</m:t>
                    </m:r>
                  </m:oMath>
                </a14:m>
                <a:r>
                  <a:rPr lang="pt-BR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pt-BR" sz="2400" dirty="0">
                    <a:latin typeface="Times New Roman" pitchFamily="18" charset="0"/>
                    <a:cs typeface="Times New Roman" pitchFamily="18" charset="0"/>
                  </a:rPr>
                  <a:t> , positive        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sz="2400" b="0" i="0">
                        <a:latin typeface="Cambria Math"/>
                      </a:rPr>
                      <m:t>h</m:t>
                    </m:r>
                    <m:r>
                      <a:rPr lang="pt-BR" sz="2400" b="0" i="0">
                        <a:latin typeface="Cambria Math"/>
                      </a:rPr>
                      <m:t>( 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sz="2400" b="0" i="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sz="2400" b="0" i="0">
                            <a:latin typeface="Cambria Math"/>
                          </a:rPr>
                          <m:t>i</m:t>
                        </m:r>
                      </m:sub>
                    </m:sSub>
                    <m:r>
                      <a:rPr lang="pt-BR" sz="2400" b="0" i="0">
                        <a:latin typeface="Cambria Math"/>
                      </a:rPr>
                      <m:t>)</m:t>
                    </m:r>
                  </m:oMath>
                </a14:m>
                <a:r>
                  <a:rPr lang="pt-B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cs typeface="Times New Roman" pitchFamily="18" charset="0"/>
                      </a:rPr>
                      <m:t>&lt;0</m:t>
                    </m:r>
                  </m:oMath>
                </a14:m>
                <a:r>
                  <a:rPr lang="pt-B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pt-BR" sz="2400" dirty="0">
                    <a:latin typeface="Times New Roman" pitchFamily="18" charset="0"/>
                    <a:cs typeface="Times New Roman" pitchFamily="18" charset="0"/>
                  </a:rPr>
                  <a:t>negative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1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65" y="793898"/>
                <a:ext cx="10972127" cy="5786199"/>
              </a:xfrm>
              <a:prstGeom prst="rect">
                <a:avLst/>
              </a:prstGeom>
              <a:blipFill rotWithShape="1">
                <a:blip r:embed="rId2"/>
                <a:stretch>
                  <a:fillRect l="-72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72816" y="95002"/>
            <a:ext cx="1152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dobe Caslon Pro" pitchFamily="18" charset="0"/>
              </a:rPr>
              <a:t>Linear SVM </a:t>
            </a:r>
            <a:endParaRPr lang="en-US" sz="3600" b="1" dirty="0">
              <a:latin typeface="Adobe Caslon Pro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82828" y="1180883"/>
                <a:ext cx="11058144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Finding Weight  </a:t>
                </a:r>
                <a:endParaRPr lang="en-US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pt-BR" sz="2400" dirty="0" smtClean="0">
                    <a:latin typeface="Times New Roman" pitchFamily="18" charset="0"/>
                    <a:cs typeface="Times New Roman" pitchFamily="18" charset="0"/>
                  </a:rPr>
                  <a:t>After </a:t>
                </a:r>
                <a:r>
                  <a:rPr lang="pt-BR" sz="2400" dirty="0">
                    <a:latin typeface="Times New Roman" pitchFamily="18" charset="0"/>
                    <a:cs typeface="Times New Roman" pitchFamily="18" charset="0"/>
                  </a:rPr>
                  <a:t>Calculating the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∝ ,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weights can be solved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   w </a:t>
                </a:r>
                <a:r>
                  <a:rPr lang="en-US" sz="2400" b="1" dirty="0" smtClean="0"/>
                  <a:t>=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b="1" i="1">
                            <a:latin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2400" b="1" dirty="0" smtClean="0">
                    <a:latin typeface="Times New Roman" pitchFamily="18" charset="0"/>
                    <a:cs typeface="Times New Roman" pitchFamily="18" charset="0"/>
                  </a:rPr>
                  <a:t>                         </a:t>
                </a:r>
                <a:r>
                  <a:rPr lang="pt-BR" sz="2400" dirty="0" smtClean="0">
                    <a:latin typeface="Times New Roman" pitchFamily="18" charset="0"/>
                    <a:cs typeface="Times New Roman" pitchFamily="18" charset="0"/>
                  </a:rPr>
                  <a:t>[9]</a:t>
                </a:r>
              </a:p>
              <a:p>
                <a:pPr algn="ctr"/>
                <a:endParaRPr lang="pt-B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∝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is Lagrange multiplier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is each support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vector</a:t>
                </a:r>
                <a:endParaRPr lang="en-US" sz="24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28" y="1180883"/>
                <a:ext cx="11058144" cy="2677656"/>
              </a:xfrm>
              <a:prstGeom prst="rect">
                <a:avLst/>
              </a:prstGeom>
              <a:blipFill rotWithShape="1">
                <a:blip r:embed="rId2"/>
                <a:stretch>
                  <a:fillRect l="-827" t="-1822" b="-2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31800" y="243827"/>
            <a:ext cx="1176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dobe Caslon Pro" pitchFamily="18" charset="0"/>
              </a:rPr>
              <a:t>Linear SVM </a:t>
            </a:r>
            <a:r>
              <a:rPr lang="en-US" sz="3600" b="1" dirty="0" smtClean="0">
                <a:latin typeface="Adobe Caslon Pro" pitchFamily="18" charset="0"/>
              </a:rPr>
              <a:t>(Cont’d)</a:t>
            </a:r>
          </a:p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25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395854" y="6288583"/>
            <a:ext cx="21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SVM Calculation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85652" y="2166586"/>
            <a:ext cx="10367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Adaboost Algorithm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60D474-5CC3-4260-A561-662B8226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09" y="154380"/>
            <a:ext cx="11354938" cy="90411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Adobe Caslon Pro" pitchFamily="18" charset="0"/>
              </a:rPr>
              <a:t>Adaboost (Adaptive </a:t>
            </a:r>
            <a:r>
              <a:rPr lang="en-US" sz="3200" b="1" dirty="0">
                <a:latin typeface="Adobe Caslon Pro" pitchFamily="18" charset="0"/>
              </a:rPr>
              <a:t>Boosting) </a:t>
            </a:r>
            <a:r>
              <a:rPr lang="en-US" sz="3200" b="1" dirty="0" smtClean="0">
                <a:latin typeface="Adobe Caslon Pro" pitchFamily="18" charset="0"/>
              </a:rPr>
              <a:t>Algorithm</a:t>
            </a:r>
            <a:br>
              <a:rPr lang="en-US" sz="3200" b="1" dirty="0" smtClean="0">
                <a:latin typeface="Adobe Caslon Pro" pitchFamily="18" charset="0"/>
              </a:rPr>
            </a:br>
            <a:endParaRPr lang="en-US" sz="3200" b="1" dirty="0">
              <a:latin typeface="Adobe Caslon Pro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3263B581-FA82-45FA-AD4B-02433CEF7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42" y="883366"/>
            <a:ext cx="10940280" cy="583806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system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Adaboost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algorithms to show how boosted algorithms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accuracy 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classification method SVM .</a:t>
            </a:r>
          </a:p>
          <a:p>
            <a:pPr algn="just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Adaboost is a collection of weak classifiers into strong classifier by weighting over training samples and adjusting them adaptively after each boosting iteration .</a:t>
            </a:r>
          </a:p>
          <a:p>
            <a:pPr marL="285750" indent="-285750">
              <a:lnSpc>
                <a:spcPct val="150000"/>
              </a:lnSpc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system ,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Adaboost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train SVM as a weak classifier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then combined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several weak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classifiers SVM is called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strong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classifier.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1800" dirty="0">
              <a:latin typeface="Adobe Caslon Pro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600" dirty="0" smtClean="0">
              <a:latin typeface="Adobe Caslon Pro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7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ThesisImage\A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277" y="3060507"/>
            <a:ext cx="4582540" cy="278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175399" y="3167349"/>
            <a:ext cx="1960234" cy="2362607"/>
            <a:chOff x="4792600" y="3875875"/>
            <a:chExt cx="2293890" cy="2783738"/>
          </a:xfrm>
        </p:grpSpPr>
        <p:grpSp>
          <p:nvGrpSpPr>
            <p:cNvPr id="5" name="Group 4"/>
            <p:cNvGrpSpPr/>
            <p:nvPr/>
          </p:nvGrpSpPr>
          <p:grpSpPr>
            <a:xfrm>
              <a:off x="4792600" y="3875875"/>
              <a:ext cx="2293890" cy="2783738"/>
              <a:chOff x="3871615" y="3133406"/>
              <a:chExt cx="2761900" cy="3329006"/>
            </a:xfrm>
          </p:grpSpPr>
          <p:sp>
            <p:nvSpPr>
              <p:cNvPr id="8" name="Rectangle 7"/>
              <p:cNvSpPr/>
              <p:nvPr/>
            </p:nvSpPr>
            <p:spPr>
              <a:xfrm rot="5400000">
                <a:off x="4502059" y="3021479"/>
                <a:ext cx="927895" cy="21887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71615" y="3656150"/>
                <a:ext cx="656763" cy="28062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5400000">
                <a:off x="4637961" y="4465246"/>
                <a:ext cx="1885970" cy="21051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064346" y="3651922"/>
                <a:ext cx="569169" cy="28088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871615" y="3656149"/>
                <a:ext cx="2761594" cy="2806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594034" y="3674928"/>
                <a:ext cx="3626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dirty="0" smtClean="0">
                    <a:solidFill>
                      <a:srgbClr val="1A3D68"/>
                    </a:solidFill>
                    <a:latin typeface="Elephant" pitchFamily="18" charset="0"/>
                    <a:cs typeface="Times New Roman" pitchFamily="18" charset="0"/>
                  </a:rPr>
                  <a:t>+</a:t>
                </a:r>
                <a:endParaRPr lang="en-US" sz="2400" dirty="0">
                  <a:solidFill>
                    <a:srgbClr val="1A3D68"/>
                  </a:solidFill>
                  <a:latin typeface="Elephant" pitchFamily="18" charset="0"/>
                  <a:cs typeface="Times New Roman" pitchFamily="18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172268" y="3133406"/>
                <a:ext cx="3626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dirty="0" smtClean="0">
                    <a:solidFill>
                      <a:srgbClr val="1A3D68"/>
                    </a:solidFill>
                    <a:latin typeface="Elephant" pitchFamily="18" charset="0"/>
                    <a:cs typeface="Times New Roman" pitchFamily="18" charset="0"/>
                  </a:rPr>
                  <a:t>+</a:t>
                </a:r>
                <a:endParaRPr lang="en-US" sz="2400" dirty="0">
                  <a:solidFill>
                    <a:srgbClr val="1A3D68"/>
                  </a:solidFill>
                  <a:latin typeface="Elephant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034525" y="4622501"/>
                <a:ext cx="3626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dirty="0" smtClean="0">
                    <a:solidFill>
                      <a:srgbClr val="1A3D68"/>
                    </a:solidFill>
                    <a:latin typeface="Elephant" pitchFamily="18" charset="0"/>
                    <a:cs typeface="Times New Roman" pitchFamily="18" charset="0"/>
                  </a:rPr>
                  <a:t>+</a:t>
                </a:r>
                <a:endParaRPr lang="en-US" sz="2400" dirty="0">
                  <a:solidFill>
                    <a:srgbClr val="1A3D68"/>
                  </a:solidFill>
                  <a:latin typeface="Elephant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628358" y="3480288"/>
                <a:ext cx="3626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dirty="0" smtClean="0">
                    <a:solidFill>
                      <a:srgbClr val="1A3D68"/>
                    </a:solidFill>
                    <a:latin typeface="Elephant" pitchFamily="18" charset="0"/>
                    <a:cs typeface="Times New Roman" pitchFamily="18" charset="0"/>
                  </a:rPr>
                  <a:t>+</a:t>
                </a:r>
                <a:endParaRPr lang="en-US" sz="2400" dirty="0">
                  <a:solidFill>
                    <a:srgbClr val="1A3D68"/>
                  </a:solidFill>
                  <a:latin typeface="Elephant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322041" y="4671011"/>
                <a:ext cx="3626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dirty="0" smtClean="0">
                    <a:solidFill>
                      <a:srgbClr val="FF0000"/>
                    </a:solidFill>
                    <a:latin typeface="Elephant" pitchFamily="18" charset="0"/>
                    <a:cs typeface="Times New Roman" pitchFamily="18" charset="0"/>
                  </a:rPr>
                  <a:t>_</a:t>
                </a:r>
                <a:endParaRPr lang="en-US" sz="2400" dirty="0">
                  <a:solidFill>
                    <a:srgbClr val="FF0000"/>
                  </a:solidFill>
                  <a:latin typeface="Elephant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115980" y="5414930"/>
                <a:ext cx="3626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dirty="0" smtClean="0">
                    <a:solidFill>
                      <a:srgbClr val="1A3D68"/>
                    </a:solidFill>
                    <a:latin typeface="Elephant" pitchFamily="18" charset="0"/>
                    <a:cs typeface="Times New Roman" pitchFamily="18" charset="0"/>
                  </a:rPr>
                  <a:t>+</a:t>
                </a:r>
                <a:endParaRPr lang="en-US" sz="2400" dirty="0">
                  <a:solidFill>
                    <a:srgbClr val="1A3D68"/>
                  </a:solidFill>
                  <a:latin typeface="Elephant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612594" y="4133667"/>
                <a:ext cx="3626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dirty="0" smtClean="0">
                    <a:solidFill>
                      <a:srgbClr val="FF0000"/>
                    </a:solidFill>
                    <a:latin typeface="Elephant" pitchFamily="18" charset="0"/>
                    <a:cs typeface="Times New Roman" pitchFamily="18" charset="0"/>
                  </a:rPr>
                  <a:t>_</a:t>
                </a:r>
                <a:endParaRPr lang="en-US" sz="2400" dirty="0">
                  <a:solidFill>
                    <a:srgbClr val="FF0000"/>
                  </a:solidFill>
                  <a:latin typeface="Elephant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165504" y="3198822"/>
                <a:ext cx="3626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dirty="0" smtClean="0">
                    <a:solidFill>
                      <a:srgbClr val="FF0000"/>
                    </a:solidFill>
                    <a:latin typeface="Elephant" pitchFamily="18" charset="0"/>
                    <a:cs typeface="Times New Roman" pitchFamily="18" charset="0"/>
                  </a:rPr>
                  <a:t>_</a:t>
                </a:r>
                <a:endParaRPr lang="en-US" sz="2400" dirty="0">
                  <a:solidFill>
                    <a:srgbClr val="FF0000"/>
                  </a:solidFill>
                  <a:latin typeface="Elephant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060399" y="5188951"/>
                <a:ext cx="3626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dirty="0" smtClean="0">
                    <a:solidFill>
                      <a:srgbClr val="FF0000"/>
                    </a:solidFill>
                    <a:latin typeface="Elephant" pitchFamily="18" charset="0"/>
                    <a:cs typeface="Times New Roman" pitchFamily="18" charset="0"/>
                  </a:rPr>
                  <a:t>_</a:t>
                </a:r>
                <a:endParaRPr lang="en-US" sz="2400" dirty="0">
                  <a:solidFill>
                    <a:srgbClr val="FF0000"/>
                  </a:solidFill>
                  <a:latin typeface="Elephant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659889" y="5309875"/>
                <a:ext cx="36260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400" dirty="0" smtClean="0">
                    <a:solidFill>
                      <a:srgbClr val="FF0000"/>
                    </a:solidFill>
                    <a:latin typeface="Elephant" pitchFamily="18" charset="0"/>
                    <a:cs typeface="Times New Roman" pitchFamily="18" charset="0"/>
                  </a:rPr>
                  <a:t>_</a:t>
                </a:r>
                <a:endParaRPr lang="en-US" sz="2400" dirty="0">
                  <a:solidFill>
                    <a:srgbClr val="FF0000"/>
                  </a:solidFill>
                  <a:latin typeface="Elephant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4801430" y="4316743"/>
              <a:ext cx="536643" cy="76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608667" y="4306806"/>
              <a:ext cx="477823" cy="774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6520223" y="4519594"/>
            <a:ext cx="1438656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478151" y="6155792"/>
            <a:ext cx="40173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6: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Adaboost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973777" y="815369"/>
                <a:ext cx="10010899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weights of the misclassified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texts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by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current SVM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classifier are increased  while the weights of the correctly classified are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decreased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itchFamily="34" charset="0"/>
                  <a:buChar char="•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lnSpc>
                    <a:spcPct val="100000"/>
                  </a:lnSpc>
                  <a:buFont typeface="Arial" pitchFamily="34" charset="0"/>
                  <a:buChar char="•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strong classifier is a combination of weak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classifiers</a:t>
                </a:r>
              </a:p>
              <a:p>
                <a:pPr marL="285750" indent="-285750">
                  <a:lnSpc>
                    <a:spcPct val="100000"/>
                  </a:lnSpc>
                  <a:buFont typeface="Arial" pitchFamily="34" charset="0"/>
                  <a:buChar char="•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/>
                      </a:rPr>
                      <m:t>                        </m:t>
                    </m:r>
                    <m:r>
                      <a:rPr lang="en-US" sz="2400" i="1">
                        <a:latin typeface="Cambria Math"/>
                      </a:rPr>
                      <m:t>𝐻</m:t>
                    </m:r>
                    <m:r>
                      <m:rPr>
                        <m:nor/>
                      </m:rPr>
                      <a:rPr lang="en-US" sz="2400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sz="2400" i="1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sz="2400" i="1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240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sz="2400" i="1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+ . . . . . .+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𝑇</m:t>
                        </m:r>
                      </m:sub>
                    </m:sSub>
                    <m:r>
                      <m:rPr>
                        <m:nor/>
                      </m:rPr>
                      <a:rPr lang="en-US" sz="2400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sz="2400" i="1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77" y="815369"/>
                <a:ext cx="10010899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853" t="-2116" r="-2010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391742" y="95393"/>
            <a:ext cx="1176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dobe Caslon Pro" pitchFamily="18" charset="0"/>
              </a:rPr>
              <a:t>Cont’d</a:t>
            </a:r>
          </a:p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9731670" y="3533088"/>
            <a:ext cx="0" cy="6572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8641530" y="4193873"/>
            <a:ext cx="15676" cy="13349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641531" y="4190332"/>
            <a:ext cx="1090139" cy="3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8641531" y="4192102"/>
            <a:ext cx="15675" cy="13367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244436" y="5971126"/>
                <a:ext cx="7451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m:rPr>
                          <m:nor/>
                        </m:rP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436" y="5971126"/>
                <a:ext cx="74513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524911" y="5971126"/>
                <a:ext cx="755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i="1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911" y="5971126"/>
                <a:ext cx="75527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5169643" y="5990735"/>
                <a:ext cx="7552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i="1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643" y="5990735"/>
                <a:ext cx="75527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88767" y="173635"/>
                <a:ext cx="11198433" cy="6572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latin typeface="Adobe Caslon Pro" pitchFamily="18" charset="0"/>
                  </a:rPr>
                  <a:t> </a:t>
                </a:r>
                <a:endParaRPr lang="en-US" sz="4000" b="1" dirty="0" smtClean="0">
                  <a:latin typeface="Adobe Caslon Pro" pitchFamily="18" charset="0"/>
                </a:endParaRP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Input : Given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training data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) , . . . ,(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)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€ X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€ Y={-1 ,+1}</a:t>
                </a:r>
              </a:p>
              <a:p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= training texts 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= class label (-1=negative ,1= positive)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Initialize for each text , weights D(</a:t>
                </a:r>
                <a14:m>
                  <m:oMath xmlns:m="http://schemas.openxmlformats.org/officeDocument/2006/math">
                    <m:r>
                      <a:rPr lang="en-US" sz="2200" b="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0" i="0" smtClean="0">
                            <a:latin typeface="Cambria Math"/>
                          </a:rPr>
                          <m:t>  </m:t>
                        </m:r>
                        <m:r>
                          <a:rPr lang="en-US" sz="2200" b="0" i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/>
                          </a:rPr>
                          <m:t>i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, where </a:t>
                </a:r>
                <a:r>
                  <a:rPr lang="en-US" sz="2200" dirty="0" err="1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=number of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texts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Iteration (for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 = 1, … ,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T)</a:t>
                </a: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        .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Train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SVM as weak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m:rPr>
                        <m:nor/>
                      </m:rPr>
                      <a:rPr lang="en-US" sz="2200" b="1" i="1" dirty="0" smtClean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2200" i="1" dirty="0" smtClean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on weighted training text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using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distribution D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</a:p>
              <a:p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Calculate</m:t>
                    </m:r>
                    <m:r>
                      <a:rPr lang="en-US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error</m:t>
                    </m:r>
                    <m:r>
                      <a:rPr lang="en-US" sz="22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/>
                      </a:rPr>
                      <m:t>term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misclassified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training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texts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m:rPr>
                        <m:nor/>
                      </m:rPr>
                      <a:rPr lang="en-US" sz="2200" b="1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2200" i="1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200" b="1" i="1">
                            <a:latin typeface="Cambria Math"/>
                          </a:rPr>
                          <m:t>𝒊</m:t>
                        </m:r>
                        <m:r>
                          <a:rPr lang="en-US" sz="2200" b="1" i="1">
                            <a:latin typeface="Cambria Math"/>
                          </a:rPr>
                          <m:t>=</m:t>
                        </m:r>
                        <m:r>
                          <a:rPr lang="en-US" sz="22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200" b="1" i="1">
                            <a:latin typeface="Cambria Math"/>
                          </a:rPr>
                          <m:t>𝒎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dirty="0">
                            <a:latin typeface="Times New Roman" pitchFamily="18" charset="0"/>
                            <a:cs typeface="Times New Roman" pitchFamily="18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itchFamily="18" charset="0"/>
                            <a:cs typeface="Times New Roman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itchFamily="18" charset="0"/>
                            <a:cs typeface="Times New Roman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m:rPr>
                        <m:nor/>
                      </m:rPr>
                      <a:rPr lang="en-US" sz="2200" b="1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m:rPr>
                        <m:nor/>
                      </m:rPr>
                      <a:rPr lang="en-US" sz="2200" i="1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a:rPr lang="en-US" sz="2200" b="1" i="1">
                        <a:latin typeface="Cambria Math"/>
                      </a:rPr>
                      <m:t>≠</m:t>
                    </m:r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]</a:t>
                </a:r>
              </a:p>
              <a:p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Computing voting powers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>
                            <a:latin typeface="Cambria Math"/>
                          </a:rPr>
                          <m:t>𝛂</m:t>
                        </m:r>
                      </m:e>
                      <m:sub>
                        <m:r>
                          <a:rPr lang="en-US" sz="2200" b="1">
                            <a:latin typeface="Cambria Math"/>
                          </a:rPr>
                          <m:t>𝐭</m:t>
                        </m:r>
                      </m:sub>
                    </m:sSub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200" b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ln (</a:t>
                </a:r>
                <a14:m>
                  <m:oMath xmlns:m="http://schemas.openxmlformats.org/officeDocument/2006/math">
                    <m:r>
                      <a:rPr lang="en-US" sz="2200" b="1"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sz="2200" b="1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b="1">
                            <a:latin typeface="Cambria Math"/>
                          </a:rPr>
                          <m:t>𝟏</m:t>
                        </m:r>
                        <m:r>
                          <a:rPr lang="en-US" sz="2200" b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1">
                                <a:latin typeface="Cambria Math"/>
                              </a:rPr>
                              <m:t>∈</m:t>
                            </m:r>
                          </m:e>
                          <m:sub>
                            <m:r>
                              <a:rPr lang="en-US" sz="2200" b="1">
                                <a:latin typeface="Cambria Math"/>
                              </a:rPr>
                              <m:t>𝐭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1">
                                <a:latin typeface="Cambria Math"/>
                              </a:rPr>
                              <m:t>∈</m:t>
                            </m:r>
                          </m:e>
                          <m:sub>
                            <m:r>
                              <a:rPr lang="en-US" sz="2200" b="1">
                                <a:latin typeface="Cambria Math"/>
                              </a:rPr>
                              <m:t>𝐭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)</a:t>
                </a:r>
              </a:p>
              <a:p>
                <a:pPr marL="0" lvl="1"/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       </a:t>
                </a:r>
                <a:r>
                  <a:rPr lang="en-US" sz="2200" b="1" dirty="0" smtClean="0">
                    <a:latin typeface="Times New Roman" pitchFamily="18" charset="0"/>
                    <a:cs typeface="Times New Roman" pitchFamily="18" charset="0"/>
                  </a:rPr>
                  <a:t> .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Update and Normalize weights to emphasize the training texts which were incorrectly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                      classified.</a:t>
                </a:r>
              </a:p>
              <a:p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                             Update: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) = D(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) * </a:t>
                </a:r>
                <a:r>
                  <a:rPr lang="en-US" sz="2200" i="1" dirty="0" err="1">
                    <a:latin typeface="Times New Roman" pitchFamily="18" charset="0"/>
                    <a:cs typeface="Times New Roman" pitchFamily="18" charset="0"/>
                  </a:rPr>
                  <a:t>exp</a:t>
                </a:r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 (-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i="1">
                            <a:latin typeface="Cambria Math"/>
                          </a:rPr>
                          <m:t>t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2200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sz="2200" i="1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200" i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2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              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      Normalize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weight,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𝑡</m:t>
                        </m:r>
                        <m:r>
                          <a:rPr lang="en-US" sz="22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200" i="1" dirty="0">
                    <a:latin typeface="Times New Roman" pitchFamily="18" charset="0"/>
                    <a:cs typeface="Times New Roman" pitchFamily="18" charset="0"/>
                  </a:rPr>
                  <a:t>)=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200" i="1">
                                <a:latin typeface="Cambria Math"/>
                              </a:rPr>
                              <m:t>𝑡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200" i="1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200" i="1" dirty="0">
                            <a:latin typeface="Times New Roman" pitchFamily="18" charset="0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200" i="1" dirty="0">
                            <a:latin typeface="Times New Roman" pitchFamily="18" charset="0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2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2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200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/>
                              </a:rPr>
                              <m:t>𝑚</m:t>
                            </m:r>
                          </m:sup>
                          <m:e>
                            <m:r>
                              <a:rPr lang="en-US" sz="2200" i="1">
                                <a:latin typeface="Cambria Math"/>
                              </a:rPr>
                              <m:t>𝐷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sz="22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200" baseline="-25000" dirty="0">
                            <a:latin typeface="Times New Roman" pitchFamily="18" charset="0"/>
                            <a:cs typeface="Times New Roman" pitchFamily="18" charset="0"/>
                          </a:rPr>
                          <m:t>+1(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itchFamily="18" charset="0"/>
                            <a:cs typeface="Times New Roman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200" dirty="0">
                            <a:latin typeface="Times New Roman" pitchFamily="18" charset="0"/>
                            <a:cs typeface="Times New Roman" pitchFamily="18" charset="0"/>
                          </a:rPr>
                          <m:t>) </m:t>
                        </m:r>
                      </m:den>
                    </m:f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Output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Final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Strong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Classifier </a:t>
                </a:r>
              </a:p>
              <a:p>
                <a:pPr algn="ctr"/>
                <a:r>
                  <a:rPr lang="en-US" sz="2200" b="1" i="1" dirty="0">
                    <a:latin typeface="Times New Roman" pitchFamily="18" charset="0"/>
                    <a:cs typeface="Times New Roman" pitchFamily="18" charset="0"/>
                  </a:rPr>
                  <a:t>H(x) = sign (</a:t>
                </a:r>
                <a14:m>
                  <m:oMath xmlns:m="http://schemas.openxmlformats.org/officeDocument/2006/math">
                    <m:r>
                      <a:rPr lang="en-US" sz="2200" b="1" i="1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ctrlPr>
                          <a:rPr lang="en-US" sz="2200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200" b="1" i="1">
                            <a:latin typeface="Cambria Math"/>
                          </a:rPr>
                          <m:t>𝒕</m:t>
                        </m:r>
                        <m:r>
                          <a:rPr lang="en-US" sz="2200" b="1" i="1">
                            <a:latin typeface="Cambria Math"/>
                          </a:rPr>
                          <m:t>=</m:t>
                        </m:r>
                        <m:r>
                          <a:rPr lang="en-US" sz="22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200" b="1" i="1">
                            <a:latin typeface="Cambria Math"/>
                          </a:rPr>
                          <m:t>𝑻</m:t>
                        </m:r>
                      </m:sup>
                      <m:e>
                        <m:sSub>
                          <m:sSubPr>
                            <m:ctrlPr>
                              <a:rPr lang="en-US" sz="2200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200" b="1">
                                <a:latin typeface="Cambria Math"/>
                              </a:rPr>
                              <m:t>𝛂</m:t>
                            </m:r>
                          </m:e>
                          <m:sub>
                            <m:r>
                              <a:rPr lang="en-US" sz="2200" b="1">
                                <a:latin typeface="Cambria Math"/>
                              </a:rPr>
                              <m:t>𝐭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200" b="1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/>
                          </a:rPr>
                          <m:t>𝒉</m:t>
                        </m:r>
                      </m:e>
                      <m:sub>
                        <m:r>
                          <a:rPr lang="en-US" sz="2200" b="1" i="1">
                            <a:latin typeface="Cambria Math"/>
                          </a:rPr>
                          <m:t>𝒕</m:t>
                        </m:r>
                      </m:sub>
                    </m:sSub>
                    <m:r>
                      <m:rPr>
                        <m:nor/>
                      </m:rPr>
                      <a:rPr lang="en-US" sz="2200" b="1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200" b="1" i="1" smtClean="0">
                        <a:latin typeface="Cambria Math"/>
                      </a:rPr>
                      <m:t>𝒙</m:t>
                    </m:r>
                    <m:r>
                      <m:rPr>
                        <m:nor/>
                      </m:rPr>
                      <a:rPr lang="en-US" sz="2200" b="1" i="1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sz="2200" b="1" i="1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200" b="1" i="1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200" b="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2200" i="1" dirty="0">
                        <a:latin typeface="Times New Roman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/>
                      </a:rPr>
                      <m:t>𝑥</m:t>
                    </m:r>
                    <m:r>
                      <m:rPr>
                        <m:nor/>
                      </m:rPr>
                      <a:rPr lang="en-US" sz="2200" i="1" dirty="0">
                        <a:latin typeface="Times New Roman" pitchFamily="18" charset="0"/>
                        <a:cs typeface="Times New Roman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200" b="0" i="1" dirty="0" smtClean="0">
                        <a:latin typeface="Times New Roman" pitchFamily="18" charset="0"/>
                        <a:cs typeface="Times New Roman" pitchFamily="18" charset="0"/>
                      </a:rPr>
                      <m:t> =</m:t>
                    </m:r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weak classifier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1">
                            <a:latin typeface="Cambria Math"/>
                          </a:rPr>
                          <m:t>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 b="0" i="1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    = 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Corresponding Weights</a:t>
                </a:r>
                <a:endParaRPr lang="en-US" sz="22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67" y="173635"/>
                <a:ext cx="11198433" cy="6572825"/>
              </a:xfrm>
              <a:prstGeom prst="rect">
                <a:avLst/>
              </a:prstGeom>
              <a:blipFill rotWithShape="1">
                <a:blip r:embed="rId2"/>
                <a:stretch>
                  <a:fillRect l="-708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6882" y="0"/>
            <a:ext cx="11504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Ada-boost Algorithm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455231" y="6293922"/>
            <a:ext cx="255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Adaboost Calculation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98A906-F14C-4A80-9ADD-7ED50E9BD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514" y="0"/>
            <a:ext cx="10515600" cy="83127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635BA0-A03C-41E4-AF33-E6C4C9115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89" y="700645"/>
            <a:ext cx="11374590" cy="669578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explosive increasing of the social media on the Web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promoted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development of the social media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mining using machine learning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techniques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Micro blogging websites like Twitter and Facebook, in this new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era, user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loaded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thoughts and opinions about the products, reviews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movies,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booking services,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is to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classify and to predict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user‘s opinions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either positive or negative sentiment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implement Twitter datasets using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supervised machine learning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techniques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Support Vector Machine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SVM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Adobe Caslon Pro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4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0B13D8-053D-4C28-BF9A-D955AEE7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406" y="-106877"/>
            <a:ext cx="10428664" cy="98755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Performance Evaluation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36F956-B493-46E5-8F0D-4EC2CAFFE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383" y="1015001"/>
            <a:ext cx="11008057" cy="53925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confusion matrix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metric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to measure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performance of a classification algorithm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predicted classes are represented in the columns of the matrix, whereas the actual classes are in the rows of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matrix.</a:t>
            </a:r>
          </a:p>
          <a:p>
            <a:pPr marL="457200" lvl="1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57156"/>
              </p:ext>
            </p:extLst>
          </p:nvPr>
        </p:nvGraphicFramePr>
        <p:xfrm>
          <a:off x="1178825" y="2956957"/>
          <a:ext cx="9497568" cy="3087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0022"/>
                <a:gridCol w="2663081"/>
                <a:gridCol w="4474465"/>
              </a:tblGrid>
              <a:tr h="1145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Predicted: Positive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Predicted: Negative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7940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Actual: Positive  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 Positives (TP)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 Negatives (FN)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114811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Actual: Negative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False Positives (FP)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True Negatives (TN)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98408" y="6207470"/>
            <a:ext cx="10924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Table 3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Confusion Matrix 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4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00B13D8-053D-4C28-BF9A-D955AEE7EB1B}"/>
              </a:ext>
            </a:extLst>
          </p:cNvPr>
          <p:cNvSpPr txBox="1">
            <a:spLocks/>
          </p:cNvSpPr>
          <p:nvPr/>
        </p:nvSpPr>
        <p:spPr>
          <a:xfrm>
            <a:off x="178130" y="213758"/>
            <a:ext cx="11072940" cy="81939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Performance Evaluation (</a:t>
            </a:r>
            <a:r>
              <a:rPr lang="en-US" sz="3200" b="1" dirty="0" smtClean="0">
                <a:latin typeface="Adobe Caslon Pro" pitchFamily="18" charset="0"/>
              </a:rPr>
              <a:t>Cont’d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3772" y="1246909"/>
            <a:ext cx="112815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True positives (TP)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cases for which the classifier predicted ‘positive’ and the texts were actually ‘positive’.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True negatives (TN)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cases for which the classifier predicted ‘negative’ and the texts were actually ‘negative’.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False positives (FP)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cases for which the classifier predicted ‘positive’ but the texts were actually ‘negative’.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False negatives (FN)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the cases for which the classifier predicted ‘negative’ but the texts were actually ‘positive’.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33983" y="886371"/>
                <a:ext cx="10956333" cy="49269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Accuracy</a:t>
                </a:r>
              </a:p>
              <a:p>
                <a:endParaRPr lang="en-US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Accuracy is one of the most common performance evaluation parameter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It is also used as a statistical measure of how well a classification test correctly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identifies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algn="ctr">
                  <a:buFont typeface="Arial" pitchFamily="34" charset="0"/>
                  <a:buChar char="•"/>
                </a:pP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It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is calculated as the ratio of number of correctly predicted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test data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to the number of total number of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test data </a:t>
                </a:r>
              </a:p>
              <a:p>
                <a:pPr algn="ctr"/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Accuracy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TN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FN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FP</m:t>
                        </m:r>
                        <m:r>
                          <m:rPr>
                            <m:nor/>
                          </m:rPr>
                          <a:rPr lang="en-US" sz="2400" dirty="0">
                            <a:latin typeface="Times New Roman" pitchFamily="18" charset="0"/>
                            <a:cs typeface="Times New Roman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 smtClean="0"/>
                  <a:t>  [2] [3]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3" y="886371"/>
                <a:ext cx="10956333" cy="4926990"/>
              </a:xfrm>
              <a:prstGeom prst="rect">
                <a:avLst/>
              </a:prstGeom>
              <a:blipFill rotWithShape="1">
                <a:blip r:embed="rId2"/>
                <a:stretch>
                  <a:fillRect l="-723" t="-989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0" y="77462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dobe Caslon Pro" pitchFamily="18" charset="0"/>
              </a:rPr>
              <a:t>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Experimental Results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79" y="0"/>
            <a:ext cx="1203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Experimental Result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95745" y="584775"/>
            <a:ext cx="115309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main purpose of this system is to compare the results of two methods and two different twitter datasets are applied.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is to classify the tweets whether they are positive or negative by using classification two methods, SVM and Adaboost with SVM classifier.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used Twitter Airline and Twitter Apple datasets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training tweets, the eighty percent of dataset are used and for testing, twenty percent of dataset are 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Firstly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Twitter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ariline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dataset is used to compare the accuracy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methods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then apple twitter dataset is also used.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79" y="0"/>
            <a:ext cx="1203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sz="3200" b="1" dirty="0" smtClean="0"/>
              <a:t>I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8555" y="941034"/>
            <a:ext cx="116734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 I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conducted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tweet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airline dataset, different preprocessing step, feature extraction methods (unigram) using SVM and Adaboost with SVM classifier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Accuracy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tweet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airline dataset with two methods classification are shown in 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classification stage, the system train 6400 tweets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 1485 positives and 4915   negatives labels. In testing, 1600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tweets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used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 provided the accuracy values which are varied according to the datasets and the classification methods.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by SVM has achieved the overall accuracy of 89.2% , while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Adaboot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SVM performed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89.6%as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shown in 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4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045950"/>
              </p:ext>
            </p:extLst>
          </p:nvPr>
        </p:nvGraphicFramePr>
        <p:xfrm>
          <a:off x="1024125" y="1573268"/>
          <a:ext cx="4523231" cy="2160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359"/>
                <a:gridCol w="1804416"/>
                <a:gridCol w="1743456"/>
              </a:tblGrid>
              <a:tr h="4777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Predicted: Positive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Predicted: Negative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008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Actual: Positive  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1151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613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Actual: Negative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277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4125" y="703821"/>
            <a:ext cx="5664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Tweets Airline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 (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8000 tweets)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tweets = </a:t>
            </a:r>
            <a:r>
              <a:rPr lang="en-US" sz="2400" dirty="0"/>
              <a:t>6400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, Test tweets  = </a:t>
            </a:r>
            <a:r>
              <a:rPr lang="en-US" sz="2400" dirty="0"/>
              <a:t>1600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63227"/>
              </p:ext>
            </p:extLst>
          </p:nvPr>
        </p:nvGraphicFramePr>
        <p:xfrm>
          <a:off x="6129076" y="1616510"/>
          <a:ext cx="4523231" cy="2160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359"/>
                <a:gridCol w="1804416"/>
                <a:gridCol w="1743456"/>
              </a:tblGrid>
              <a:tr h="3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Predicted: Positive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Predicted: Negative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Actual: Positive  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1155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Actual: Negative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278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56935"/>
              </p:ext>
            </p:extLst>
          </p:nvPr>
        </p:nvGraphicFramePr>
        <p:xfrm>
          <a:off x="1024125" y="4557015"/>
          <a:ext cx="9790176" cy="1166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498"/>
                <a:gridCol w="4033915"/>
                <a:gridCol w="2583519"/>
                <a:gridCol w="2266244"/>
              </a:tblGrid>
              <a:tr h="4472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Datasets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ea typeface="Malgun Gothic"/>
                          <a:cs typeface="Times New Roman" pitchFamily="18" charset="0"/>
                        </a:rPr>
                        <a:t>SVM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ea typeface="Malgun Gothic"/>
                          <a:cs typeface="Times New Roman" pitchFamily="18" charset="0"/>
                        </a:rPr>
                        <a:t>AdaboostSVM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19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ea typeface="Malgun Gothic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Tweets Airline dataset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89.2%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89.6%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82010" y="3892445"/>
            <a:ext cx="410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Table 4: Confusion Matrix for SVM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46123" y="3892445"/>
            <a:ext cx="513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Table 5: Confusion Matrix for AdaboostSVM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70321" y="6115397"/>
            <a:ext cx="9256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Table 6: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Result of SVM and AdaboostSVM on Tweets Airline dataset 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422366" y="0"/>
            <a:ext cx="1175261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sz="3200" b="1" dirty="0" smtClean="0"/>
              <a:t>I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379" y="0"/>
            <a:ext cx="120376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sz="3200" b="1" dirty="0" smtClean="0"/>
              <a:t>II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18555" y="941034"/>
            <a:ext cx="1167344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Experiments II is conducted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tweet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apple dataset, different preprocessing step, feature extraction methods (unigram) using SVM and Adaboost with SVM classifier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Accuracy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tweet apple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dataset with two methods classification are shown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table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classification stage, the system train 3041 tweets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2066 positives and 975  negatives labels. In testing, 761 tweets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used.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table provided the accuracy values which are varied according to the datasets and the classification methods.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system by SVM has achieved the overall accuracy of 76.5 % , while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Adaboot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SVM performed 81.1% as shown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table 9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4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80578"/>
              </p:ext>
            </p:extLst>
          </p:nvPr>
        </p:nvGraphicFramePr>
        <p:xfrm>
          <a:off x="1166632" y="1816044"/>
          <a:ext cx="4523231" cy="2160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359"/>
                <a:gridCol w="1804416"/>
                <a:gridCol w="1743456"/>
              </a:tblGrid>
              <a:tr h="4773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Predicted: Positive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Predicted: Negative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651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Actual: Positive  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Actual: Negative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397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24126" y="1016800"/>
            <a:ext cx="10589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Tweets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Apple dataset (3802 tweets)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Training tweets = 3041 , Test tweets  = 761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326012"/>
              </p:ext>
            </p:extLst>
          </p:nvPr>
        </p:nvGraphicFramePr>
        <p:xfrm>
          <a:off x="6280177" y="1909989"/>
          <a:ext cx="4523231" cy="2160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5359"/>
                <a:gridCol w="1804416"/>
                <a:gridCol w="1743456"/>
              </a:tblGrid>
              <a:tr h="398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Predicted: Positive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Predicted: Negative</a:t>
                      </a:r>
                      <a:endParaRPr lang="en-US" sz="20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</a:tr>
              <a:tr h="37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Actual: Positive  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728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Actual: Negative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451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08897"/>
              </p:ext>
            </p:extLst>
          </p:nvPr>
        </p:nvGraphicFramePr>
        <p:xfrm>
          <a:off x="1105892" y="4687644"/>
          <a:ext cx="9790176" cy="1166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6498"/>
                <a:gridCol w="4033915"/>
                <a:gridCol w="2583519"/>
                <a:gridCol w="2266244"/>
              </a:tblGrid>
              <a:tr h="4472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Datasets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ea typeface="Malgun Gothic"/>
                          <a:cs typeface="Times New Roman" pitchFamily="18" charset="0"/>
                        </a:rPr>
                        <a:t>SVM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ea typeface="Malgun Gothic"/>
                          <a:cs typeface="Times New Roman" pitchFamily="18" charset="0"/>
                        </a:rPr>
                        <a:t>AdaboostSVM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193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ea typeface="Malgun Gothic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Tweets Apple dataset</a:t>
                      </a:r>
                      <a:endParaRPr lang="en-US" sz="20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76.5%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81.1%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25967" y="4002390"/>
            <a:ext cx="410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Table 7: Confusion Matrix for SVM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6277" y="4002390"/>
            <a:ext cx="5134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Table 8: Confusion Matrix for AdaboostSVM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03764" y="6052755"/>
            <a:ext cx="91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Table 9: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Experimental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Result of SVM and AdaboostSVM on Tweets Apple Dataset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0" y="26746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dobe Caslon Pro" pitchFamily="18" charset="0"/>
              </a:rPr>
              <a:t>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CE12C1-F0E1-4DA2-BB6F-57948313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76" y="254120"/>
            <a:ext cx="10515600" cy="7493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dobe Caslon Pro" pitchFamily="18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F273F5-541A-4E9A-A353-8464F72A8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16" y="1068779"/>
            <a:ext cx="11091554" cy="5586035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Sentiment Analysis is the process of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computationally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determining whether a piece of writing is positive,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negative. </a:t>
            </a:r>
          </a:p>
          <a:p>
            <a:pPr algn="just">
              <a:lnSpc>
                <a:spcPct val="17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It’s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also known as opinion mining, deriving the opinion or attitude of a speaker. 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this system, SVM and </a:t>
            </a:r>
            <a:r>
              <a:rPr lang="en-US" sz="3800" dirty="0" err="1">
                <a:latin typeface="Times New Roman" pitchFamily="18" charset="0"/>
                <a:cs typeface="Times New Roman" pitchFamily="18" charset="0"/>
              </a:rPr>
              <a:t>Aaboost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with SVM Classifier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are applied in the classification of tweets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7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Applying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preprocessing techniques so that accurate data is fed as an input to the training 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process.</a:t>
            </a:r>
          </a:p>
          <a:p>
            <a:pPr algn="just">
              <a:lnSpc>
                <a:spcPct val="17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system classified the tweets as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800" b="1" dirty="0">
                <a:latin typeface="Times New Roman" pitchFamily="18" charset="0"/>
                <a:cs typeface="Times New Roman" pitchFamily="18" charset="0"/>
              </a:rPr>
              <a:t>Negative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 based on twitter dataset. 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comparative results are taken against SVM and </a:t>
            </a: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with SVM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classifier. </a:t>
            </a:r>
            <a:endParaRPr lang="en-US" sz="3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70000"/>
              </a:lnSpc>
            </a:pPr>
            <a:r>
              <a:rPr lang="en-US" sz="3800" dirty="0" err="1" smtClean="0"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800" dirty="0">
                <a:latin typeface="Times New Roman" pitchFamily="18" charset="0"/>
                <a:cs typeface="Times New Roman" pitchFamily="18" charset="0"/>
              </a:rPr>
              <a:t>with SVM Classifier gives a better generalization performance and works well with unbalanced class datasets</a:t>
            </a:r>
            <a:r>
              <a:rPr lang="en-US" sz="38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sz="3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8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59448" y="1145085"/>
            <a:ext cx="11215877" cy="4994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Ensemble Method,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used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performance of classification method SVM</a:t>
            </a: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 will be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training texts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texts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output will be two types of sentiment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Positive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Negative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also show the compare accuracy of two methods ,SVM and AdaboostSVM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11988"/>
            <a:ext cx="1176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Abstract(Cont’d)</a:t>
            </a:r>
          </a:p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1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195" y="151371"/>
            <a:ext cx="10515600" cy="6680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4449" y="1021278"/>
            <a:ext cx="10515600" cy="49775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Sentiment analysis, the classification categories have positive, negative and neutral sense.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But,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only classify the tweets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positive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tweets which can be further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classified to positive, negative and neutral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can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be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applied aspect based classification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SVM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 classifies opinionated text vectors by separating it into positive and negative classes with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which can be further extended to non-linear decision boundaries using various kernels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6439" y="844959"/>
            <a:ext cx="10500745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Chintan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Dedhia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Mrs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Jyoti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Ramteke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, "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Ensemble model for Twitter Sentiment Analysis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“, IEEE 2017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Sheeba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Aditi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Sharan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Nidhi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Malik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" Sentiment Analysis of Product Reviews using Support Vector Machine Learning Algorithm”, IEEE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2018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Bhumika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Jadav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Vimalkumar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Vaghela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, " Sentiment Analysis using Support Vector Machine based on Feature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Selection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Semantic Analysis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[4]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Megha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Rathi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Aditya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Malik,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Daksh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Varshney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Rachita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Sharma,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Sarthak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Mendiratta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"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Sentiment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Analysis of Tweets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using Machine Learning Approach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"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[5]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https://sefiks.com/2018/11/02/a-step-by-step-adaboost-example/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[6]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https://www.quora.com/How-do-I-train-a-SVM-classifier-from-text-examples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[7]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Cortes, C.;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Vapnik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V. (1995). "Support-vector networks". Machine Learning. 20 (3): 273–297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F0BBBF4B-A691-4FC2-B053-AF0C4631EE65}"/>
              </a:ext>
            </a:extLst>
          </p:cNvPr>
          <p:cNvSpPr txBox="1">
            <a:spLocks/>
          </p:cNvSpPr>
          <p:nvPr/>
        </p:nvSpPr>
        <p:spPr>
          <a:xfrm>
            <a:off x="816439" y="247951"/>
            <a:ext cx="10515600" cy="7485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2752" y="1210650"/>
            <a:ext cx="1118006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8]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Jiri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Matas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and Jan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Sochman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9]  SVM Example, Dan Ventura March 12, 2009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[10] “Support Vector Machine “,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By Alexander Kowalczyk 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Foreword by Daniel Jebaraj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[11]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Boosting Foundations and Algorithms Robert E.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Schapire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Yoav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Freund The MIT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[12] A Short Introduction to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Boostring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Yoav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Freund and  Robert E.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Schapire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[13]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Boosted SVM based Ensemble Classifier for Sentiment Analysis of Online Reviews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[14]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en.wikipedia.org/wiki/List_of_emoticons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[15]</a:t>
            </a:r>
            <a:r>
              <a:rPr lang="en-US" sz="2000" dirty="0">
                <a:hlinkClick r:id="rId3"/>
              </a:rPr>
              <a:t> https://positivepsychology.com/positive-negative-emotions/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92387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dobe Caslon Pro" pitchFamily="18" charset="0"/>
              </a:rPr>
              <a:t>Cont’d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 You For Your Attention !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3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F09F48-E168-4541-96D8-25115A7FF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69" y="113053"/>
            <a:ext cx="10515600" cy="85981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C7C1EA-3A53-44DF-AC41-6E5F97551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30" y="1058012"/>
            <a:ext cx="11067196" cy="538339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automatically and instantly know the user respond from a huge amount of user 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weets with this sentiment analysis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apply machine learning techniques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SVM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SVM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Classifier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show how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Adaboost can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improve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performance of classification method,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SVM in this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Adobe Caslon Pro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8C1360-EEBE-4B73-A768-C1D37D16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19" y="150471"/>
            <a:ext cx="10515600" cy="82905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dobe Caslon Pro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137FF2-3E9C-448A-AC9B-674AC2E5E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1" y="890649"/>
            <a:ext cx="11420013" cy="596735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Sentiment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analysis is the best solution of social network websites by exploring and extracting the humans’ thoughts and feeling upon what are interests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Millions of users share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opinions on various topics on social networking sites.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limit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280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characters for messages in twitter micro-blogging sites forces the users to be concisely expressive in their comments or opinions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system is applied Twitter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sentiment analysis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produce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categories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(1) positive   and  (2)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negative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system show the compare result of SVM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SVM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is implemented by Python programming language.</a:t>
            </a: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2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83127"/>
            <a:ext cx="11994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Overview of the System</a:t>
            </a:r>
          </a:p>
          <a:p>
            <a:endParaRPr lang="en-US" sz="36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013471" y="5902036"/>
            <a:ext cx="4684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 Overview of the System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5755956" y="2675254"/>
            <a:ext cx="2246630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400" dirty="0" smtClean="0">
              <a:effectLst/>
              <a:latin typeface="Times New Roman"/>
              <a:ea typeface="Malgun Gothic"/>
              <a:cs typeface="Myanmar Text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 smtClean="0">
                <a:effectLst/>
                <a:latin typeface="Times New Roman"/>
                <a:ea typeface="Malgun Gothic"/>
                <a:cs typeface="Myanmar Text"/>
              </a:rPr>
              <a:t>Apply </a:t>
            </a:r>
            <a:r>
              <a:rPr lang="en-US" sz="1400" dirty="0">
                <a:effectLst/>
                <a:latin typeface="Times New Roman"/>
                <a:ea typeface="Malgun Gothic"/>
                <a:cs typeface="Myanmar Text"/>
              </a:rPr>
              <a:t>Classification methods</a:t>
            </a:r>
            <a:endParaRPr lang="en-US" sz="1100" dirty="0">
              <a:effectLst/>
              <a:ea typeface="Malgun Gothic"/>
              <a:cs typeface="Myanmar Text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imes New Roman"/>
                <a:ea typeface="Malgun Gothic"/>
                <a:cs typeface="Myanmar Text"/>
              </a:rPr>
              <a:t>SVM, </a:t>
            </a:r>
            <a:r>
              <a:rPr lang="en-US" sz="1400" dirty="0" err="1">
                <a:effectLst/>
                <a:latin typeface="Times New Roman"/>
                <a:ea typeface="Malgun Gothic"/>
                <a:cs typeface="Myanmar Text"/>
              </a:rPr>
              <a:t>AdaboostSVM</a:t>
            </a:r>
            <a:endParaRPr lang="en-US" sz="1100" dirty="0">
              <a:effectLst/>
              <a:ea typeface="Malgun Gothic"/>
              <a:cs typeface="Myanmar Text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imes New Roman"/>
                <a:ea typeface="Malgun Gothic"/>
                <a:cs typeface="Myanmar Text"/>
              </a:rPr>
              <a:t> </a:t>
            </a:r>
            <a:endParaRPr lang="en-US" sz="1100" dirty="0">
              <a:effectLst/>
              <a:ea typeface="Malgun Gothic"/>
              <a:cs typeface="Myanmar Tex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62344" y="4337187"/>
            <a:ext cx="1385887" cy="573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latin typeface="Times New Roman"/>
                <a:ea typeface="Malgun Gothic"/>
                <a:cs typeface="Myanmar Text"/>
              </a:rPr>
              <a:t>Classifier</a:t>
            </a:r>
            <a:endParaRPr lang="en-US" sz="1100">
              <a:effectLst/>
              <a:ea typeface="Malgun Gothic"/>
              <a:cs typeface="Myanmar Text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6798050" y="3608704"/>
            <a:ext cx="1" cy="74930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Rectangle 48"/>
          <p:cNvSpPr/>
          <p:nvPr/>
        </p:nvSpPr>
        <p:spPr>
          <a:xfrm>
            <a:off x="2420301" y="4356113"/>
            <a:ext cx="923290" cy="57340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imes New Roman"/>
                <a:ea typeface="Malgun Gothic"/>
                <a:cs typeface="Myanmar Text"/>
              </a:rPr>
              <a:t>Testing Tweets</a:t>
            </a:r>
            <a:endParaRPr lang="en-US" sz="1100" dirty="0">
              <a:effectLst/>
              <a:latin typeface="Calibri"/>
              <a:ea typeface="Malgun Gothic"/>
              <a:cs typeface="Myanmar Text"/>
            </a:endParaRPr>
          </a:p>
        </p:txBody>
      </p:sp>
      <p:cxnSp>
        <p:nvCxnSpPr>
          <p:cNvPr id="50" name="Straight Arrow Connector 49"/>
          <p:cNvCxnSpPr>
            <a:endCxn id="59" idx="1"/>
          </p:cNvCxnSpPr>
          <p:nvPr/>
        </p:nvCxnSpPr>
        <p:spPr>
          <a:xfrm flipV="1">
            <a:off x="3344543" y="4668243"/>
            <a:ext cx="908685" cy="1043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Straight Arrow Connector 50"/>
          <p:cNvCxnSpPr/>
          <p:nvPr/>
        </p:nvCxnSpPr>
        <p:spPr>
          <a:xfrm flipV="1">
            <a:off x="7448232" y="4372293"/>
            <a:ext cx="495935" cy="20955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Arrow Connector 51"/>
          <p:cNvCxnSpPr/>
          <p:nvPr/>
        </p:nvCxnSpPr>
        <p:spPr>
          <a:xfrm>
            <a:off x="7448232" y="4741863"/>
            <a:ext cx="427355" cy="25209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3" name="Rectangle 52"/>
          <p:cNvSpPr/>
          <p:nvPr/>
        </p:nvSpPr>
        <p:spPr>
          <a:xfrm>
            <a:off x="2298064" y="1220787"/>
            <a:ext cx="2091055" cy="195516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latin typeface="Times New Roman"/>
                <a:ea typeface="Malgun Gothic"/>
                <a:cs typeface="Myanmar Text"/>
              </a:rPr>
              <a:t>        </a:t>
            </a:r>
            <a:endParaRPr lang="en-US" sz="1100">
              <a:effectLst/>
              <a:latin typeface="Calibri"/>
              <a:ea typeface="Malgun Gothic"/>
              <a:cs typeface="Myanmar Text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latin typeface="Times New Roman"/>
                <a:ea typeface="Malgun Gothic"/>
                <a:cs typeface="Myanmar Text"/>
              </a:rPr>
              <a:t> </a:t>
            </a:r>
            <a:endParaRPr lang="en-US" sz="1100">
              <a:effectLst/>
              <a:latin typeface="Calibri"/>
              <a:ea typeface="Malgun Gothic"/>
              <a:cs typeface="Myanmar Text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435223" y="2058988"/>
            <a:ext cx="1818640" cy="8521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latin typeface="Times New Roman"/>
                <a:ea typeface="Malgun Gothic"/>
                <a:cs typeface="Myanmar Text"/>
              </a:rPr>
              <a:t>Label</a:t>
            </a:r>
            <a:endParaRPr lang="en-US" sz="1100">
              <a:effectLst/>
              <a:ea typeface="Malgun Gothic"/>
              <a:cs typeface="Myanmar Text"/>
            </a:endParaRP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latin typeface="Times New Roman"/>
                <a:ea typeface="Malgun Gothic"/>
                <a:cs typeface="Myanmar Text"/>
              </a:rPr>
              <a:t> (positive, negative)</a:t>
            </a:r>
            <a:endParaRPr lang="en-US" sz="1100">
              <a:effectLst/>
              <a:ea typeface="Malgun Gothic"/>
              <a:cs typeface="Myanmar Text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062344" y="1508166"/>
            <a:ext cx="1599565" cy="709587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latin typeface="Times New Roman"/>
                <a:ea typeface="Malgun Gothic"/>
                <a:cs typeface="Myanmar Text"/>
              </a:rPr>
              <a:t>Feature Vectors</a:t>
            </a:r>
            <a:endParaRPr lang="en-US" sz="1100">
              <a:effectLst/>
              <a:latin typeface="Calibri"/>
              <a:ea typeface="Malgun Gothic"/>
              <a:cs typeface="Myanmar Text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389119" y="1914215"/>
            <a:ext cx="1673225" cy="16836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7" name="Straight Arrow Connector 56"/>
          <p:cNvCxnSpPr/>
          <p:nvPr/>
        </p:nvCxnSpPr>
        <p:spPr>
          <a:xfrm>
            <a:off x="6771618" y="2217753"/>
            <a:ext cx="0" cy="42799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9" name="Rectangle 58"/>
          <p:cNvSpPr/>
          <p:nvPr/>
        </p:nvSpPr>
        <p:spPr>
          <a:xfrm>
            <a:off x="4253228" y="4381540"/>
            <a:ext cx="894715" cy="57340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latin typeface="Times New Roman"/>
                <a:ea typeface="Malgun Gothic"/>
                <a:cs typeface="Myanmar Text"/>
              </a:rPr>
              <a:t>Feature Vectors</a:t>
            </a:r>
            <a:endParaRPr lang="en-US" sz="1100">
              <a:effectLst/>
              <a:latin typeface="Calibri"/>
              <a:ea typeface="Malgun Gothic"/>
              <a:cs typeface="Myanmar Text"/>
            </a:endParaRPr>
          </a:p>
        </p:txBody>
      </p:sp>
      <p:cxnSp>
        <p:nvCxnSpPr>
          <p:cNvPr id="60" name="Straight Arrow Connector 59"/>
          <p:cNvCxnSpPr>
            <a:stCxn id="59" idx="3"/>
          </p:cNvCxnSpPr>
          <p:nvPr/>
        </p:nvCxnSpPr>
        <p:spPr>
          <a:xfrm>
            <a:off x="5147943" y="4668243"/>
            <a:ext cx="914401" cy="1043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Rectangle 60"/>
          <p:cNvSpPr/>
          <p:nvPr/>
        </p:nvSpPr>
        <p:spPr>
          <a:xfrm>
            <a:off x="2435223" y="1399230"/>
            <a:ext cx="1818005" cy="514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>
                <a:effectLst/>
                <a:latin typeface="Times New Roman"/>
                <a:ea typeface="Malgun Gothic"/>
                <a:cs typeface="Myanmar Text"/>
              </a:rPr>
              <a:t>  Training Tweets </a:t>
            </a:r>
            <a:endParaRPr lang="en-US" sz="1100">
              <a:effectLst/>
              <a:ea typeface="Malgun Gothic"/>
              <a:cs typeface="Myanmar Text"/>
            </a:endParaRPr>
          </a:p>
        </p:txBody>
      </p:sp>
      <p:sp>
        <p:nvSpPr>
          <p:cNvPr id="62" name="Parallelogram 61"/>
          <p:cNvSpPr/>
          <p:nvPr/>
        </p:nvSpPr>
        <p:spPr>
          <a:xfrm>
            <a:off x="7876222" y="4197668"/>
            <a:ext cx="972185" cy="388620"/>
          </a:xfrm>
          <a:prstGeom prst="parallelogram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>
                <a:effectLst/>
                <a:latin typeface="Times New Roman"/>
                <a:ea typeface="Malgun Gothic"/>
                <a:cs typeface="Myanmar Text"/>
              </a:rPr>
              <a:t>Positive</a:t>
            </a:r>
            <a:endParaRPr lang="en-US" sz="1100">
              <a:effectLst/>
              <a:ea typeface="Malgun Gothic"/>
              <a:cs typeface="Myanmar Text"/>
            </a:endParaRPr>
          </a:p>
        </p:txBody>
      </p:sp>
      <p:sp>
        <p:nvSpPr>
          <p:cNvPr id="63" name="Parallelogram 62"/>
          <p:cNvSpPr/>
          <p:nvPr/>
        </p:nvSpPr>
        <p:spPr>
          <a:xfrm>
            <a:off x="7779067" y="4820603"/>
            <a:ext cx="1021080" cy="417830"/>
          </a:xfrm>
          <a:prstGeom prst="parallelogram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b="1">
                <a:effectLst/>
                <a:latin typeface="Times New Roman"/>
                <a:ea typeface="Malgun Gothic"/>
                <a:cs typeface="Myanmar Text"/>
              </a:rPr>
              <a:t>Negative</a:t>
            </a:r>
            <a:endParaRPr lang="en-US" sz="1100">
              <a:effectLst/>
              <a:latin typeface="Calibri"/>
              <a:ea typeface="Malgun Gothic"/>
              <a:cs typeface="Myanmar Text"/>
            </a:endParaRPr>
          </a:p>
        </p:txBody>
      </p:sp>
    </p:spTree>
    <p:extLst>
      <p:ext uri="{BB962C8B-B14F-4D97-AF65-F5344CB8AC3E}">
        <p14:creationId xmlns:p14="http://schemas.microsoft.com/office/powerpoint/2010/main" val="338376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8CD55E-3535-4270-A821-8FD48C32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502" y="154379"/>
            <a:ext cx="10515600" cy="9683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dobe Caslon Pro" pitchFamily="18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D4A46AE-2097-487F-826D-8F3FC1D70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952" y="859780"/>
            <a:ext cx="10515600" cy="557317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system, Twitter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Airline dataset and Twitter Apple dataset are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used which is freely available in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Inc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80 % of training data and 20 % of testing data of dataset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contains following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attributes : Label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Text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Tweets Label can be categorized into positive and negative.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Twitter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Airline dataset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includes 8000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instances.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dataset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contains 1850 positives and 6150 negatives labels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Twitter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Apple dataset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also includes 3802 instances.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dataset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also contains 2584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positives and 1218 negatives labels.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2795E-9D4D-44DC-A903-8357A0CD8ED8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807559"/>
              </p:ext>
            </p:extLst>
          </p:nvPr>
        </p:nvGraphicFramePr>
        <p:xfrm>
          <a:off x="1504690" y="1448791"/>
          <a:ext cx="8497824" cy="3732688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531114"/>
                <a:gridCol w="2711958"/>
                <a:gridCol w="5254752"/>
              </a:tblGrid>
              <a:tr h="5637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Label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Text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011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Positive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thanks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http://t.co/QDebyaHqfM</a:t>
                      </a:r>
                      <a:endParaRPr lang="en-US" sz="1800" b="0" dirty="0" smtClean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97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Positive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is best in the world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97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Positive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favorite airline in the world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619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negative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is the worst airline in the world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5243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negative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is by far the worst airline</a:t>
                      </a:r>
                      <a:r>
                        <a:rPr lang="en-US" sz="18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974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/>
                        <a:ea typeface="Malgun Gothic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negative</a:t>
                      </a:r>
                      <a:endParaRPr lang="en-US" sz="180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@united is the worst airline </a:t>
                      </a:r>
                      <a:endParaRPr lang="en-US" sz="1800" dirty="0">
                        <a:effectLst/>
                        <a:latin typeface="Times New Roman" pitchFamily="18" charset="0"/>
                        <a:ea typeface="Malgun Gothic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011009" y="5608777"/>
            <a:ext cx="3719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Table 1 :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Twitter Airline dataset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C8CD55E-3535-4270-A821-8FD48C32DC8E}"/>
              </a:ext>
            </a:extLst>
          </p:cNvPr>
          <p:cNvSpPr txBox="1">
            <a:spLocks/>
          </p:cNvSpPr>
          <p:nvPr/>
        </p:nvSpPr>
        <p:spPr>
          <a:xfrm>
            <a:off x="666502" y="285007"/>
            <a:ext cx="10515600" cy="9683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Adobe Caslon Pro" pitchFamily="18" charset="0"/>
              </a:rPr>
              <a:t>Datasets(Cont’d)</a:t>
            </a:r>
            <a:endParaRPr lang="en-US" sz="4000" b="1" dirty="0">
              <a:latin typeface="Adobe Caslon Pro" pitchFamily="18" charset="0"/>
            </a:endParaRPr>
          </a:p>
          <a:p>
            <a:pPr algn="ctr"/>
            <a:endParaRPr lang="en-US" sz="4000" b="1" dirty="0">
              <a:latin typeface="Adobe Caslon Pro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74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12039</TotalTime>
  <Words>3621</Words>
  <Application>Microsoft Office PowerPoint</Application>
  <PresentationFormat>Custom</PresentationFormat>
  <Paragraphs>513</Paragraphs>
  <Slides>43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University Of Computer Studies , Mandalay</vt:lpstr>
      <vt:lpstr>Content</vt:lpstr>
      <vt:lpstr>Abstract</vt:lpstr>
      <vt:lpstr>PowerPoint Presentation</vt:lpstr>
      <vt:lpstr>Objectives</vt:lpstr>
      <vt:lpstr>Introduction</vt:lpstr>
      <vt:lpstr>PowerPoint Presentation</vt:lpstr>
      <vt:lpstr>Datasets</vt:lpstr>
      <vt:lpstr>PowerPoint Presentation</vt:lpstr>
      <vt:lpstr>PowerPoint Presentation</vt:lpstr>
      <vt:lpstr>PowerPoint Presentation</vt:lpstr>
      <vt:lpstr>Text Preprocessing</vt:lpstr>
      <vt:lpstr>PowerPoint Presentation</vt:lpstr>
      <vt:lpstr>PowerPoint Presentation</vt:lpstr>
      <vt:lpstr>PowerPoint Presentation</vt:lpstr>
      <vt:lpstr>PowerPoint Presentation</vt:lpstr>
      <vt:lpstr>Feature Extraction  </vt:lpstr>
      <vt:lpstr>Feature Extraction (Cont’d)   </vt:lpstr>
      <vt:lpstr>PowerPoint Presentation</vt:lpstr>
      <vt:lpstr>Support Vector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Adaboost (Adaptive Boosting) Algorithm </vt:lpstr>
      <vt:lpstr>PowerPoint Presentation</vt:lpstr>
      <vt:lpstr>PowerPoint Presentation</vt:lpstr>
      <vt:lpstr>Performance Evaluation</vt:lpstr>
      <vt:lpstr>PowerPoint Presentation</vt:lpstr>
      <vt:lpstr>PowerPoint Presentation</vt:lpstr>
      <vt:lpstr>Experimental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Future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Ever Choice</cp:lastModifiedBy>
  <cp:revision>966</cp:revision>
  <dcterms:created xsi:type="dcterms:W3CDTF">2019-02-28T13:15:15Z</dcterms:created>
  <dcterms:modified xsi:type="dcterms:W3CDTF">2024-04-13T12:53:08Z</dcterms:modified>
</cp:coreProperties>
</file>