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041857"/>
            <a:ext cx="98393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884" y="1985594"/>
            <a:ext cx="10022230" cy="272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8806" y="6575552"/>
            <a:ext cx="11937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518992"/>
            <a:ext cx="67443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252525"/>
                </a:solidFill>
                <a:latin typeface="Arial"/>
                <a:cs typeface="Arial"/>
              </a:rPr>
              <a:t>Digital </a:t>
            </a:r>
            <a:r>
              <a:rPr sz="4800" spc="-30" dirty="0">
                <a:solidFill>
                  <a:srgbClr val="252525"/>
                </a:solidFill>
                <a:latin typeface="Arial"/>
                <a:cs typeface="Arial"/>
              </a:rPr>
              <a:t>IC </a:t>
            </a:r>
            <a:r>
              <a:rPr sz="4800" spc="-45" dirty="0">
                <a:solidFill>
                  <a:srgbClr val="252525"/>
                </a:solidFill>
                <a:latin typeface="Arial"/>
                <a:cs typeface="Arial"/>
              </a:rPr>
              <a:t>Design</a:t>
            </a:r>
            <a:r>
              <a:rPr sz="4800" spc="-3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spc="-70" dirty="0">
                <a:solidFill>
                  <a:srgbClr val="252525"/>
                </a:solidFill>
                <a:latin typeface="Arial"/>
                <a:cs typeface="Arial"/>
              </a:rPr>
              <a:t>Training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800600"/>
            <a:ext cx="2971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smtClean="0">
                <a:latin typeface="Times New Roman"/>
                <a:cs typeface="Times New Roman"/>
              </a:rPr>
              <a:t>Jun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28</a:t>
            </a:r>
            <a:r>
              <a:rPr sz="1800" dirty="0" smtClean="0">
                <a:latin typeface="Times New Roman"/>
                <a:cs typeface="Times New Roman"/>
              </a:rPr>
              <a:t>,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201</a:t>
            </a:r>
            <a:r>
              <a:rPr lang="en-US" altLang="zh-TW" sz="1800" dirty="0" smtClean="0">
                <a:latin typeface="Times New Roman"/>
                <a:cs typeface="Times New Roman"/>
              </a:rPr>
              <a:t>8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lang="en-US" sz="1800" dirty="0" smtClean="0">
                <a:latin typeface="Times New Roman"/>
                <a:cs typeface="Times New Roman"/>
              </a:rPr>
              <a:t>TA</a:t>
            </a:r>
            <a:r>
              <a:rPr sz="1800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Jen-</a:t>
            </a:r>
            <a:r>
              <a:rPr lang="en-US" dirty="0" err="1">
                <a:latin typeface="Times New Roman"/>
                <a:cs typeface="Times New Roman"/>
              </a:rPr>
              <a:t>Hao</a:t>
            </a:r>
            <a:r>
              <a:rPr lang="en-US" dirty="0">
                <a:latin typeface="Times New Roman"/>
                <a:cs typeface="Times New Roman"/>
              </a:rPr>
              <a:t> Hsiao, Yu-Fen </a:t>
            </a:r>
            <a:r>
              <a:rPr lang="en-US" dirty="0" smtClean="0">
                <a:latin typeface="Times New Roman"/>
                <a:cs typeface="Times New Roman"/>
              </a:rPr>
              <a:t>Wu</a:t>
            </a:r>
          </a:p>
          <a:p>
            <a:pPr marL="12065" marR="5080" algn="ctr">
              <a:lnSpc>
                <a:spcPct val="1000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Professor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spc="-20" dirty="0">
                <a:latin typeface="Times New Roman"/>
                <a:cs typeface="Times New Roman"/>
              </a:rPr>
              <a:t>Wen-Long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008" y="313943"/>
            <a:ext cx="3677412" cy="2846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95871" y="313943"/>
            <a:ext cx="4066031" cy="2808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6439" y="3526460"/>
            <a:ext cx="3409634" cy="2361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0591" y="4116211"/>
            <a:ext cx="4710422" cy="1330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10</a:t>
            </a:fld>
            <a:endParaRPr spc="-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871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Asynchronous</a:t>
            </a:r>
            <a:r>
              <a:rPr spc="-459" dirty="0"/>
              <a:t> </a:t>
            </a:r>
            <a:r>
              <a:rPr spc="-250" dirty="0"/>
              <a:t>Reset</a:t>
            </a:r>
            <a:r>
              <a:rPr spc="-430" dirty="0"/>
              <a:t> </a:t>
            </a:r>
            <a:r>
              <a:rPr spc="-195" dirty="0"/>
              <a:t>and</a:t>
            </a:r>
            <a:r>
              <a:rPr spc="-409" dirty="0"/>
              <a:t> </a:t>
            </a:r>
            <a:r>
              <a:rPr spc="-190" dirty="0"/>
              <a:t>Synchronous</a:t>
            </a:r>
            <a:r>
              <a:rPr spc="-450" dirty="0"/>
              <a:t> </a:t>
            </a:r>
            <a:r>
              <a:rPr spc="-250" dirty="0"/>
              <a:t>Reset</a:t>
            </a:r>
          </a:p>
        </p:txBody>
      </p:sp>
      <p:sp>
        <p:nvSpPr>
          <p:cNvPr id="3" name="object 3"/>
          <p:cNvSpPr/>
          <p:nvPr/>
        </p:nvSpPr>
        <p:spPr>
          <a:xfrm>
            <a:off x="3845052" y="2875788"/>
            <a:ext cx="4429125" cy="155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" y="2875788"/>
            <a:ext cx="2452839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66988" y="2845307"/>
            <a:ext cx="2448303" cy="1571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846" y="4840916"/>
            <a:ext cx="2292500" cy="997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79" y="4826508"/>
            <a:ext cx="2435352" cy="1348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2752" y="4841747"/>
            <a:ext cx="3154679" cy="998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4884" y="1985594"/>
            <a:ext cx="10051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  <a:tab pos="748919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Register	</a:t>
            </a:r>
            <a:r>
              <a:rPr sz="3600" baseline="1157" dirty="0">
                <a:solidFill>
                  <a:srgbClr val="E38312"/>
                </a:solidFill>
                <a:latin typeface="Wingdings"/>
                <a:cs typeface="Wingdings"/>
              </a:rPr>
              <a:t></a:t>
            </a:r>
            <a:r>
              <a:rPr sz="3600" baseline="1157" dirty="0">
                <a:solidFill>
                  <a:srgbClr val="E38312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r>
              <a:rPr sz="3600" spc="-135" baseline="11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404040"/>
                </a:solidFill>
                <a:latin typeface="Times New Roman"/>
                <a:cs typeface="Times New Roman"/>
              </a:rPr>
              <a:t>reset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11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4502658" y="2004186"/>
            <a:ext cx="272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2997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871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Asynchronous</a:t>
            </a:r>
            <a:r>
              <a:rPr spc="-459" dirty="0"/>
              <a:t> </a:t>
            </a:r>
            <a:r>
              <a:rPr spc="-250" dirty="0"/>
              <a:t>Reset</a:t>
            </a:r>
            <a:r>
              <a:rPr spc="-430" dirty="0"/>
              <a:t> </a:t>
            </a:r>
            <a:r>
              <a:rPr spc="-195" dirty="0"/>
              <a:t>and</a:t>
            </a:r>
            <a:r>
              <a:rPr spc="-409" dirty="0"/>
              <a:t> </a:t>
            </a:r>
            <a:r>
              <a:rPr spc="-190" dirty="0"/>
              <a:t>Synchronous</a:t>
            </a:r>
            <a:r>
              <a:rPr spc="-450" dirty="0"/>
              <a:t> </a:t>
            </a:r>
            <a:r>
              <a:rPr spc="-250" dirty="0"/>
              <a:t>Reset</a:t>
            </a:r>
          </a:p>
        </p:txBody>
      </p:sp>
      <p:sp>
        <p:nvSpPr>
          <p:cNvPr id="3" name="object 3"/>
          <p:cNvSpPr/>
          <p:nvPr/>
        </p:nvSpPr>
        <p:spPr>
          <a:xfrm>
            <a:off x="1097280" y="2817876"/>
            <a:ext cx="4429125" cy="155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588" y="4700015"/>
            <a:ext cx="2435352" cy="134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884" y="1985594"/>
            <a:ext cx="9645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299720" algn="l"/>
                <a:tab pos="5308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Asynchronous reset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(active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low)	</a:t>
            </a:r>
            <a:r>
              <a:rPr sz="2400" dirty="0">
                <a:solidFill>
                  <a:srgbClr val="E38312"/>
                </a:solidFill>
                <a:latin typeface="Wingdings"/>
                <a:cs typeface="Wingdings"/>
              </a:rPr>
              <a:t></a:t>
            </a:r>
            <a:r>
              <a:rPr sz="2400" dirty="0">
                <a:solidFill>
                  <a:srgbClr val="E3831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Asynchronous reset (active</a:t>
            </a:r>
            <a:r>
              <a:rPr sz="24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high)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4259" y="4607052"/>
            <a:ext cx="2436876" cy="1429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7647" y="2819400"/>
            <a:ext cx="4428750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9238" y="2780538"/>
            <a:ext cx="1564005" cy="349250"/>
          </a:xfrm>
          <a:custGeom>
            <a:avLst/>
            <a:gdLst/>
            <a:ahLst/>
            <a:cxnLst/>
            <a:rect l="l" t="t" r="r" b="b"/>
            <a:pathLst>
              <a:path w="1564004" h="349250">
                <a:moveTo>
                  <a:pt x="0" y="348996"/>
                </a:moveTo>
                <a:lnTo>
                  <a:pt x="1563624" y="348996"/>
                </a:lnTo>
                <a:lnTo>
                  <a:pt x="1563624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4178" y="2780538"/>
            <a:ext cx="1564005" cy="349250"/>
          </a:xfrm>
          <a:custGeom>
            <a:avLst/>
            <a:gdLst/>
            <a:ahLst/>
            <a:cxnLst/>
            <a:rect l="l" t="t" r="r" b="b"/>
            <a:pathLst>
              <a:path w="1564004" h="349250">
                <a:moveTo>
                  <a:pt x="0" y="348996"/>
                </a:moveTo>
                <a:lnTo>
                  <a:pt x="1563624" y="348996"/>
                </a:lnTo>
                <a:lnTo>
                  <a:pt x="1563624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8622" y="3246882"/>
            <a:ext cx="1120140" cy="259079"/>
          </a:xfrm>
          <a:custGeom>
            <a:avLst/>
            <a:gdLst/>
            <a:ahLst/>
            <a:cxnLst/>
            <a:rect l="l" t="t" r="r" b="b"/>
            <a:pathLst>
              <a:path w="1120139" h="259079">
                <a:moveTo>
                  <a:pt x="0" y="259079"/>
                </a:moveTo>
                <a:lnTo>
                  <a:pt x="1120139" y="259079"/>
                </a:lnTo>
                <a:lnTo>
                  <a:pt x="112013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2038" y="3259073"/>
            <a:ext cx="1118870" cy="259079"/>
          </a:xfrm>
          <a:custGeom>
            <a:avLst/>
            <a:gdLst/>
            <a:ahLst/>
            <a:cxnLst/>
            <a:rect l="l" t="t" r="r" b="b"/>
            <a:pathLst>
              <a:path w="1118870" h="259079">
                <a:moveTo>
                  <a:pt x="0" y="259079"/>
                </a:moveTo>
                <a:lnTo>
                  <a:pt x="1118616" y="259079"/>
                </a:lnTo>
                <a:lnTo>
                  <a:pt x="1118616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12</a:t>
            </a:fld>
            <a:endParaRPr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1490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O</a:t>
            </a:r>
            <a:r>
              <a:rPr spc="-165" dirty="0"/>
              <a:t>u</a:t>
            </a:r>
            <a:r>
              <a:rPr spc="-330" dirty="0"/>
              <a:t>t</a:t>
            </a:r>
            <a:r>
              <a:rPr spc="-345" dirty="0"/>
              <a:t>l</a:t>
            </a:r>
            <a:r>
              <a:rPr spc="-305" dirty="0"/>
              <a:t>i</a:t>
            </a:r>
            <a:r>
              <a:rPr spc="-165" dirty="0"/>
              <a:t>n</a:t>
            </a:r>
            <a:r>
              <a:rPr spc="-210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2</a:t>
            </a:fld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2003882"/>
            <a:ext cx="5773116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85714"/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Description of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0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Verilog</a:t>
            </a:r>
            <a:endParaRPr lang="en-US" sz="2400" spc="-5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85714"/>
              <a:buFont typeface="Wingdings"/>
              <a:buChar char=""/>
              <a:tabLst>
                <a:tab pos="316230" algn="l"/>
              </a:tabLst>
            </a:pPr>
            <a:endParaRPr lang="en-US" sz="2400" spc="-5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85714"/>
              <a:buFont typeface="Wingdings"/>
              <a:buChar char=""/>
              <a:tabLst>
                <a:tab pos="316230" algn="l"/>
              </a:tabLst>
            </a:pPr>
            <a:r>
              <a:rPr lang="en-US" altLang="zh-TW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Blocking and</a:t>
            </a:r>
            <a:r>
              <a:rPr lang="en-US" altLang="zh-TW" sz="24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Nonblocking</a:t>
            </a:r>
            <a:endParaRPr lang="en-US" altLang="zh-TW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"/>
            </a:pPr>
            <a:endParaRPr lang="en-US" altLang="zh-TW" sz="2400" dirty="0" smtClean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buClr>
                <a:srgbClr val="E38312"/>
              </a:buClr>
              <a:buSzPct val="85714"/>
              <a:buFont typeface="Wingdings"/>
              <a:buChar char=""/>
              <a:tabLst>
                <a:tab pos="316230" algn="l"/>
              </a:tabLst>
            </a:pPr>
            <a:r>
              <a:rPr lang="en-US" altLang="zh-TW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Asynchronous Reset and </a:t>
            </a:r>
            <a:r>
              <a:rPr lang="en-US" altLang="zh-TW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r>
              <a:rPr lang="en-US" altLang="zh-TW" sz="2400" spc="-7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Reset</a:t>
            </a:r>
            <a:endParaRPr lang="en-US" altLang="zh-TW" sz="2400" dirty="0" smtClean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85714"/>
              <a:buFont typeface="Wingdings"/>
              <a:buChar char=""/>
              <a:tabLst>
                <a:tab pos="316230" algn="l"/>
              </a:tabLst>
            </a:pPr>
            <a:endParaRPr lang="en-US" sz="2400" spc="-5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85714"/>
              <a:tabLst>
                <a:tab pos="31623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3</a:t>
            </a:fld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6584950" cy="272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Verilog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allows three kinds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circuits: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Structural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38312"/>
              </a:buClr>
              <a:buFont typeface="Wingdings"/>
              <a:buChar char=""/>
            </a:pPr>
            <a:endParaRPr sz="280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Wingdings"/>
              <a:buChar char=""/>
            </a:pPr>
            <a:endParaRPr sz="280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Behavioral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2961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Structural</a:t>
            </a:r>
            <a:r>
              <a:rPr sz="24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2363" y="2999232"/>
            <a:ext cx="3715481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316" y="2945892"/>
            <a:ext cx="4572746" cy="239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4</a:t>
            </a:fld>
            <a:endParaRPr spc="-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297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2363" y="3151601"/>
            <a:ext cx="3524944" cy="1523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791" y="2945892"/>
            <a:ext cx="5411333" cy="2001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5</a:t>
            </a:fld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3096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Behavioral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2363" y="3151601"/>
            <a:ext cx="3524944" cy="1523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791" y="2945892"/>
            <a:ext cx="5039474" cy="2648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6</a:t>
            </a:fld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6089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 multiplexer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6600" y="2755462"/>
            <a:ext cx="3124540" cy="2820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316" y="2944367"/>
            <a:ext cx="5039468" cy="1772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7</a:t>
            </a:fld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Description </a:t>
            </a:r>
            <a:r>
              <a:rPr spc="-200" dirty="0"/>
              <a:t>of</a:t>
            </a:r>
            <a:r>
              <a:rPr spc="-675" dirty="0"/>
              <a:t> </a:t>
            </a:r>
            <a:r>
              <a:rPr spc="-250" dirty="0"/>
              <a:t>Verilog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85594"/>
            <a:ext cx="6231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 multiplexer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behavioral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6600" y="2755462"/>
            <a:ext cx="3124540" cy="2820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316" y="2944367"/>
            <a:ext cx="5343891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8</a:t>
            </a:fld>
            <a:endParaRPr spc="-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041857"/>
            <a:ext cx="513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Blocking </a:t>
            </a:r>
            <a:r>
              <a:rPr spc="-195" dirty="0"/>
              <a:t>and</a:t>
            </a:r>
            <a:r>
              <a:rPr spc="-635" dirty="0"/>
              <a:t> </a:t>
            </a:r>
            <a:r>
              <a:rPr spc="-204" dirty="0"/>
              <a:t>Nonblocking</a:t>
            </a:r>
          </a:p>
        </p:txBody>
      </p:sp>
      <p:sp>
        <p:nvSpPr>
          <p:cNvPr id="3" name="object 3"/>
          <p:cNvSpPr/>
          <p:nvPr/>
        </p:nvSpPr>
        <p:spPr>
          <a:xfrm>
            <a:off x="1588008" y="1969007"/>
            <a:ext cx="3505926" cy="2848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8064" y="1969007"/>
            <a:ext cx="3961286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5076444"/>
            <a:ext cx="4658868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79" y="5047488"/>
            <a:ext cx="5029200" cy="1053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20" dirty="0"/>
              <a:pPr marL="25400">
                <a:lnSpc>
                  <a:spcPts val="1100"/>
                </a:lnSpc>
              </a:pPr>
              <a:t>9</a:t>
            </a:fld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116</Words>
  <Application>Microsoft Office PowerPoint</Application>
  <PresentationFormat>自訂</PresentationFormat>
  <Paragraphs>46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投影片 1</vt:lpstr>
      <vt:lpstr>Outline</vt:lpstr>
      <vt:lpstr>Description of Verilog</vt:lpstr>
      <vt:lpstr>Description of Verilog</vt:lpstr>
      <vt:lpstr>Description of Verilog</vt:lpstr>
      <vt:lpstr>Description of Verilog</vt:lpstr>
      <vt:lpstr>Description of Verilog</vt:lpstr>
      <vt:lpstr>Description of Verilog</vt:lpstr>
      <vt:lpstr>Blocking and Nonblocking</vt:lpstr>
      <vt:lpstr>投影片 10</vt:lpstr>
      <vt:lpstr>Asynchronous Reset and Synchronous Reset</vt:lpstr>
      <vt:lpstr>Asynchronous Reset and Synchronous Reset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IC Design Training</dc:title>
  <dc:creator>scott scott</dc:creator>
  <cp:lastModifiedBy>jfsp</cp:lastModifiedBy>
  <cp:revision>5</cp:revision>
  <dcterms:created xsi:type="dcterms:W3CDTF">2018-06-27T09:23:35Z</dcterms:created>
  <dcterms:modified xsi:type="dcterms:W3CDTF">2018-06-28T06:02:26Z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2018-06-27T00:00:00Z</vt:filetime>
  </property>
</Properties>
</file>