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73" r:id="rId9"/>
    <p:sldId id="275" r:id="rId10"/>
    <p:sldId id="262" r:id="rId11"/>
    <p:sldId id="260" r:id="rId12"/>
    <p:sldId id="263" r:id="rId13"/>
    <p:sldId id="267" r:id="rId14"/>
    <p:sldId id="265" r:id="rId15"/>
    <p:sldId id="269" r:id="rId16"/>
    <p:sldId id="26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307"/>
    <a:srgbClr val="4A91C2"/>
    <a:srgbClr val="136D38"/>
    <a:srgbClr val="1E1A66"/>
    <a:srgbClr val="250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14" y="-2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567225" y="-116060"/>
            <a:ext cx="140676" cy="697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07901" y="3370970"/>
            <a:ext cx="3484099" cy="13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2122" y="1494971"/>
            <a:ext cx="73555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Chương trình luyện từ điển tiếng anh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2123" y="41939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/>
            <a:r>
              <a:rPr lang="en-US" sz="2400" dirty="0" smtClean="0">
                <a:solidFill>
                  <a:schemeClr val="bg1"/>
                </a:solidFill>
              </a:rPr>
              <a:t>1. </a:t>
            </a:r>
            <a:r>
              <a:rPr lang="en-US" sz="2400" dirty="0">
                <a:solidFill>
                  <a:schemeClr val="bg1"/>
                </a:solidFill>
              </a:rPr>
              <a:t>Tên nhóm trưởng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Phan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Việt Đức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Tên các thành </a:t>
            </a:r>
            <a:r>
              <a:rPr lang="en-US" sz="2400" dirty="0" smtClean="0">
                <a:solidFill>
                  <a:schemeClr val="bg1"/>
                </a:solidFill>
              </a:rPr>
              <a:t>viên: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Minh Công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Phạm </a:t>
            </a:r>
            <a:r>
              <a:rPr lang="en-US" sz="2400" dirty="0">
                <a:solidFill>
                  <a:schemeClr val="bg1"/>
                </a:solidFill>
              </a:rPr>
              <a:t>Tiến </a:t>
            </a:r>
            <a:r>
              <a:rPr lang="en-US" sz="2400" dirty="0" smtClean="0">
                <a:solidFill>
                  <a:schemeClr val="bg1"/>
                </a:solidFill>
              </a:rPr>
              <a:t>Dũng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Lê </a:t>
            </a:r>
            <a:r>
              <a:rPr lang="en-US" sz="2400" dirty="0">
                <a:solidFill>
                  <a:schemeClr val="bg1"/>
                </a:solidFill>
              </a:rPr>
              <a:t>Văn Bảo Khánh </a:t>
            </a:r>
          </a:p>
          <a:p>
            <a:pPr marL="63500"/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.Giáo </a:t>
            </a:r>
            <a:r>
              <a:rPr lang="en-US" sz="2400" dirty="0">
                <a:solidFill>
                  <a:schemeClr val="bg1"/>
                </a:solidFill>
              </a:rPr>
              <a:t>viên hướng dẫn: </a:t>
            </a:r>
            <a:r>
              <a:rPr lang="en-US" sz="2400" dirty="0" err="1">
                <a:solidFill>
                  <a:schemeClr val="bg1"/>
                </a:solidFill>
              </a:rPr>
              <a:t>Nguyễn</a:t>
            </a:r>
            <a:r>
              <a:rPr lang="en-US" sz="2400" dirty="0">
                <a:solidFill>
                  <a:schemeClr val="bg1"/>
                </a:solidFill>
              </a:rPr>
              <a:t> Thị Thu Trang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81932" y="69612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07425" y="4193998"/>
            <a:ext cx="2519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07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65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48060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lớp</a:t>
            </a:r>
          </a:p>
        </p:txBody>
      </p:sp>
    </p:spTree>
    <p:extLst>
      <p:ext uri="{BB962C8B-B14F-4D97-AF65-F5344CB8AC3E}">
        <p14:creationId xmlns:p14="http://schemas.microsoft.com/office/powerpoint/2010/main" val="2636827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377709"/>
            <a:ext cx="522514" cy="7837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4" name="Rectangle 3"/>
          <p:cNvSpPr/>
          <p:nvPr/>
        </p:nvSpPr>
        <p:spPr>
          <a:xfrm>
            <a:off x="464244" y="377709"/>
            <a:ext cx="3157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Thiết kế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lớp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7393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1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71427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Thiết kế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CSDL - CTDL&amp;GT</a:t>
            </a:r>
            <a:endParaRPr lang="en-US" sz="72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3118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435766"/>
            <a:ext cx="522514" cy="783772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9999" y="412153"/>
            <a:ext cx="64029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Thiết kế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CSDL-CTDL&amp;GT</a:t>
            </a: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3842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4702" y="1894506"/>
            <a:ext cx="5614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Chương trình </a:t>
            </a: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minh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họa</a:t>
            </a:r>
          </a:p>
          <a:p>
            <a:pPr marL="109538">
              <a:buSzPct val="100000"/>
            </a:pPr>
            <a:endParaRPr lang="en-US" sz="7200" dirty="0" smtClean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5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435766"/>
            <a:ext cx="522514" cy="783772"/>
          </a:xfrm>
          <a:prstGeom prst="rect">
            <a:avLst/>
          </a:prstGeom>
          <a:solidFill>
            <a:srgbClr val="1E1A66"/>
          </a:solidFill>
          <a:ln>
            <a:solidFill>
              <a:srgbClr val="1E1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9028" y="434708"/>
            <a:ext cx="622670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Chương trình minh họa</a:t>
            </a:r>
          </a:p>
          <a:p>
            <a:pPr marL="109538">
              <a:buSzPct val="100000"/>
            </a:pPr>
            <a:endParaRPr lang="en-US" sz="48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224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6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3432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41897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435766"/>
            <a:ext cx="522514" cy="783772"/>
          </a:xfrm>
          <a:prstGeom prst="rect">
            <a:avLst/>
          </a:prstGeom>
          <a:solidFill>
            <a:srgbClr val="136D38"/>
          </a:solidFill>
          <a:ln>
            <a:solidFill>
              <a:srgbClr val="136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8056" y="388541"/>
            <a:ext cx="23866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174017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474" y="1730829"/>
            <a:ext cx="7580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Phân công </a:t>
            </a:r>
            <a:r>
              <a:rPr lang="en-US" sz="6600" b="1" dirty="0" err="1">
                <a:solidFill>
                  <a:schemeClr val="bg1"/>
                </a:solidFill>
                <a:cs typeface="Arial" panose="020B0604020202020204" pitchFamily="34" charset="0"/>
              </a:rPr>
              <a:t>công</a:t>
            </a:r>
            <a:r>
              <a:rPr lang="en-US" sz="6600" b="1" dirty="0">
                <a:solidFill>
                  <a:schemeClr val="bg1"/>
                </a:solidFill>
                <a:cs typeface="Arial" panose="020B0604020202020204" pitchFamily="34" charset="0"/>
              </a:rPr>
              <a:t> việc</a:t>
            </a:r>
          </a:p>
        </p:txBody>
      </p:sp>
    </p:spTree>
    <p:extLst>
      <p:ext uri="{BB962C8B-B14F-4D97-AF65-F5344CB8AC3E}">
        <p14:creationId xmlns:p14="http://schemas.microsoft.com/office/powerpoint/2010/main" val="2076096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9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388" y="1121229"/>
            <a:ext cx="35205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Nội dung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6343" y="0"/>
            <a:ext cx="625565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3309257"/>
            <a:ext cx="5936343" cy="354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1611085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Mô</a:t>
            </a:r>
            <a:r>
              <a:rPr lang="en-US" sz="4800" dirty="0" smtClean="0"/>
              <a:t> </a:t>
            </a:r>
            <a:r>
              <a:rPr lang="en-US" sz="4800" b="1" dirty="0"/>
              <a:t>tả</a:t>
            </a:r>
            <a:r>
              <a:rPr lang="en-US" sz="4800" dirty="0"/>
              <a:t> </a:t>
            </a:r>
            <a:r>
              <a:rPr lang="en-US" sz="4800" b="1" dirty="0"/>
              <a:t>công</a:t>
            </a:r>
            <a:r>
              <a:rPr lang="en-US" sz="4800" dirty="0"/>
              <a:t> </a:t>
            </a:r>
            <a:r>
              <a:rPr lang="en-US" sz="4800" b="1" dirty="0"/>
              <a:t>việc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770852"/>
            <a:ext cx="6096000" cy="1538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Thiết</a:t>
            </a:r>
            <a:r>
              <a:rPr lang="en-US" sz="4800" dirty="0"/>
              <a:t> </a:t>
            </a:r>
            <a:r>
              <a:rPr lang="en-US" sz="4800" b="1" dirty="0"/>
              <a:t>kế</a:t>
            </a:r>
            <a:r>
              <a:rPr lang="en-US" sz="4800" dirty="0"/>
              <a:t> </a:t>
            </a:r>
            <a:r>
              <a:rPr lang="en-US" sz="4800" b="1" dirty="0"/>
              <a:t>lớp</a:t>
            </a:r>
          </a:p>
        </p:txBody>
      </p:sp>
      <p:sp>
        <p:nvSpPr>
          <p:cNvPr id="8" name="Rectangle 7"/>
          <p:cNvSpPr/>
          <p:nvPr/>
        </p:nvSpPr>
        <p:spPr>
          <a:xfrm>
            <a:off x="-14514" y="3429000"/>
            <a:ext cx="4064000" cy="3429000"/>
          </a:xfrm>
          <a:prstGeom prst="rect">
            <a:avLst/>
          </a:prstGeom>
          <a:solidFill>
            <a:srgbClr val="4A91C2"/>
          </a:solidFill>
          <a:ln>
            <a:solidFill>
              <a:srgbClr val="4A91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Thiết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kế </a:t>
            </a: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CSDL</a:t>
            </a: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  CTDL&amp;GT</a:t>
            </a:r>
            <a:endParaRPr lang="en-US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4629" y="3428999"/>
            <a:ext cx="3962400" cy="3414595"/>
          </a:xfrm>
          <a:prstGeom prst="rect">
            <a:avLst/>
          </a:prstGeom>
          <a:solidFill>
            <a:srgbClr val="1E1A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endParaRPr lang="en-US" sz="4800" b="1" dirty="0" smtClean="0">
              <a:ea typeface="ＭＳ Ｐゴシック" panose="020B0600070205080204" pitchFamily="34" charset="-128"/>
            </a:endParaRPr>
          </a:p>
          <a:p>
            <a:pPr marL="109538">
              <a:buSzPct val="100000"/>
            </a:pPr>
            <a:r>
              <a:rPr lang="en-US" sz="4800" b="1" dirty="0" smtClean="0">
                <a:ea typeface="ＭＳ Ｐゴシック" panose="020B0600070205080204" pitchFamily="34" charset="-128"/>
              </a:rPr>
              <a:t>Chương </a:t>
            </a:r>
            <a:r>
              <a:rPr lang="en-US" sz="4800" b="1" dirty="0">
                <a:ea typeface="ＭＳ Ｐゴシック" panose="020B0600070205080204" pitchFamily="34" charset="-128"/>
              </a:rPr>
              <a:t>trình minh họa</a:t>
            </a:r>
          </a:p>
          <a:p>
            <a:pPr marL="109538">
              <a:buSzPct val="100000"/>
            </a:pPr>
            <a:endParaRPr lang="vi-VN" sz="4800" b="1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87657" y="3429000"/>
            <a:ext cx="3904343" cy="3429000"/>
          </a:xfrm>
          <a:prstGeom prst="rect">
            <a:avLst/>
          </a:prstGeom>
          <a:solidFill>
            <a:srgbClr val="136D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>
              <a:buSzPct val="100000"/>
            </a:pPr>
            <a:r>
              <a:rPr lang="en-US" sz="4800" dirty="0" smtClean="0">
                <a:ea typeface="ＭＳ Ｐゴシック" panose="020B0600070205080204" pitchFamily="34" charset="-128"/>
              </a:rPr>
              <a:t>     </a:t>
            </a:r>
            <a:r>
              <a:rPr lang="en-US" sz="4800" b="1" dirty="0" smtClean="0">
                <a:ea typeface="ＭＳ Ｐゴシック" panose="020B0600070205080204" pitchFamily="34" charset="-128"/>
              </a:rPr>
              <a:t>Kết</a:t>
            </a:r>
            <a:r>
              <a:rPr lang="en-US" sz="4800" dirty="0" smtClean="0">
                <a:ea typeface="ＭＳ Ｐゴシック" panose="020B0600070205080204" pitchFamily="34" charset="-128"/>
              </a:rPr>
              <a:t> </a:t>
            </a:r>
            <a:r>
              <a:rPr lang="en-US" sz="4800" b="1" dirty="0">
                <a:ea typeface="ＭＳ Ｐゴシック" panose="020B0600070205080204" pitchFamily="34" charset="-128"/>
              </a:rPr>
              <a:t>luận</a:t>
            </a:r>
          </a:p>
        </p:txBody>
      </p:sp>
    </p:spTree>
    <p:extLst>
      <p:ext uri="{BB962C8B-B14F-4D97-AF65-F5344CB8AC3E}">
        <p14:creationId xmlns:p14="http://schemas.microsoft.com/office/powerpoint/2010/main" val="1244389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6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131" y="1676792"/>
            <a:ext cx="5803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7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72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tả yêu cầu</a:t>
            </a:r>
          </a:p>
        </p:txBody>
      </p:sp>
    </p:spTree>
    <p:extLst>
      <p:ext uri="{BB962C8B-B14F-4D97-AF65-F5344CB8AC3E}">
        <p14:creationId xmlns:p14="http://schemas.microsoft.com/office/powerpoint/2010/main" val="4210322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435766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4514" y="435766"/>
            <a:ext cx="3825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Mô </a:t>
            </a:r>
            <a:r>
              <a:rPr lang="en-US" sz="48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tả </a:t>
            </a:r>
            <a:r>
              <a:rPr lang="en-US" sz="4800" i="1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yêu cầu</a:t>
            </a:r>
          </a:p>
        </p:txBody>
      </p:sp>
      <p:sp>
        <p:nvSpPr>
          <p:cNvPr id="4" name="Oval 3"/>
          <p:cNvSpPr/>
          <p:nvPr/>
        </p:nvSpPr>
        <p:spPr>
          <a:xfrm>
            <a:off x="1005170" y="2802091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flipH="1">
            <a:off x="1146837" y="3046790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05170" y="3175578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05170" y="3304367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53277" y="3304367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95508" y="1283194"/>
            <a:ext cx="4250028" cy="4994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820673" y="1801695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4"/>
          </p:cNvCxnSpPr>
          <p:nvPr/>
        </p:nvCxnSpPr>
        <p:spPr>
          <a:xfrm flipH="1">
            <a:off x="9962340" y="2046394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820673" y="2175182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820673" y="2315542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988382" y="2334102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849721" y="3995091"/>
            <a:ext cx="296214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4"/>
          </p:cNvCxnSpPr>
          <p:nvPr/>
        </p:nvCxnSpPr>
        <p:spPr>
          <a:xfrm flipH="1">
            <a:off x="9991388" y="4239790"/>
            <a:ext cx="6440" cy="257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856163" y="4379175"/>
            <a:ext cx="296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862603" y="4497367"/>
            <a:ext cx="14166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991388" y="4505539"/>
            <a:ext cx="148107" cy="10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84514" y="3484671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991308" y="2488636"/>
            <a:ext cx="214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VOA </a:t>
            </a:r>
            <a:r>
              <a:rPr lang="en-US" dirty="0" err="1" smtClean="0"/>
              <a:t>Learing</a:t>
            </a:r>
            <a:r>
              <a:rPr lang="en-US" dirty="0" smtClean="0"/>
              <a:t> English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356382" y="4695421"/>
            <a:ext cx="12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Soha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43265" y="91386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4920838" y="629412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Biểu đồ use case</a:t>
            </a:r>
          </a:p>
        </p:txBody>
      </p:sp>
      <p:sp>
        <p:nvSpPr>
          <p:cNvPr id="39" name="Oval 38"/>
          <p:cNvSpPr/>
          <p:nvPr/>
        </p:nvSpPr>
        <p:spPr>
          <a:xfrm>
            <a:off x="5112763" y="1500390"/>
            <a:ext cx="2073580" cy="8035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47265" y="1717514"/>
            <a:ext cx="83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097823" y="2678563"/>
            <a:ext cx="2073581" cy="7492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74276" y="3854003"/>
            <a:ext cx="2073581" cy="8414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74276" y="5158154"/>
            <a:ext cx="2073581" cy="8241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17177" y="4092192"/>
            <a:ext cx="16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ARTICLE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382613" y="2857968"/>
            <a:ext cx="153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PICK ARTICLE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57370" y="5385559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86343" y="2175182"/>
            <a:ext cx="2634330" cy="867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1404" y="4276858"/>
            <a:ext cx="2649269" cy="125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9" idx="2"/>
          </p:cNvCxnSpPr>
          <p:nvPr/>
        </p:nvCxnSpPr>
        <p:spPr>
          <a:xfrm flipV="1">
            <a:off x="1301384" y="1902181"/>
            <a:ext cx="3811379" cy="1273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7" idx="2"/>
          </p:cNvCxnSpPr>
          <p:nvPr/>
        </p:nvCxnSpPr>
        <p:spPr>
          <a:xfrm flipV="1">
            <a:off x="1301384" y="3053192"/>
            <a:ext cx="3796439" cy="122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7" idx="2"/>
          </p:cNvCxnSpPr>
          <p:nvPr/>
        </p:nvCxnSpPr>
        <p:spPr>
          <a:xfrm>
            <a:off x="1301384" y="3175578"/>
            <a:ext cx="3772892" cy="1099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9" idx="2"/>
          </p:cNvCxnSpPr>
          <p:nvPr/>
        </p:nvCxnSpPr>
        <p:spPr>
          <a:xfrm>
            <a:off x="1301384" y="3175578"/>
            <a:ext cx="3772892" cy="2394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47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229704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2999" y="257218"/>
            <a:ext cx="3690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1-”LOGIN”: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14941"/>
              </p:ext>
            </p:extLst>
          </p:nvPr>
        </p:nvGraphicFramePr>
        <p:xfrm>
          <a:off x="1045309" y="1628775"/>
          <a:ext cx="10527323" cy="43916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9541"/>
                <a:gridCol w="647700"/>
                <a:gridCol w="1390650"/>
                <a:gridCol w="695325"/>
                <a:gridCol w="5594107"/>
              </a:tblGrid>
              <a:tr h="32370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đăng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nhập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49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908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users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Nhập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Login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Load </a:t>
                      </a:r>
                      <a:r>
                        <a:rPr lang="en-US" sz="1600" dirty="0" err="1">
                          <a:effectLst/>
                        </a:rPr>
                        <a:t>thông</a:t>
                      </a:r>
                      <a:r>
                        <a:rPr lang="en-US" sz="1600" dirty="0">
                          <a:effectLst/>
                        </a:rPr>
                        <a:t> tin user,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677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4"/>
                    </a:solidFill>
                  </a:tcPr>
                </a:tc>
              </a:tr>
              <a:tr h="342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Người dùng mới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khởi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tạo</a:t>
                      </a:r>
                      <a:r>
                        <a:rPr lang="en-US" sz="1600" dirty="0">
                          <a:effectLst/>
                        </a:rPr>
                        <a:t> user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3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Trước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chơi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dở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 case </a:t>
                      </a:r>
                      <a:r>
                        <a:rPr lang="en-US" sz="1600" dirty="0" err="1">
                          <a:effectLst/>
                        </a:rPr>
                        <a:t>luôn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thành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công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được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đăng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dụng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chức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năng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77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5657" marR="65657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25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229704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3965" y="-62684"/>
            <a:ext cx="4775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2-”PICK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940750"/>
              </p:ext>
            </p:extLst>
          </p:nvPr>
        </p:nvGraphicFramePr>
        <p:xfrm>
          <a:off x="738554" y="474514"/>
          <a:ext cx="10785230" cy="59278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26152"/>
                <a:gridCol w="950391"/>
                <a:gridCol w="950391"/>
                <a:gridCol w="620912"/>
                <a:gridCol w="6037384"/>
              </a:tblGrid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Đặc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</a:rPr>
                        <a:t> 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PICK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Tóm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chon 1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0606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lấy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Gửi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để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 rowSpan="7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4"/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dụng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cũ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0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liệu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báo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lỗi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preview,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preview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tìm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0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HT </a:t>
                      </a:r>
                      <a:r>
                        <a:rPr lang="en-US" sz="1600" dirty="0" err="1">
                          <a:effectLst/>
                        </a:rPr>
                        <a:t>lọc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86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42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280" marR="532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296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229704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2999" y="-62684"/>
            <a:ext cx="4925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3-”READ ARTICLE”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51401"/>
              </p:ext>
            </p:extLst>
          </p:nvPr>
        </p:nvGraphicFramePr>
        <p:xfrm>
          <a:off x="762000" y="522091"/>
          <a:ext cx="10667999" cy="61040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1339143"/>
                <a:gridCol w="1216488"/>
                <a:gridCol w="750277"/>
                <a:gridCol w="5076091"/>
              </a:tblGrid>
              <a:tr h="3097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 ARTICLE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phép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“DO TEST”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hình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kt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779">
                <a:tc rowSpan="9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thay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Điều 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4"/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“Back”,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52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chưa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1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Soha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4c </a:t>
                      </a: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dic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4b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7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4b</a:t>
                      </a:r>
                      <a:endParaRPr lang="en-US" sz="1600" dirty="0">
                        <a:effectLst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của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tới</a:t>
                      </a:r>
                      <a:r>
                        <a:rPr lang="en-US" sz="1600" dirty="0">
                          <a:effectLst/>
                        </a:rPr>
                        <a:t> 5b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75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5b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thêm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về</a:t>
                      </a:r>
                      <a:r>
                        <a:rPr lang="en-US" sz="1600" dirty="0">
                          <a:effectLst/>
                        </a:rPr>
                        <a:t> B1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Cần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nối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mạng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68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6565" marR="46565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117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1257" y="229704"/>
            <a:ext cx="522514" cy="783772"/>
          </a:xfrm>
          <a:prstGeom prst="rect">
            <a:avLst/>
          </a:prstGeom>
          <a:solidFill>
            <a:srgbClr val="D36307"/>
          </a:solidFill>
          <a:ln>
            <a:solidFill>
              <a:srgbClr val="D36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2997" y="-62684"/>
            <a:ext cx="4129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>
              <a:buSzPct val="100000"/>
            </a:pPr>
            <a:r>
              <a:rPr lang="en-US" sz="3200" i="1" dirty="0" smtClean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Use case 4-”EXERCISE”</a:t>
            </a:r>
            <a:endParaRPr lang="en-US" sz="3200" i="1" dirty="0">
              <a:solidFill>
                <a:schemeClr val="bg2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8823"/>
              </p:ext>
            </p:extLst>
          </p:nvPr>
        </p:nvGraphicFramePr>
        <p:xfrm>
          <a:off x="738552" y="1717314"/>
          <a:ext cx="10714895" cy="47706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69787"/>
                <a:gridCol w="1063510"/>
                <a:gridCol w="1063510"/>
                <a:gridCol w="787837"/>
                <a:gridCol w="5230251"/>
              </a:tblGrid>
              <a:tr h="250299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Ý </a:t>
                      </a:r>
                      <a:r>
                        <a:rPr lang="en-US" sz="1600" dirty="0" err="1">
                          <a:effectLst/>
                        </a:rPr>
                        <a:t>nghĩa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use case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EXERCISE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Tóm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tắt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Cho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luyện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tập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với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05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630">
                <a:tc rowSpan="5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Luồng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chính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Tác nhân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Hành 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từ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lựa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đáp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án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quả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sách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bài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, KT UC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130">
                <a:tc row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</a:p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</a:rPr>
                        <a:t>Luồng </a:t>
                      </a:r>
                      <a:r>
                        <a:rPr lang="en-US" sz="1600" b="1" dirty="0">
                          <a:effectLst/>
                        </a:rPr>
                        <a:t>thay thế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Điều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kiện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Bước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Hành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động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4"/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Còn từ trong danh sách</a:t>
                      </a: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3a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nạp từ mới</a:t>
                      </a:r>
                      <a:r>
                        <a:rPr lang="en-US" sz="1600" b="1" dirty="0" smtClean="0">
                          <a:effectLst/>
                        </a:rPr>
                        <a:t>.</a:t>
                      </a:r>
                      <a:r>
                        <a:rPr lang="en-US" sz="1600" b="1" baseline="0" dirty="0" smtClean="0">
                          <a:effectLst/>
                        </a:rPr>
                        <a:t> Tới B1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2b</a:t>
                      </a:r>
                      <a:endParaRPr lang="en-US" sz="1600" b="1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USER chọn “Back”, tới 3b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4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3b</a:t>
                      </a:r>
                      <a:endParaRPr lang="en-US" sz="1600" dirty="0">
                        <a:effectLst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Hệ thống hiển thị danh sách bài đọc, kết thúc UC</a:t>
                      </a:r>
                      <a:endParaRPr lang="en-US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363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yêu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cầu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biệt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1354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Điều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quyết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958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Post - Conditions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0473">
                <a:tc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rộng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có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092" marR="59092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574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1889</TotalTime>
  <Words>759</Words>
  <Application>Microsoft Office PowerPoint</Application>
  <PresentationFormat>Widescreen</PresentationFormat>
  <Paragraphs>245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MS PGothic</vt:lpstr>
      <vt:lpstr>Arial</vt:lpstr>
      <vt:lpstr>Corbel</vt:lpstr>
      <vt:lpstr>Times New Roman</vt:lpstr>
      <vt:lpstr>Verdana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65</cp:revision>
  <dcterms:created xsi:type="dcterms:W3CDTF">2014-03-04T12:32:49Z</dcterms:created>
  <dcterms:modified xsi:type="dcterms:W3CDTF">2014-05-17T17:12:57Z</dcterms:modified>
</cp:coreProperties>
</file>