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73" r:id="rId9"/>
    <p:sldId id="275" r:id="rId10"/>
    <p:sldId id="274" r:id="rId11"/>
    <p:sldId id="276" r:id="rId12"/>
    <p:sldId id="262" r:id="rId13"/>
    <p:sldId id="260" r:id="rId14"/>
    <p:sldId id="263" r:id="rId15"/>
    <p:sldId id="267" r:id="rId16"/>
    <p:sldId id="265" r:id="rId17"/>
    <p:sldId id="269" r:id="rId18"/>
    <p:sldId id="26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307"/>
    <a:srgbClr val="4A91C2"/>
    <a:srgbClr val="136D38"/>
    <a:srgbClr val="1E1A66"/>
    <a:srgbClr val="250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567225" y="-116060"/>
            <a:ext cx="140676" cy="697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07901" y="3370970"/>
            <a:ext cx="3484099" cy="13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2122" y="1494971"/>
            <a:ext cx="73555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Chương trình luyện từ điển tiếng anh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2123" y="41939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/>
            <a:r>
              <a:rPr lang="en-US" sz="2400" dirty="0" smtClean="0">
                <a:solidFill>
                  <a:schemeClr val="bg1"/>
                </a:solidFill>
              </a:rPr>
              <a:t>1. </a:t>
            </a:r>
            <a:r>
              <a:rPr lang="en-US" sz="2400" dirty="0">
                <a:solidFill>
                  <a:schemeClr val="bg1"/>
                </a:solidFill>
              </a:rPr>
              <a:t>Tên nhóm trưởng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Phan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Việt Đức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Tên các thành </a:t>
            </a:r>
            <a:r>
              <a:rPr lang="en-US" sz="2400" dirty="0" smtClean="0">
                <a:solidFill>
                  <a:schemeClr val="bg1"/>
                </a:solidFill>
              </a:rPr>
              <a:t>viên: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Minh Công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Phạm </a:t>
            </a:r>
            <a:r>
              <a:rPr lang="en-US" sz="2400" dirty="0">
                <a:solidFill>
                  <a:schemeClr val="bg1"/>
                </a:solidFill>
              </a:rPr>
              <a:t>Tiến </a:t>
            </a:r>
            <a:r>
              <a:rPr lang="en-US" sz="2400" dirty="0" smtClean="0">
                <a:solidFill>
                  <a:schemeClr val="bg1"/>
                </a:solidFill>
              </a:rPr>
              <a:t>Dũng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Lê </a:t>
            </a:r>
            <a:r>
              <a:rPr lang="en-US" sz="2400" dirty="0">
                <a:solidFill>
                  <a:schemeClr val="bg1"/>
                </a:solidFill>
              </a:rPr>
              <a:t>Văn Bảo Khánh 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.Giáo </a:t>
            </a:r>
            <a:r>
              <a:rPr lang="en-US" sz="2400" dirty="0">
                <a:solidFill>
                  <a:schemeClr val="bg1"/>
                </a:solidFill>
              </a:rPr>
              <a:t>viên hướng dẫn: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Thị Thu Trang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81932" y="69612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07425" y="419399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65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229704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2999" y="229704"/>
            <a:ext cx="39921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đặc tả use case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9063"/>
              </p:ext>
            </p:extLst>
          </p:nvPr>
        </p:nvGraphicFramePr>
        <p:xfrm>
          <a:off x="866819" y="1223492"/>
          <a:ext cx="10458361" cy="541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271"/>
                <a:gridCol w="6869090"/>
              </a:tblGrid>
              <a:tr h="5619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Đặc</a:t>
                      </a:r>
                      <a:r>
                        <a:rPr lang="en-US" sz="2400" baseline="0" dirty="0" smtClean="0"/>
                        <a:t> tả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Ý</a:t>
                      </a:r>
                      <a:r>
                        <a:rPr lang="en-US" sz="2400" baseline="0" dirty="0" smtClean="0"/>
                        <a:t> nghĩa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  Tên use case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Chọn</a:t>
                      </a:r>
                      <a:r>
                        <a:rPr lang="en-US" sz="2400" baseline="0" dirty="0" smtClean="0"/>
                        <a:t> đáp án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Tác</a:t>
                      </a:r>
                      <a:r>
                        <a:rPr lang="en-US" sz="2400" baseline="0" dirty="0" smtClean="0"/>
                        <a:t> nhân chính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</a:t>
                      </a:r>
                      <a:r>
                        <a:rPr lang="en-US" sz="2400" baseline="0" dirty="0" smtClean="0"/>
                        <a:t> dùng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Tiền</a:t>
                      </a:r>
                      <a:r>
                        <a:rPr lang="en-US" sz="2400" baseline="0" dirty="0" smtClean="0"/>
                        <a:t> điều kiện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Từ</a:t>
                      </a:r>
                      <a:r>
                        <a:rPr lang="en-US" sz="2400" baseline="0" dirty="0" smtClean="0"/>
                        <a:t> và  4 đáp án được hiển thị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Đảm</a:t>
                      </a:r>
                      <a:r>
                        <a:rPr lang="en-US" sz="2400" baseline="0" dirty="0" smtClean="0"/>
                        <a:t> bảo tối thiểu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------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baseline="0" dirty="0" smtClean="0"/>
                        <a:t> Đảm bảo thành công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</a:t>
                      </a:r>
                      <a:r>
                        <a:rPr lang="en-US" sz="2400" baseline="0" dirty="0" smtClean="0"/>
                        <a:t> dùng chọn xong , ấn “Hoàn thành”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Kích</a:t>
                      </a:r>
                      <a:r>
                        <a:rPr lang="en-US" sz="2400" baseline="0" dirty="0" smtClean="0"/>
                        <a:t> hoạt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</a:t>
                      </a:r>
                      <a:r>
                        <a:rPr lang="en-US" sz="2400" baseline="0" dirty="0" smtClean="0"/>
                        <a:t> dùng ấn chọn đáp án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Chuỗi</a:t>
                      </a:r>
                      <a:r>
                        <a:rPr lang="en-US" sz="2400" baseline="0" dirty="0" smtClean="0"/>
                        <a:t> sự kiện chính: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1. người</a:t>
                      </a:r>
                      <a:r>
                        <a:rPr lang="en-US" sz="2400" baseline="0" dirty="0" smtClean="0"/>
                        <a:t> dùng chọn 1 trong 4 đáp án</a:t>
                      </a:r>
                    </a:p>
                    <a:p>
                      <a:r>
                        <a:rPr lang="en-US" sz="2400" baseline="0" dirty="0" smtClean="0"/>
                        <a:t> 2. người dùng ấn “Hoàn thành”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Ngoại</a:t>
                      </a:r>
                      <a:r>
                        <a:rPr lang="en-US" sz="2400" baseline="0" dirty="0" smtClean="0"/>
                        <a:t> lệ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-------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748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229704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2999" y="229704"/>
            <a:ext cx="39921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đặc tả use case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00340"/>
              </p:ext>
            </p:extLst>
          </p:nvPr>
        </p:nvGraphicFramePr>
        <p:xfrm>
          <a:off x="866819" y="1223492"/>
          <a:ext cx="10458361" cy="541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271"/>
                <a:gridCol w="6869090"/>
              </a:tblGrid>
              <a:tr h="5619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Đặc</a:t>
                      </a:r>
                      <a:r>
                        <a:rPr lang="en-US" sz="2400" baseline="0" dirty="0" smtClean="0"/>
                        <a:t> tả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Ý</a:t>
                      </a:r>
                      <a:r>
                        <a:rPr lang="en-US" sz="2400" baseline="0" dirty="0" smtClean="0"/>
                        <a:t> nghĩa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  Tên use case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Tính,</a:t>
                      </a:r>
                      <a:r>
                        <a:rPr lang="en-US" sz="2400" baseline="0" dirty="0" smtClean="0"/>
                        <a:t> lưu điểm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Tác</a:t>
                      </a:r>
                      <a:r>
                        <a:rPr lang="en-US" sz="2400" baseline="0" dirty="0" smtClean="0"/>
                        <a:t> nhân chính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</a:t>
                      </a:r>
                      <a:r>
                        <a:rPr lang="en-US" sz="2400" baseline="0" dirty="0" smtClean="0"/>
                        <a:t> dùng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Tiền</a:t>
                      </a:r>
                      <a:r>
                        <a:rPr lang="en-US" sz="2400" baseline="0" dirty="0" smtClean="0"/>
                        <a:t> điều kiện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Sau khi</a:t>
                      </a:r>
                      <a:r>
                        <a:rPr lang="en-US" sz="2400" baseline="0" dirty="0" smtClean="0"/>
                        <a:t> người dùng tích chọn và ấn “Hoàn thành”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Đảm</a:t>
                      </a:r>
                      <a:r>
                        <a:rPr lang="en-US" sz="2400" baseline="0" dirty="0" smtClean="0"/>
                        <a:t> bảo tối thiểu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------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baseline="0" dirty="0" smtClean="0"/>
                        <a:t> Đảm bảo thành công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Tính</a:t>
                      </a:r>
                      <a:r>
                        <a:rPr lang="en-US" sz="2400" baseline="0" dirty="0" smtClean="0"/>
                        <a:t> và lưu điểm của người chơi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Kích</a:t>
                      </a:r>
                      <a:r>
                        <a:rPr lang="en-US" sz="2400" baseline="0" dirty="0" smtClean="0"/>
                        <a:t> hoạt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</a:t>
                      </a:r>
                      <a:r>
                        <a:rPr lang="en-US" sz="2400" baseline="0" dirty="0" smtClean="0"/>
                        <a:t> dùng ấn “Hoàn thành”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Chuỗi</a:t>
                      </a:r>
                      <a:r>
                        <a:rPr lang="en-US" sz="2400" baseline="0" dirty="0" smtClean="0"/>
                        <a:t> sự kiện chính: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1.hệ</a:t>
                      </a:r>
                      <a:r>
                        <a:rPr lang="en-US" sz="2400" baseline="0" dirty="0" smtClean="0"/>
                        <a:t> thống so sánh đáp án từ người dùng và tính điểm, lưu điểm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Ngoại</a:t>
                      </a:r>
                      <a:r>
                        <a:rPr lang="en-US" sz="2400" baseline="0" dirty="0" smtClean="0"/>
                        <a:t> lệ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-------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523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48060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lớp</a:t>
            </a:r>
          </a:p>
        </p:txBody>
      </p:sp>
    </p:spTree>
    <p:extLst>
      <p:ext uri="{BB962C8B-B14F-4D97-AF65-F5344CB8AC3E}">
        <p14:creationId xmlns:p14="http://schemas.microsoft.com/office/powerpoint/2010/main" val="2636827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377709"/>
            <a:ext cx="522514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4" name="Rectangle 3"/>
          <p:cNvSpPr/>
          <p:nvPr/>
        </p:nvSpPr>
        <p:spPr>
          <a:xfrm>
            <a:off x="464244" y="377709"/>
            <a:ext cx="3157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Thiết kế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7393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1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71427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CSDL - CTDL&amp;GT</a:t>
            </a:r>
            <a:endParaRPr lang="en-US" sz="72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3118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435766"/>
            <a:ext cx="522514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9999" y="412153"/>
            <a:ext cx="64029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Thiết kế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CSDL-CTDL&amp;GT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3842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4702" y="1894506"/>
            <a:ext cx="5614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Chương trình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minh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họa</a:t>
            </a:r>
          </a:p>
          <a:p>
            <a:pPr marL="109538">
              <a:buSzPct val="100000"/>
            </a:pP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5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435766"/>
            <a:ext cx="522514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9028" y="434708"/>
            <a:ext cx="622670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 trình minh họa</a:t>
            </a:r>
          </a:p>
          <a:p>
            <a:pPr marL="109538">
              <a:buSzPct val="100000"/>
            </a:pP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3432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41897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435766"/>
            <a:ext cx="522514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474" y="1730829"/>
            <a:ext cx="7580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Phân công </a:t>
            </a:r>
            <a:r>
              <a:rPr lang="en-US" sz="6600" b="1" dirty="0" err="1">
                <a:solidFill>
                  <a:schemeClr val="bg1"/>
                </a:solidFill>
                <a:cs typeface="Arial" panose="020B0604020202020204" pitchFamily="34" charset="0"/>
              </a:rPr>
              <a:t>công</a:t>
            </a:r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 việc</a:t>
            </a:r>
          </a:p>
        </p:txBody>
      </p:sp>
    </p:spTree>
    <p:extLst>
      <p:ext uri="{BB962C8B-B14F-4D97-AF65-F5344CB8AC3E}">
        <p14:creationId xmlns:p14="http://schemas.microsoft.com/office/powerpoint/2010/main" val="2076096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388" y="1121229"/>
            <a:ext cx="35205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Nội dung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6343" y="0"/>
            <a:ext cx="625565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309257"/>
            <a:ext cx="5936343" cy="354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1611085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Mô</a:t>
            </a:r>
            <a:r>
              <a:rPr lang="en-US" sz="4800" dirty="0" smtClean="0"/>
              <a:t> </a:t>
            </a:r>
            <a:r>
              <a:rPr lang="en-US" sz="4800" b="1" dirty="0"/>
              <a:t>tả</a:t>
            </a:r>
            <a:r>
              <a:rPr lang="en-US" sz="4800" dirty="0"/>
              <a:t> </a:t>
            </a:r>
            <a:r>
              <a:rPr lang="en-US" sz="4800" b="1" dirty="0"/>
              <a:t>công</a:t>
            </a:r>
            <a:r>
              <a:rPr lang="en-US" sz="4800" dirty="0"/>
              <a:t> </a:t>
            </a:r>
            <a:r>
              <a:rPr lang="en-US" sz="4800" b="1" dirty="0"/>
              <a:t>việc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770852"/>
            <a:ext cx="6096000" cy="1538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Thiết</a:t>
            </a:r>
            <a:r>
              <a:rPr lang="en-US" sz="4800" dirty="0"/>
              <a:t> </a:t>
            </a:r>
            <a:r>
              <a:rPr lang="en-US" sz="4800" b="1" dirty="0"/>
              <a:t>kế</a:t>
            </a:r>
            <a:r>
              <a:rPr lang="en-US" sz="4800" dirty="0"/>
              <a:t> </a:t>
            </a:r>
            <a:r>
              <a:rPr lang="en-US" sz="4800" b="1" dirty="0"/>
              <a:t>lớp</a:t>
            </a:r>
          </a:p>
        </p:txBody>
      </p:sp>
      <p:sp>
        <p:nvSpPr>
          <p:cNvPr id="8" name="Rectangle 7"/>
          <p:cNvSpPr/>
          <p:nvPr/>
        </p:nvSpPr>
        <p:spPr>
          <a:xfrm>
            <a:off x="-14514" y="3429000"/>
            <a:ext cx="4064000" cy="3429000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Thiết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kế </a:t>
            </a: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CSDL</a:t>
            </a: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CTDL&amp;GT</a:t>
            </a:r>
            <a:endParaRPr lang="en-US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4629" y="3428999"/>
            <a:ext cx="3962400" cy="3414595"/>
          </a:xfrm>
          <a:prstGeom prst="rect">
            <a:avLst/>
          </a:prstGeom>
          <a:solidFill>
            <a:srgbClr val="1E1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Chương </a:t>
            </a:r>
            <a:r>
              <a:rPr lang="en-US" sz="4800" b="1" dirty="0">
                <a:ea typeface="ＭＳ Ｐゴシック" panose="020B0600070205080204" pitchFamily="34" charset="-128"/>
              </a:rPr>
              <a:t>trình minh họa</a:t>
            </a:r>
          </a:p>
          <a:p>
            <a:pPr marL="109538">
              <a:buSzPct val="100000"/>
            </a:pPr>
            <a:endParaRPr lang="vi-VN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87657" y="3429000"/>
            <a:ext cx="3904343" cy="3429000"/>
          </a:xfrm>
          <a:prstGeom prst="rect">
            <a:avLst/>
          </a:prstGeom>
          <a:solidFill>
            <a:srgbClr val="136D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dirty="0" smtClean="0">
                <a:ea typeface="ＭＳ Ｐゴシック" panose="020B0600070205080204" pitchFamily="34" charset="-128"/>
              </a:rPr>
              <a:t>     </a:t>
            </a:r>
            <a:r>
              <a:rPr lang="en-US" sz="4800" b="1" dirty="0" smtClean="0">
                <a:ea typeface="ＭＳ Ｐゴシック" panose="020B0600070205080204" pitchFamily="34" charset="-128"/>
              </a:rPr>
              <a:t>Kết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luận</a:t>
            </a:r>
          </a:p>
        </p:txBody>
      </p:sp>
    </p:spTree>
    <p:extLst>
      <p:ext uri="{BB962C8B-B14F-4D97-AF65-F5344CB8AC3E}">
        <p14:creationId xmlns:p14="http://schemas.microsoft.com/office/powerpoint/2010/main" val="1244389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6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5803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tả yêu cầu</a:t>
            </a:r>
          </a:p>
        </p:txBody>
      </p:sp>
    </p:spTree>
    <p:extLst>
      <p:ext uri="{BB962C8B-B14F-4D97-AF65-F5344CB8AC3E}">
        <p14:creationId xmlns:p14="http://schemas.microsoft.com/office/powerpoint/2010/main" val="4210322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435766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4514" y="435766"/>
            <a:ext cx="3825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tả </a:t>
            </a: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yêu cầu</a:t>
            </a:r>
          </a:p>
        </p:txBody>
      </p:sp>
      <p:sp>
        <p:nvSpPr>
          <p:cNvPr id="4" name="Oval 3"/>
          <p:cNvSpPr/>
          <p:nvPr/>
        </p:nvSpPr>
        <p:spPr>
          <a:xfrm>
            <a:off x="1005170" y="2802091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146837" y="3046790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05170" y="3175578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05170" y="3304367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53277" y="3304367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95508" y="1283194"/>
            <a:ext cx="4250028" cy="4994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746796" y="1801695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4"/>
          </p:cNvCxnSpPr>
          <p:nvPr/>
        </p:nvCxnSpPr>
        <p:spPr>
          <a:xfrm flipH="1">
            <a:off x="10888463" y="2046394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746796" y="2175182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0746796" y="2303971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894903" y="2303971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746796" y="4028940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4"/>
          </p:cNvCxnSpPr>
          <p:nvPr/>
        </p:nvCxnSpPr>
        <p:spPr>
          <a:xfrm flipH="1">
            <a:off x="10888463" y="4273639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746796" y="4402427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746796" y="4531216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894903" y="4531216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4514" y="3484671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người dùng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341546" y="2432759"/>
            <a:ext cx="110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VOA/BBC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1445" y="4695421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Từ điển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43265" y="91386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Hệ thống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20838" y="629412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Biểu đồ use case</a:t>
            </a:r>
          </a:p>
        </p:txBody>
      </p:sp>
      <p:sp>
        <p:nvSpPr>
          <p:cNvPr id="39" name="Oval 38"/>
          <p:cNvSpPr/>
          <p:nvPr/>
        </p:nvSpPr>
        <p:spPr>
          <a:xfrm>
            <a:off x="5260781" y="1455421"/>
            <a:ext cx="1724708" cy="6492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726211" y="1801695"/>
            <a:ext cx="3514775" cy="137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080203" y="1801695"/>
            <a:ext cx="3344802" cy="36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430477" y="158068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chọn bài học</a:t>
            </a:r>
          </a:p>
        </p:txBody>
      </p:sp>
      <p:sp>
        <p:nvSpPr>
          <p:cNvPr id="47" name="Oval 46"/>
          <p:cNvSpPr/>
          <p:nvPr/>
        </p:nvSpPr>
        <p:spPr>
          <a:xfrm>
            <a:off x="5283742" y="2272458"/>
            <a:ext cx="1665069" cy="5462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764842" y="2627290"/>
            <a:ext cx="3420500" cy="54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273129" y="3007814"/>
            <a:ext cx="1700011" cy="5931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71193" y="3804137"/>
            <a:ext cx="1733536" cy="6837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283742" y="4621775"/>
            <a:ext cx="1701747" cy="6957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660368" y="309917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 cứu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758402" y="3175578"/>
            <a:ext cx="3315874" cy="16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80204" y="3427821"/>
            <a:ext cx="3372408" cy="97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7119965" y="4151289"/>
            <a:ext cx="3311480" cy="25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1764843" y="3357493"/>
            <a:ext cx="3417555" cy="69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320385" y="5474683"/>
            <a:ext cx="1652756" cy="6471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495085" y="4764803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chọn đáp án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430477" y="5612966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tính, lưu điểm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639416" y="3846265"/>
            <a:ext cx="1180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iện từ và </a:t>
            </a:r>
          </a:p>
          <a:p>
            <a:r>
              <a:rPr lang="en-US" dirty="0" smtClean="0"/>
              <a:t>4 đáp án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613976" y="2349405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ích chọn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801329" y="3452018"/>
            <a:ext cx="3439657" cy="142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801329" y="3484671"/>
            <a:ext cx="3450672" cy="22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4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229704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2999" y="229704"/>
            <a:ext cx="39921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đặc tả use case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6711"/>
              </p:ext>
            </p:extLst>
          </p:nvPr>
        </p:nvGraphicFramePr>
        <p:xfrm>
          <a:off x="866819" y="1223492"/>
          <a:ext cx="10458361" cy="541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271"/>
                <a:gridCol w="6869090"/>
              </a:tblGrid>
              <a:tr h="5619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Đặc</a:t>
                      </a:r>
                      <a:r>
                        <a:rPr lang="en-US" sz="2400" baseline="0" dirty="0" smtClean="0"/>
                        <a:t> tả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Ý</a:t>
                      </a:r>
                      <a:r>
                        <a:rPr lang="en-US" sz="2400" baseline="0" dirty="0" smtClean="0"/>
                        <a:t> nghĩa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  Tên use case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chọn</a:t>
                      </a:r>
                      <a:r>
                        <a:rPr lang="en-US" sz="2400" baseline="0" dirty="0" smtClean="0"/>
                        <a:t> bài học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Tác</a:t>
                      </a:r>
                      <a:r>
                        <a:rPr lang="en-US" sz="2400" baseline="0" dirty="0" smtClean="0"/>
                        <a:t> nhân chính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</a:t>
                      </a:r>
                      <a:r>
                        <a:rPr lang="en-US" sz="2400" baseline="0" dirty="0" smtClean="0"/>
                        <a:t> dùng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Tiền</a:t>
                      </a:r>
                      <a:r>
                        <a:rPr lang="en-US" sz="2400" baseline="0" dirty="0" smtClean="0"/>
                        <a:t> điều kiện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sau khi chương</a:t>
                      </a:r>
                      <a:r>
                        <a:rPr lang="en-US" sz="2400" baseline="0" dirty="0" smtClean="0"/>
                        <a:t> trình được khởi động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Đảm</a:t>
                      </a:r>
                      <a:r>
                        <a:rPr lang="en-US" sz="2400" baseline="0" dirty="0" smtClean="0"/>
                        <a:t> bảo tối thiểu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-------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baseline="0" dirty="0" smtClean="0"/>
                        <a:t> Đảm bảo thành công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file</a:t>
                      </a:r>
                      <a:r>
                        <a:rPr lang="en-US" sz="2400" baseline="0" dirty="0" smtClean="0"/>
                        <a:t> .html được tải về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Kích</a:t>
                      </a:r>
                      <a:r>
                        <a:rPr lang="en-US" sz="2400" baseline="0" dirty="0" smtClean="0"/>
                        <a:t> hoạt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ngay khi</a:t>
                      </a:r>
                      <a:r>
                        <a:rPr lang="en-US" sz="2400" baseline="0" dirty="0" smtClean="0"/>
                        <a:t> vào chương trình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Chuỗi</a:t>
                      </a:r>
                      <a:r>
                        <a:rPr lang="en-US" sz="2400" baseline="0" dirty="0" smtClean="0"/>
                        <a:t> sự kiện chính: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1. hệ</a:t>
                      </a:r>
                      <a:r>
                        <a:rPr lang="en-US" sz="2400" baseline="0" dirty="0" smtClean="0"/>
                        <a:t> thống hiển thị nội dung VOA / BBC</a:t>
                      </a:r>
                    </a:p>
                    <a:p>
                      <a:r>
                        <a:rPr lang="en-US" sz="2400" dirty="0" smtClean="0"/>
                        <a:t> 2. người</a:t>
                      </a:r>
                      <a:r>
                        <a:rPr lang="en-US" sz="2400" baseline="0" dirty="0" smtClean="0"/>
                        <a:t> dùng dừng ở 1 bài học , ấn “Bắt đầu”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Ngoại</a:t>
                      </a:r>
                      <a:r>
                        <a:rPr lang="en-US" sz="2400" baseline="0" dirty="0" smtClean="0"/>
                        <a:t> lệ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không</a:t>
                      </a:r>
                      <a:r>
                        <a:rPr lang="en-US" sz="2400" baseline="0" dirty="0" smtClean="0"/>
                        <a:t> có internet, yêu câu kiểm tra đường truyền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25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229704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2999" y="229704"/>
            <a:ext cx="39921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đặc tả use case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08765"/>
              </p:ext>
            </p:extLst>
          </p:nvPr>
        </p:nvGraphicFramePr>
        <p:xfrm>
          <a:off x="866819" y="1223492"/>
          <a:ext cx="10458361" cy="541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271"/>
                <a:gridCol w="6869090"/>
              </a:tblGrid>
              <a:tr h="5619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Đặc</a:t>
                      </a:r>
                      <a:r>
                        <a:rPr lang="en-US" sz="2400" baseline="0" dirty="0" smtClean="0"/>
                        <a:t> tả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Ý</a:t>
                      </a:r>
                      <a:r>
                        <a:rPr lang="en-US" sz="2400" baseline="0" dirty="0" smtClean="0"/>
                        <a:t> nghĩa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  Tên use case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tích</a:t>
                      </a:r>
                      <a:r>
                        <a:rPr lang="en-US" sz="2400" baseline="0" dirty="0" smtClean="0"/>
                        <a:t> chọn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Tác</a:t>
                      </a:r>
                      <a:r>
                        <a:rPr lang="en-US" sz="2400" baseline="0" dirty="0" smtClean="0"/>
                        <a:t> nhân chính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</a:t>
                      </a:r>
                      <a:r>
                        <a:rPr lang="en-US" sz="2400" baseline="0" dirty="0" smtClean="0"/>
                        <a:t> dùng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Tiền</a:t>
                      </a:r>
                      <a:r>
                        <a:rPr lang="en-US" sz="2400" baseline="0" dirty="0" smtClean="0"/>
                        <a:t> điều kiện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hệ</a:t>
                      </a:r>
                      <a:r>
                        <a:rPr lang="en-US" sz="2400" baseline="0" dirty="0" smtClean="0"/>
                        <a:t> thống tải file .html thành công 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Đảm</a:t>
                      </a:r>
                      <a:r>
                        <a:rPr lang="en-US" sz="2400" baseline="0" dirty="0" smtClean="0"/>
                        <a:t> bảo tối thiểu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------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baseline="0" dirty="0" smtClean="0"/>
                        <a:t> Đảm bảo thành công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</a:t>
                      </a:r>
                      <a:r>
                        <a:rPr lang="en-US" sz="2400" baseline="0" dirty="0" smtClean="0"/>
                        <a:t> dùng chọn ít nhất 1 từ và ấn “Chọn xong”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Kích</a:t>
                      </a:r>
                      <a:r>
                        <a:rPr lang="en-US" sz="2400" baseline="0" dirty="0" smtClean="0"/>
                        <a:t> hoạt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</a:t>
                      </a:r>
                      <a:r>
                        <a:rPr lang="en-US" sz="2400" baseline="0" dirty="0" smtClean="0"/>
                        <a:t> dùng ấn “Bắt đầu”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Chuỗi</a:t>
                      </a:r>
                      <a:r>
                        <a:rPr lang="en-US" sz="2400" baseline="0" dirty="0" smtClean="0"/>
                        <a:t> sự kiện chính: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1.người</a:t>
                      </a:r>
                      <a:r>
                        <a:rPr lang="en-US" sz="2400" baseline="0" dirty="0" smtClean="0"/>
                        <a:t> dùng click để chọn hoặc bỏ chọn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 2. người dùng ấn “Chọn xong”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Ngoại</a:t>
                      </a:r>
                      <a:r>
                        <a:rPr lang="en-US" sz="2400" baseline="0" dirty="0" smtClean="0"/>
                        <a:t> lệ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 dùng</a:t>
                      </a:r>
                      <a:r>
                        <a:rPr lang="en-US" sz="2400" baseline="0" dirty="0" smtClean="0"/>
                        <a:t> không chọn từ nào và ấn “Chọn xong”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296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229704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2999" y="229704"/>
            <a:ext cx="39921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đặc tả use case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56874"/>
              </p:ext>
            </p:extLst>
          </p:nvPr>
        </p:nvGraphicFramePr>
        <p:xfrm>
          <a:off x="866819" y="1223492"/>
          <a:ext cx="10458361" cy="541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271"/>
                <a:gridCol w="6869090"/>
              </a:tblGrid>
              <a:tr h="5619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Đặc</a:t>
                      </a:r>
                      <a:r>
                        <a:rPr lang="en-US" sz="2400" baseline="0" dirty="0" smtClean="0"/>
                        <a:t> tả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Ý</a:t>
                      </a:r>
                      <a:r>
                        <a:rPr lang="en-US" sz="2400" baseline="0" dirty="0" smtClean="0"/>
                        <a:t> nghĩa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  Tên use case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</a:t>
                      </a:r>
                      <a:r>
                        <a:rPr lang="en-US" sz="2400" baseline="0" dirty="0" smtClean="0"/>
                        <a:t> cứu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Tác</a:t>
                      </a:r>
                      <a:r>
                        <a:rPr lang="en-US" sz="2400" baseline="0" dirty="0" smtClean="0"/>
                        <a:t> nhân chính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từ</a:t>
                      </a:r>
                      <a:r>
                        <a:rPr lang="en-US" sz="2400" baseline="0" dirty="0" smtClean="0"/>
                        <a:t> điển, trang từ điển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Tiền</a:t>
                      </a:r>
                      <a:r>
                        <a:rPr lang="en-US" sz="2400" baseline="0" dirty="0" smtClean="0"/>
                        <a:t> điều kiện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sau khi</a:t>
                      </a:r>
                      <a:r>
                        <a:rPr lang="en-US" sz="2400" baseline="0" dirty="0" smtClean="0"/>
                        <a:t> người dùng tích chọn và ấn “Chọn xong”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Đảm</a:t>
                      </a:r>
                      <a:r>
                        <a:rPr lang="en-US" sz="2400" baseline="0" dirty="0" smtClean="0"/>
                        <a:t> bảo tối thiểu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------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baseline="0" dirty="0" smtClean="0"/>
                        <a:t> Đảm bảo thành công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có</a:t>
                      </a:r>
                      <a:r>
                        <a:rPr lang="en-US" sz="2400" baseline="0" dirty="0" smtClean="0"/>
                        <a:t> được nghĩa của từ trong danh sách 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Kích</a:t>
                      </a:r>
                      <a:r>
                        <a:rPr lang="en-US" sz="2400" baseline="0" dirty="0" smtClean="0"/>
                        <a:t> hoạt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</a:t>
                      </a:r>
                      <a:r>
                        <a:rPr lang="en-US" sz="2400" baseline="0" dirty="0" smtClean="0"/>
                        <a:t> dùng ấn “Chọn xong”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Chuỗi</a:t>
                      </a:r>
                      <a:r>
                        <a:rPr lang="en-US" sz="2400" baseline="0" dirty="0" smtClean="0"/>
                        <a:t> sự kiện chính: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1.</a:t>
                      </a:r>
                      <a:r>
                        <a:rPr lang="en-US" sz="2400" baseline="0" dirty="0" smtClean="0"/>
                        <a:t> Hệ thống dùng từ điển để tra cứu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 2. Hệ thống kết nối mạng tra những từ không có sẵn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Ngoại</a:t>
                      </a:r>
                      <a:r>
                        <a:rPr lang="en-US" sz="2400" baseline="0" dirty="0" smtClean="0"/>
                        <a:t> lệ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Máy không có kết nối internet, tra cứu gián đoạn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117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229704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2999" y="229704"/>
            <a:ext cx="39921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đặc tả use case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15841"/>
              </p:ext>
            </p:extLst>
          </p:nvPr>
        </p:nvGraphicFramePr>
        <p:xfrm>
          <a:off x="866819" y="1223492"/>
          <a:ext cx="10458361" cy="541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271"/>
                <a:gridCol w="6869090"/>
              </a:tblGrid>
              <a:tr h="5619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Đặc</a:t>
                      </a:r>
                      <a:r>
                        <a:rPr lang="en-US" sz="2400" baseline="0" dirty="0" smtClean="0"/>
                        <a:t> tả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Ý</a:t>
                      </a:r>
                      <a:r>
                        <a:rPr lang="en-US" sz="2400" baseline="0" dirty="0" smtClean="0"/>
                        <a:t> nghĩa</a:t>
                      </a:r>
                      <a:endParaRPr lang="en-US" sz="2400" dirty="0"/>
                    </a:p>
                  </a:txBody>
                  <a:tcPr>
                    <a:solidFill>
                      <a:srgbClr val="D36307"/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  Tên use case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Hiển</a:t>
                      </a:r>
                      <a:r>
                        <a:rPr lang="en-US" sz="2400" baseline="0" dirty="0" smtClean="0"/>
                        <a:t> thị từ và 4 đáp án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Tác</a:t>
                      </a:r>
                      <a:r>
                        <a:rPr lang="en-US" sz="2400" baseline="0" dirty="0" smtClean="0"/>
                        <a:t> nhân chính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Người</a:t>
                      </a:r>
                      <a:r>
                        <a:rPr lang="en-US" sz="2400" baseline="0" dirty="0" smtClean="0"/>
                        <a:t> dùng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Tiền</a:t>
                      </a:r>
                      <a:r>
                        <a:rPr lang="en-US" sz="2400" baseline="0" dirty="0" smtClean="0"/>
                        <a:t> điều kiện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tra</a:t>
                      </a:r>
                      <a:r>
                        <a:rPr lang="en-US" sz="2400" baseline="0" dirty="0" smtClean="0"/>
                        <a:t> cứu thành công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Đảm</a:t>
                      </a:r>
                      <a:r>
                        <a:rPr lang="en-US" sz="2400" baseline="0" dirty="0" smtClean="0"/>
                        <a:t> bảo tối thiểu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------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baseline="0" dirty="0" smtClean="0"/>
                        <a:t> Đảm bảo thành công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đáp</a:t>
                      </a:r>
                      <a:r>
                        <a:rPr lang="en-US" sz="2400" baseline="0" dirty="0" smtClean="0"/>
                        <a:t> án từ người dùng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Kích</a:t>
                      </a:r>
                      <a:r>
                        <a:rPr lang="en-US" sz="2400" baseline="0" dirty="0" smtClean="0"/>
                        <a:t> hoạt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------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Chuỗi</a:t>
                      </a:r>
                      <a:r>
                        <a:rPr lang="en-US" sz="2400" baseline="0" dirty="0" smtClean="0"/>
                        <a:t> sự kiện chính: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Hệ</a:t>
                      </a:r>
                      <a:r>
                        <a:rPr lang="en-US" sz="2400" baseline="0" dirty="0" smtClean="0"/>
                        <a:t> thống hiển thị từng từ và 4 đáp án ( 1 đáp án đúng)</a:t>
                      </a:r>
                      <a:endParaRPr lang="en-US" sz="24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6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Ngoại</a:t>
                      </a:r>
                      <a:r>
                        <a:rPr lang="en-US" sz="2400" baseline="0" dirty="0" smtClean="0"/>
                        <a:t> lệ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-----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574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1695</TotalTime>
  <Words>726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MS PGothic</vt:lpstr>
      <vt:lpstr>Arial</vt:lpstr>
      <vt:lpstr>Corbel</vt:lpstr>
      <vt:lpstr>Verdana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38</cp:revision>
  <dcterms:created xsi:type="dcterms:W3CDTF">2014-03-04T12:32:49Z</dcterms:created>
  <dcterms:modified xsi:type="dcterms:W3CDTF">2014-03-11T14:08:45Z</dcterms:modified>
</cp:coreProperties>
</file>