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99" r:id="rId4"/>
    <p:sldId id="258" r:id="rId5"/>
    <p:sldId id="259" r:id="rId6"/>
    <p:sldId id="268" r:id="rId7"/>
    <p:sldId id="271" r:id="rId8"/>
    <p:sldId id="272" r:id="rId9"/>
    <p:sldId id="273" r:id="rId10"/>
    <p:sldId id="275" r:id="rId11"/>
    <p:sldId id="262" r:id="rId12"/>
    <p:sldId id="290" r:id="rId13"/>
    <p:sldId id="292" r:id="rId14"/>
    <p:sldId id="294" r:id="rId15"/>
    <p:sldId id="260" r:id="rId16"/>
    <p:sldId id="276" r:id="rId17"/>
    <p:sldId id="277" r:id="rId18"/>
    <p:sldId id="278" r:id="rId19"/>
    <p:sldId id="263" r:id="rId20"/>
    <p:sldId id="267" r:id="rId21"/>
    <p:sldId id="279" r:id="rId22"/>
    <p:sldId id="280" r:id="rId23"/>
    <p:sldId id="265" r:id="rId24"/>
    <p:sldId id="269" r:id="rId25"/>
    <p:sldId id="296" r:id="rId26"/>
    <p:sldId id="295" r:id="rId27"/>
    <p:sldId id="284" r:id="rId28"/>
    <p:sldId id="285" r:id="rId29"/>
    <p:sldId id="286" r:id="rId30"/>
    <p:sldId id="287" r:id="rId31"/>
    <p:sldId id="288" r:id="rId32"/>
    <p:sldId id="266" r:id="rId33"/>
    <p:sldId id="270" r:id="rId34"/>
    <p:sldId id="29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50931"/>
    <a:srgbClr val="1E1A66"/>
    <a:srgbClr val="136D38"/>
    <a:srgbClr val="D36307"/>
    <a:srgbClr val="4A91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4319863" cy="184319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8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8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5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4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10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1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8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1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6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567225" y="-116060"/>
            <a:ext cx="140676" cy="697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07901" y="3370970"/>
            <a:ext cx="3484099" cy="13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2122" y="1494971"/>
            <a:ext cx="73555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Chương trình luyện từ điển tiếng anh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2123" y="4193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/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chemeClr val="bg1"/>
                </a:solidFill>
              </a:rPr>
              <a:t>Tên nhóm trưởng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Phan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Việt Đức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Tên các thành </a:t>
            </a:r>
            <a:r>
              <a:rPr lang="en-US" sz="2400" dirty="0" smtClean="0">
                <a:solidFill>
                  <a:schemeClr val="bg1"/>
                </a:solidFill>
              </a:rPr>
              <a:t>viên: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Minh Công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Phạm </a:t>
            </a:r>
            <a:r>
              <a:rPr lang="en-US" sz="2400" dirty="0">
                <a:solidFill>
                  <a:schemeClr val="bg1"/>
                </a:solidFill>
              </a:rPr>
              <a:t>Tiến </a:t>
            </a:r>
            <a:r>
              <a:rPr lang="en-US" sz="2400" dirty="0" smtClean="0">
                <a:solidFill>
                  <a:schemeClr val="bg1"/>
                </a:solidFill>
              </a:rPr>
              <a:t>Dũng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Lê </a:t>
            </a:r>
            <a:r>
              <a:rPr lang="en-US" sz="2400" dirty="0">
                <a:solidFill>
                  <a:schemeClr val="bg1"/>
                </a:solidFill>
              </a:rPr>
              <a:t>Văn Bảo Khánh 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.Giáo </a:t>
            </a:r>
            <a:r>
              <a:rPr lang="en-US" sz="2400" dirty="0">
                <a:solidFill>
                  <a:schemeClr val="bg1"/>
                </a:solidFill>
              </a:rPr>
              <a:t>viên hướng dẫn: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Thị Thu Trang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81932" y="69612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07425" y="419399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86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026" y="392642"/>
            <a:ext cx="6071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4-”EXERCISE”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0272267"/>
              </p:ext>
            </p:extLst>
          </p:nvPr>
        </p:nvGraphicFramePr>
        <p:xfrm>
          <a:off x="787979" y="1284827"/>
          <a:ext cx="10714895" cy="47706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9787"/>
                <a:gridCol w="1063510"/>
                <a:gridCol w="1063510"/>
                <a:gridCol w="787837"/>
                <a:gridCol w="5230251"/>
              </a:tblGrid>
              <a:tr h="25029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EXERCISE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0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30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lựa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đáp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</a:rPr>
                        <a:t>Luồng </a:t>
                      </a:r>
                      <a:r>
                        <a:rPr lang="en-US" sz="1600" b="1" dirty="0">
                          <a:effectLst/>
                        </a:rPr>
                        <a:t>thay thế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Còn từ trong danh sách</a:t>
                      </a: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3a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nạp từ mới</a:t>
                      </a:r>
                      <a:r>
                        <a:rPr lang="en-US" sz="1600" b="1" dirty="0" smtClean="0">
                          <a:effectLst/>
                        </a:rPr>
                        <a:t>.</a:t>
                      </a:r>
                      <a:r>
                        <a:rPr lang="en-US" sz="1600" b="1" baseline="0" dirty="0" smtClean="0">
                          <a:effectLst/>
                        </a:rPr>
                        <a:t> Tới B1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2b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USER chọn “Back”, tới 3b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3b</a:t>
                      </a:r>
                      <a:endParaRPr lang="en-US" sz="1600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hiển thị danh sách bài đọc, kết thúc UC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363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58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4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574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48060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lớp</a:t>
            </a:r>
          </a:p>
        </p:txBody>
      </p:sp>
    </p:spTree>
    <p:extLst>
      <p:ext uri="{BB962C8B-B14F-4D97-AF65-F5344CB8AC3E}">
        <p14:creationId xmlns:p14="http://schemas.microsoft.com/office/powerpoint/2010/main" xmlns="" val="2636827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028" y="373022"/>
            <a:ext cx="8012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360488"/>
            <a:ext cx="112109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58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373022"/>
            <a:ext cx="87209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nghiệp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vụ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6" name="Picture 5" descr="presen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0" y="1696802"/>
            <a:ext cx="9813661" cy="43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373022"/>
            <a:ext cx="85590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giao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diện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8" y="1695450"/>
            <a:ext cx="9530894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672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347663"/>
            <a:ext cx="9534525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4243" y="397429"/>
            <a:ext cx="75467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UC </a:t>
            </a:r>
            <a:r>
              <a:rPr lang="en-US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Login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2237393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02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Pick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050" name="Picture 2" descr="U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9320" y="568184"/>
            <a:ext cx="7741920" cy="60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7725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193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Read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075" name="Picture 3" descr="U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3838" y="568183"/>
            <a:ext cx="6474939" cy="615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841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5539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Exercise: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098" name="Picture 2" descr="U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79" y="568184"/>
            <a:ext cx="7832964" cy="61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429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1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71427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CSDL - CTDL&amp;GT</a:t>
            </a:r>
            <a:endParaRPr lang="en-US" sz="7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118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474" y="1730829"/>
            <a:ext cx="7580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Phân công </a:t>
            </a:r>
            <a:r>
              <a:rPr lang="en-US" sz="6600" b="1" dirty="0" err="1">
                <a:solidFill>
                  <a:schemeClr val="bg1"/>
                </a:solidFill>
                <a:cs typeface="Arial" panose="020B0604020202020204" pitchFamily="34" charset="0"/>
              </a:rPr>
              <a:t>công</a:t>
            </a:r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 việc</a:t>
            </a:r>
          </a:p>
        </p:txBody>
      </p:sp>
    </p:spTree>
    <p:extLst>
      <p:ext uri="{BB962C8B-B14F-4D97-AF65-F5344CB8AC3E}">
        <p14:creationId xmlns:p14="http://schemas.microsoft.com/office/powerpoint/2010/main" xmlns="" val="2076096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5162" y="646034"/>
            <a:ext cx="8177929" cy="597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999" y="454961"/>
            <a:ext cx="39328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từ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điển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842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442261"/>
            <a:ext cx="8434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thông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tin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mỗi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người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 descr="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873" y="1667451"/>
            <a:ext cx="11007818" cy="4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73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442261"/>
            <a:ext cx="3919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đọc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1279525"/>
            <a:ext cx="7645400" cy="50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226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702" y="1894506"/>
            <a:ext cx="5614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Chương trình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minh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họa</a:t>
            </a:r>
          </a:p>
          <a:p>
            <a:pPr marL="109538">
              <a:buSzPct val="100000"/>
            </a:pP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5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8228" y="436522"/>
            <a:ext cx="7576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 công nghệ đã 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028" y="1602712"/>
            <a:ext cx="535967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JavaSE 8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Apache Commons Lang 3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Jsoup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ControlFX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InsideFX</a:t>
            </a:r>
            <a:endParaRPr lang="en-US" sz="360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9828" y="423822"/>
            <a:ext cx="7225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428" y="1971012"/>
            <a:ext cx="11246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Các tiêu chí thiết kế: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kiểm thử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tái sử dụng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dàng nâng cấp, thay đổi chương trình</a:t>
            </a: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028" y="411122"/>
            <a:ext cx="7225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528" y="1932912"/>
            <a:ext cx="6198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được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xây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dựng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trên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kiến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trúc</a:t>
            </a: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MVP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3" y="2638424"/>
            <a:ext cx="10812592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283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đăng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nhập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2290" name="Picture 2" descr="C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769" y="1010277"/>
            <a:ext cx="7229868" cy="560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34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304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084" y="1010277"/>
            <a:ext cx="8369120" cy="57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148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3482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từ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5753" y="980643"/>
            <a:ext cx="8202587" cy="5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6619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Phân công công việc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3070"/>
            <a:ext cx="12191999" cy="688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2959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làm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2" name="Picture 2" descr="Cli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3733" y="1010275"/>
            <a:ext cx="8269560" cy="56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2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7060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hiển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thị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kết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trở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về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6386" name="Picture 2" descr="Cli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5773" y="1010277"/>
            <a:ext cx="8322509" cy="568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912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3432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41897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Ưu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Đã đáp ứng được các yêu cầu đề bài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Giao diện đơn giản, dễ sử dụng, màu sắc phù hợp </a:t>
            </a:r>
            <a:b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</a:b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để đọc nhiều bài báo mà không bị mỏi mắt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Chương trình dễ dàng nâng cấp, bổ sung để mở rộng và phát triển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Nhược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Hiệu suất chưa cao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Nghĩa của từ không chắc chắn chính xác, còn nhiều từ không tra được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nghĩa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Thiết kế chương trình chưa đạt được tất cả các tiêu chí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Hướng phát triển: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Hoàn thiện, tối ưu các chức năng đã làm được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Thêm chức năng cá nhân hoá.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tra từ bằng nhiều nguồn khác nhau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lấy danh sách bài từ nhiều nguồn khác nhau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388" y="1121229"/>
            <a:ext cx="35205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Nội dung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343" y="0"/>
            <a:ext cx="62556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309257"/>
            <a:ext cx="5936343" cy="354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1611085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Mô</a:t>
            </a:r>
            <a:r>
              <a:rPr lang="en-US" sz="4800" dirty="0" smtClean="0"/>
              <a:t> </a:t>
            </a:r>
            <a:r>
              <a:rPr lang="en-US" sz="4800" b="1" dirty="0"/>
              <a:t>tả</a:t>
            </a:r>
            <a:r>
              <a:rPr lang="en-US" sz="4800" dirty="0"/>
              <a:t> </a:t>
            </a:r>
            <a:r>
              <a:rPr lang="en-US" sz="4800" b="1" dirty="0"/>
              <a:t>công</a:t>
            </a:r>
            <a:r>
              <a:rPr lang="en-US" sz="4800" dirty="0"/>
              <a:t> </a:t>
            </a:r>
            <a:r>
              <a:rPr lang="en-US" sz="4800" b="1" dirty="0"/>
              <a:t>việc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770852"/>
            <a:ext cx="6096000" cy="1538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Thiết</a:t>
            </a:r>
            <a:r>
              <a:rPr lang="en-US" sz="4800" dirty="0"/>
              <a:t> </a:t>
            </a:r>
            <a:r>
              <a:rPr lang="en-US" sz="4800" b="1" dirty="0"/>
              <a:t>kế</a:t>
            </a:r>
            <a:r>
              <a:rPr lang="en-US" sz="4800" dirty="0"/>
              <a:t> </a:t>
            </a:r>
            <a:r>
              <a:rPr lang="en-US" sz="4800" b="1" dirty="0"/>
              <a:t>lớp</a:t>
            </a:r>
          </a:p>
        </p:txBody>
      </p:sp>
      <p:sp>
        <p:nvSpPr>
          <p:cNvPr id="8" name="Rectangle 7"/>
          <p:cNvSpPr/>
          <p:nvPr/>
        </p:nvSpPr>
        <p:spPr>
          <a:xfrm>
            <a:off x="-14514" y="3429000"/>
            <a:ext cx="4064000" cy="3429000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Thiết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kế </a:t>
            </a: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CSDL</a:t>
            </a: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CTDL&amp;GT</a:t>
            </a:r>
            <a:endParaRPr lang="en-US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4629" y="3428999"/>
            <a:ext cx="3962400" cy="3414595"/>
          </a:xfrm>
          <a:prstGeom prst="rect">
            <a:avLst/>
          </a:prstGeom>
          <a:solidFill>
            <a:srgbClr val="1E1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Chương </a:t>
            </a:r>
            <a:r>
              <a:rPr lang="en-US" sz="4800" b="1" dirty="0">
                <a:ea typeface="ＭＳ Ｐゴシック" panose="020B0600070205080204" pitchFamily="34" charset="-128"/>
              </a:rPr>
              <a:t>trình minh họa</a:t>
            </a:r>
          </a:p>
          <a:p>
            <a:pPr marL="109538">
              <a:buSzPct val="100000"/>
            </a:pPr>
            <a:endParaRPr lang="vi-VN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7657" y="3429000"/>
            <a:ext cx="3904343" cy="3429000"/>
          </a:xfrm>
          <a:prstGeom prst="rect">
            <a:avLst/>
          </a:prstGeom>
          <a:solidFill>
            <a:srgbClr val="136D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dirty="0" smtClean="0">
                <a:ea typeface="ＭＳ Ｐゴシック" panose="020B0600070205080204" pitchFamily="34" charset="-128"/>
              </a:rPr>
              <a:t>     </a:t>
            </a:r>
            <a:r>
              <a:rPr lang="en-US" sz="4800" b="1" dirty="0" smtClean="0">
                <a:ea typeface="ＭＳ Ｐゴシック" panose="020B0600070205080204" pitchFamily="34" charset="-128"/>
              </a:rPr>
              <a:t>Kết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24438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6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5803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tả yêu cầu</a:t>
            </a:r>
          </a:p>
        </p:txBody>
      </p:sp>
    </p:spTree>
    <p:extLst>
      <p:ext uri="{BB962C8B-B14F-4D97-AF65-F5344CB8AC3E}">
        <p14:creationId xmlns:p14="http://schemas.microsoft.com/office/powerpoint/2010/main" xmlns="" val="4210322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3825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tả </a:t>
            </a: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yêu cầu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2449" y="1831974"/>
            <a:ext cx="8552623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422318"/>
            <a:ext cx="53893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1-”LOGIN”: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7714941"/>
              </p:ext>
            </p:extLst>
          </p:nvPr>
        </p:nvGraphicFramePr>
        <p:xfrm>
          <a:off x="1045309" y="1628775"/>
          <a:ext cx="10527323" cy="43916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9541"/>
                <a:gridCol w="647700"/>
                <a:gridCol w="1390650"/>
                <a:gridCol w="695325"/>
                <a:gridCol w="5594107"/>
              </a:tblGrid>
              <a:tr h="32370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đăng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nhập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9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0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users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Nhập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 </a:t>
                      </a:r>
                      <a:r>
                        <a:rPr lang="en-US" sz="1600" dirty="0" err="1">
                          <a:effectLst/>
                        </a:rPr>
                        <a:t>thông</a:t>
                      </a:r>
                      <a:r>
                        <a:rPr lang="en-US" sz="1600" dirty="0">
                          <a:effectLst/>
                        </a:rPr>
                        <a:t> tin user,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</a:tr>
              <a:tr h="342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Người dùng mới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khởi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tạo</a:t>
                      </a:r>
                      <a:r>
                        <a:rPr lang="en-US" sz="1600" dirty="0">
                          <a:effectLst/>
                        </a:rPr>
                        <a:t> user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3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Trước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chơi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dở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Không 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825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965" y="-62684"/>
            <a:ext cx="4775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2-”PICK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2940750"/>
              </p:ext>
            </p:extLst>
          </p:nvPr>
        </p:nvGraphicFramePr>
        <p:xfrm>
          <a:off x="738554" y="474514"/>
          <a:ext cx="10785230" cy="5927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26152"/>
                <a:gridCol w="950391"/>
                <a:gridCol w="950391"/>
                <a:gridCol w="620912"/>
                <a:gridCol w="6037384"/>
              </a:tblGrid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Đặc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PICK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Tóm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chon 1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606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lấy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rowSpan="7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cũ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0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lỗi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preview,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preview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HT </a:t>
                      </a:r>
                      <a:r>
                        <a:rPr lang="en-US" sz="1600" dirty="0" err="1">
                          <a:effectLst/>
                        </a:rPr>
                        <a:t>lọc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296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-62684"/>
            <a:ext cx="4925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3-”READ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2151401"/>
              </p:ext>
            </p:extLst>
          </p:nvPr>
        </p:nvGraphicFramePr>
        <p:xfrm>
          <a:off x="762000" y="522091"/>
          <a:ext cx="10667999" cy="61040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1339143"/>
                <a:gridCol w="1216488"/>
                <a:gridCol w="750277"/>
                <a:gridCol w="5076091"/>
              </a:tblGrid>
              <a:tr h="3097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“DO TEST”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kt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rowSpan="9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“Back”,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4c </a:t>
                      </a: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4b</a:t>
                      </a:r>
                      <a:endParaRPr lang="en-US" sz="1600" dirty="0">
                        <a:effectLst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7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5b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11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2322</TotalTime>
  <Words>1000</Words>
  <Application>Microsoft Office PowerPoint</Application>
  <PresentationFormat>Custom</PresentationFormat>
  <Paragraphs>284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Frame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Clicia</cp:lastModifiedBy>
  <cp:revision>99</cp:revision>
  <dcterms:created xsi:type="dcterms:W3CDTF">2014-03-04T12:32:49Z</dcterms:created>
  <dcterms:modified xsi:type="dcterms:W3CDTF">2014-05-19T11:34:55Z</dcterms:modified>
</cp:coreProperties>
</file>