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62" r:id="rId5"/>
    <p:sldId id="264" r:id="rId6"/>
    <p:sldId id="278" r:id="rId7"/>
    <p:sldId id="266" r:id="rId8"/>
    <p:sldId id="269" r:id="rId9"/>
    <p:sldId id="271" r:id="rId10"/>
    <p:sldId id="272" r:id="rId11"/>
    <p:sldId id="270" r:id="rId12"/>
    <p:sldId id="273" r:id="rId13"/>
    <p:sldId id="274" r:id="rId14"/>
    <p:sldId id="275" r:id="rId15"/>
    <p:sldId id="276" r:id="rId16"/>
    <p:sldId id="277" r:id="rId17"/>
    <p:sldId id="279" r:id="rId18"/>
    <p:sldId id="263" r:id="rId19"/>
    <p:sldId id="268"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3586CB-EE15-42C6-B302-DACC862249FD}" v="3" dt="2022-10-20T01:32:06.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43B43-F286-48C1-BBED-D571E17C6AE3}"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37A20C-0A41-4975-BF38-102D39C80972}" type="slidenum">
              <a:rPr lang="en-US" smtClean="0"/>
              <a:t>‹#›</a:t>
            </a:fld>
            <a:endParaRPr lang="en-US"/>
          </a:p>
        </p:txBody>
      </p:sp>
    </p:spTree>
    <p:extLst>
      <p:ext uri="{BB962C8B-B14F-4D97-AF65-F5344CB8AC3E}">
        <p14:creationId xmlns:p14="http://schemas.microsoft.com/office/powerpoint/2010/main" val="2864226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1</a:t>
            </a:fld>
            <a:endParaRPr lang="en-US" dirty="0"/>
          </a:p>
        </p:txBody>
      </p:sp>
    </p:spTree>
    <p:extLst>
      <p:ext uri="{BB962C8B-B14F-4D97-AF65-F5344CB8AC3E}">
        <p14:creationId xmlns:p14="http://schemas.microsoft.com/office/powerpoint/2010/main" val="1724441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2</a:t>
            </a:fld>
            <a:endParaRPr lang="en-US" dirty="0"/>
          </a:p>
        </p:txBody>
      </p:sp>
    </p:spTree>
    <p:extLst>
      <p:ext uri="{BB962C8B-B14F-4D97-AF65-F5344CB8AC3E}">
        <p14:creationId xmlns:p14="http://schemas.microsoft.com/office/powerpoint/2010/main" val="2604949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4</a:t>
            </a:fld>
            <a:endParaRPr lang="en-US" dirty="0"/>
          </a:p>
        </p:txBody>
      </p:sp>
    </p:spTree>
    <p:extLst>
      <p:ext uri="{BB962C8B-B14F-4D97-AF65-F5344CB8AC3E}">
        <p14:creationId xmlns:p14="http://schemas.microsoft.com/office/powerpoint/2010/main" val="3203395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15</a:t>
            </a:fld>
            <a:endParaRPr lang="en-US" dirty="0"/>
          </a:p>
        </p:txBody>
      </p:sp>
    </p:spTree>
    <p:extLst>
      <p:ext uri="{BB962C8B-B14F-4D97-AF65-F5344CB8AC3E}">
        <p14:creationId xmlns:p14="http://schemas.microsoft.com/office/powerpoint/2010/main" val="3976164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16</a:t>
            </a:fld>
            <a:endParaRPr lang="en-US" dirty="0"/>
          </a:p>
        </p:txBody>
      </p:sp>
    </p:spTree>
    <p:extLst>
      <p:ext uri="{BB962C8B-B14F-4D97-AF65-F5344CB8AC3E}">
        <p14:creationId xmlns:p14="http://schemas.microsoft.com/office/powerpoint/2010/main" val="4069024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17</a:t>
            </a:fld>
            <a:endParaRPr lang="en-US" dirty="0"/>
          </a:p>
        </p:txBody>
      </p:sp>
    </p:spTree>
    <p:extLst>
      <p:ext uri="{BB962C8B-B14F-4D97-AF65-F5344CB8AC3E}">
        <p14:creationId xmlns:p14="http://schemas.microsoft.com/office/powerpoint/2010/main" val="41825012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t.com/trademarks" TargetMode="External"/><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ain title">
    <p:bg>
      <p:bgPr>
        <a:solidFill>
          <a:srgbClr val="00234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BC7E-853C-4EAC-941C-F7D4C872CEDA}"/>
              </a:ext>
            </a:extLst>
          </p:cNvPr>
          <p:cNvSpPr>
            <a:spLocks noGrp="1"/>
          </p:cNvSpPr>
          <p:nvPr>
            <p:ph type="ctrTitle" hasCustomPrompt="1"/>
          </p:nvPr>
        </p:nvSpPr>
        <p:spPr>
          <a:xfrm>
            <a:off x="6095999" y="2312988"/>
            <a:ext cx="5795963" cy="2702071"/>
          </a:xfrm>
        </p:spPr>
        <p:txBody>
          <a:bodyPr anchor="ctr"/>
          <a:lstStyle>
            <a:lvl1pPr algn="l">
              <a:defRPr sz="3600" b="1">
                <a:solidFill>
                  <a:schemeClr val="bg1"/>
                </a:solidFill>
              </a:defRPr>
            </a:lvl1pPr>
          </a:lstStyle>
          <a:p>
            <a:r>
              <a:rPr lang="en-US" dirty="0"/>
              <a:t>Presentation title</a:t>
            </a:r>
            <a:endParaRPr lang="fr-FR" dirty="0"/>
          </a:p>
        </p:txBody>
      </p:sp>
      <p:sp>
        <p:nvSpPr>
          <p:cNvPr id="3" name="Subtitle 2">
            <a:extLst>
              <a:ext uri="{FF2B5EF4-FFF2-40B4-BE49-F238E27FC236}">
                <a16:creationId xmlns:a16="http://schemas.microsoft.com/office/drawing/2014/main" id="{F38F8A67-080E-4CD5-8528-5627C41B2D72}"/>
              </a:ext>
            </a:extLst>
          </p:cNvPr>
          <p:cNvSpPr>
            <a:spLocks noGrp="1"/>
          </p:cNvSpPr>
          <p:nvPr>
            <p:ph type="subTitle" idx="1" hasCustomPrompt="1"/>
          </p:nvPr>
        </p:nvSpPr>
        <p:spPr>
          <a:xfrm>
            <a:off x="6095999" y="5015060"/>
            <a:ext cx="5795963" cy="1077764"/>
          </a:xfr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a:t>
            </a:r>
            <a:endParaRPr lang="fr-FR" dirty="0"/>
          </a:p>
        </p:txBody>
      </p:sp>
      <p:sp>
        <p:nvSpPr>
          <p:cNvPr id="9" name="Rectangle 8">
            <a:extLst>
              <a:ext uri="{FF2B5EF4-FFF2-40B4-BE49-F238E27FC236}">
                <a16:creationId xmlns:a16="http://schemas.microsoft.com/office/drawing/2014/main" id="{B564B28F-A25E-4825-B94D-B2AD0EA2A9F6}"/>
              </a:ext>
            </a:extLst>
          </p:cNvPr>
          <p:cNvSpPr/>
          <p:nvPr/>
        </p:nvSpPr>
        <p:spPr>
          <a:xfrm>
            <a:off x="-228" y="0"/>
            <a:ext cx="43905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020E53B0-4A6F-4EA6-BAD9-3F10842526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5552" y="0"/>
            <a:ext cx="2366448" cy="1824288"/>
          </a:xfrm>
          <a:prstGeom prst="rect">
            <a:avLst/>
          </a:prstGeom>
        </p:spPr>
      </p:pic>
      <p:sp>
        <p:nvSpPr>
          <p:cNvPr id="26" name="Picture Placeholder 14">
            <a:extLst>
              <a:ext uri="{FF2B5EF4-FFF2-40B4-BE49-F238E27FC236}">
                <a16:creationId xmlns:a16="http://schemas.microsoft.com/office/drawing/2014/main" id="{21F7501C-E215-48DE-9901-1589EACC1FF6}"/>
              </a:ext>
            </a:extLst>
          </p:cNvPr>
          <p:cNvSpPr>
            <a:spLocks noGrp="1"/>
          </p:cNvSpPr>
          <p:nvPr>
            <p:ph type="pic" sz="quarter" idx="12" hasCustomPrompt="1"/>
          </p:nvPr>
        </p:nvSpPr>
        <p:spPr>
          <a:xfrm>
            <a:off x="438828" y="0"/>
            <a:ext cx="6280432" cy="6858000"/>
          </a:xfrm>
          <a:custGeom>
            <a:avLst/>
            <a:gdLst>
              <a:gd name="connsiteX0" fmla="*/ 0 w 6280432"/>
              <a:gd name="connsiteY0" fmla="*/ 0 h 6858000"/>
              <a:gd name="connsiteX1" fmla="*/ 6280432 w 6280432"/>
              <a:gd name="connsiteY1" fmla="*/ 0 h 6858000"/>
              <a:gd name="connsiteX2" fmla="*/ 6280432 w 6280432"/>
              <a:gd name="connsiteY2" fmla="*/ 2281561 h 6858000"/>
              <a:gd name="connsiteX3" fmla="*/ 5466285 w 6280432"/>
              <a:gd name="connsiteY3" fmla="*/ 2281561 h 6858000"/>
              <a:gd name="connsiteX4" fmla="*/ 5466285 w 6280432"/>
              <a:gd name="connsiteY4" fmla="*/ 6858000 h 6858000"/>
              <a:gd name="connsiteX5" fmla="*/ 0 w 628043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0432" h="6858000">
                <a:moveTo>
                  <a:pt x="0" y="0"/>
                </a:moveTo>
                <a:lnTo>
                  <a:pt x="6280432" y="0"/>
                </a:lnTo>
                <a:lnTo>
                  <a:pt x="6280432" y="2281561"/>
                </a:lnTo>
                <a:lnTo>
                  <a:pt x="5466285" y="2281561"/>
                </a:lnTo>
                <a:lnTo>
                  <a:pt x="5466285" y="6858000"/>
                </a:lnTo>
                <a:lnTo>
                  <a:pt x="0" y="6858000"/>
                </a:lnTo>
                <a:close/>
              </a:path>
            </a:pathLst>
          </a:custGeom>
          <a:solidFill>
            <a:schemeClr val="bg2"/>
          </a:solidFill>
        </p:spPr>
        <p:txBody>
          <a:bodyPr wrap="square" anchor="ctr">
            <a:noAutofit/>
          </a:bodyPr>
          <a:lstStyle>
            <a:lvl1pPr marL="0" indent="0" algn="ctr">
              <a:buFontTx/>
              <a:buNone/>
              <a:defRPr baseline="0">
                <a:solidFill>
                  <a:schemeClr val="tx1"/>
                </a:solidFill>
              </a:defRPr>
            </a:lvl1pPr>
          </a:lstStyle>
          <a:p>
            <a:r>
              <a:rPr lang="en-US" dirty="0"/>
              <a:t>Drag and drop </a:t>
            </a:r>
            <a:br>
              <a:rPr lang="en-US" dirty="0"/>
            </a:br>
            <a:r>
              <a:rPr lang="en-US" dirty="0"/>
              <a:t>a picture here</a:t>
            </a:r>
          </a:p>
        </p:txBody>
      </p:sp>
    </p:spTree>
    <p:extLst>
      <p:ext uri="{BB962C8B-B14F-4D97-AF65-F5344CB8AC3E}">
        <p14:creationId xmlns:p14="http://schemas.microsoft.com/office/powerpoint/2010/main" val="3042728100"/>
      </p:ext>
    </p:extLst>
  </p:cSld>
  <p:clrMapOvr>
    <a:masterClrMapping/>
  </p:clrMapOvr>
  <p:extLst>
    <p:ext uri="{DCECCB84-F9BA-43D5-87BE-67443E8EF086}">
      <p15:sldGuideLst xmlns:p15="http://schemas.microsoft.com/office/powerpoint/2012/main">
        <p15:guide id="1" pos="6516">
          <p15:clr>
            <a:srgbClr val="FBAE40"/>
          </p15:clr>
        </p15:guide>
        <p15:guide id="2" pos="7387">
          <p15:clr>
            <a:srgbClr val="FBAE40"/>
          </p15:clr>
        </p15:guide>
        <p15:guide id="3" orient="horz" pos="3067">
          <p15:clr>
            <a:srgbClr val="FBAE40"/>
          </p15:clr>
        </p15:guide>
        <p15:guide id="4" orient="horz" pos="393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ain title without picture">
    <p:bg>
      <p:bgPr>
        <a:solidFill>
          <a:srgbClr val="00234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BC7E-853C-4EAC-941C-F7D4C872CEDA}"/>
              </a:ext>
            </a:extLst>
          </p:cNvPr>
          <p:cNvSpPr>
            <a:spLocks noGrp="1"/>
          </p:cNvSpPr>
          <p:nvPr>
            <p:ph type="ctrTitle" hasCustomPrompt="1"/>
          </p:nvPr>
        </p:nvSpPr>
        <p:spPr>
          <a:xfrm>
            <a:off x="1155701" y="2085976"/>
            <a:ext cx="7807324" cy="2929084"/>
          </a:xfrm>
        </p:spPr>
        <p:txBody>
          <a:bodyPr anchor="ctr"/>
          <a:lstStyle>
            <a:lvl1pPr algn="l">
              <a:defRPr sz="3600" b="1">
                <a:solidFill>
                  <a:schemeClr val="bg1"/>
                </a:solidFill>
              </a:defRPr>
            </a:lvl1pPr>
          </a:lstStyle>
          <a:p>
            <a:r>
              <a:rPr lang="en-US" dirty="0"/>
              <a:t>Presentation title</a:t>
            </a:r>
            <a:endParaRPr lang="fr-FR" dirty="0"/>
          </a:p>
        </p:txBody>
      </p:sp>
      <p:sp>
        <p:nvSpPr>
          <p:cNvPr id="3" name="Subtitle 2">
            <a:extLst>
              <a:ext uri="{FF2B5EF4-FFF2-40B4-BE49-F238E27FC236}">
                <a16:creationId xmlns:a16="http://schemas.microsoft.com/office/drawing/2014/main" id="{F38F8A67-080E-4CD5-8528-5627C41B2D72}"/>
              </a:ext>
            </a:extLst>
          </p:cNvPr>
          <p:cNvSpPr>
            <a:spLocks noGrp="1"/>
          </p:cNvSpPr>
          <p:nvPr>
            <p:ph type="subTitle" idx="1" hasCustomPrompt="1"/>
          </p:nvPr>
        </p:nvSpPr>
        <p:spPr>
          <a:xfrm>
            <a:off x="1155701" y="5015060"/>
            <a:ext cx="7807324" cy="1077764"/>
          </a:xfr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a:t>
            </a:r>
            <a:endParaRPr lang="fr-FR" dirty="0"/>
          </a:p>
        </p:txBody>
      </p:sp>
      <p:pic>
        <p:nvPicPr>
          <p:cNvPr id="15" name="Graphic 14">
            <a:extLst>
              <a:ext uri="{FF2B5EF4-FFF2-40B4-BE49-F238E27FC236}">
                <a16:creationId xmlns:a16="http://schemas.microsoft.com/office/drawing/2014/main" id="{92FC3CE6-78BD-44D0-9BE3-1EF21AC5DD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5552" y="0"/>
            <a:ext cx="2366448" cy="1824288"/>
          </a:xfrm>
          <a:prstGeom prst="rect">
            <a:avLst/>
          </a:prstGeom>
        </p:spPr>
      </p:pic>
      <p:sp>
        <p:nvSpPr>
          <p:cNvPr id="13" name="Freeform: Shape 12">
            <a:extLst>
              <a:ext uri="{FF2B5EF4-FFF2-40B4-BE49-F238E27FC236}">
                <a16:creationId xmlns:a16="http://schemas.microsoft.com/office/drawing/2014/main" id="{DDF7C4B5-15B1-42E4-9F81-B5E59B0C5030}"/>
              </a:ext>
            </a:extLst>
          </p:cNvPr>
          <p:cNvSpPr/>
          <p:nvPr/>
        </p:nvSpPr>
        <p:spPr>
          <a:xfrm>
            <a:off x="-228" y="0"/>
            <a:ext cx="1155928" cy="6858000"/>
          </a:xfrm>
          <a:custGeom>
            <a:avLst/>
            <a:gdLst>
              <a:gd name="connsiteX0" fmla="*/ 0 w 1155928"/>
              <a:gd name="connsiteY0" fmla="*/ 0 h 6858000"/>
              <a:gd name="connsiteX1" fmla="*/ 439056 w 1155928"/>
              <a:gd name="connsiteY1" fmla="*/ 0 h 6858000"/>
              <a:gd name="connsiteX2" fmla="*/ 1155928 w 1155928"/>
              <a:gd name="connsiteY2" fmla="*/ 0 h 6858000"/>
              <a:gd name="connsiteX3" fmla="*/ 1155928 w 1155928"/>
              <a:gd name="connsiteY3" fmla="*/ 1714500 h 6858000"/>
              <a:gd name="connsiteX4" fmla="*/ 439056 w 1155928"/>
              <a:gd name="connsiteY4" fmla="*/ 1714500 h 6858000"/>
              <a:gd name="connsiteX5" fmla="*/ 439056 w 1155928"/>
              <a:gd name="connsiteY5" fmla="*/ 6858000 h 6858000"/>
              <a:gd name="connsiteX6" fmla="*/ 0 w 11559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928" h="6858000">
                <a:moveTo>
                  <a:pt x="0" y="0"/>
                </a:moveTo>
                <a:lnTo>
                  <a:pt x="439056" y="0"/>
                </a:lnTo>
                <a:lnTo>
                  <a:pt x="1155928" y="0"/>
                </a:lnTo>
                <a:lnTo>
                  <a:pt x="1155928" y="1714500"/>
                </a:lnTo>
                <a:lnTo>
                  <a:pt x="439056" y="1714500"/>
                </a:lnTo>
                <a:lnTo>
                  <a:pt x="439056" y="6858000"/>
                </a:lnTo>
                <a:lnTo>
                  <a:pt x="0" y="6858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26950517"/>
      </p:ext>
    </p:extLst>
  </p:cSld>
  <p:clrMapOvr>
    <a:masterClrMapping/>
  </p:clrMapOvr>
  <p:extLst>
    <p:ext uri="{DCECCB84-F9BA-43D5-87BE-67443E8EF086}">
      <p15:sldGuideLst xmlns:p15="http://schemas.microsoft.com/office/powerpoint/2012/main">
        <p15:guide id="1" orient="horz" pos="1709">
          <p15:clr>
            <a:srgbClr val="FBAE40"/>
          </p15:clr>
        </p15:guide>
        <p15:guide id="2" orient="horz" pos="2615">
          <p15:clr>
            <a:srgbClr val="FBAE40"/>
          </p15:clr>
        </p15:guide>
        <p15:guide id="3" pos="5196">
          <p15:clr>
            <a:srgbClr val="FBAE40"/>
          </p15:clr>
        </p15:guide>
        <p15:guide id="4" pos="610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spcBef>
                <a:spcPts val="1200"/>
              </a:spcBef>
              <a:defRPr/>
            </a:lvl1pPr>
          </a:lstStyle>
          <a:p>
            <a:pPr lvl="0"/>
            <a:r>
              <a:rPr lang="en-US" dirty="0"/>
              <a:t>First level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hasCustomPrompt="1"/>
          </p:nvPr>
        </p:nvSpPr>
        <p:spPr/>
        <p:txBody>
          <a:bodyPr/>
          <a:lstStyle>
            <a:lvl1pPr>
              <a:defRPr/>
            </a:lvl1pPr>
          </a:lstStyle>
          <a:p>
            <a:r>
              <a:rPr lang="en-US" dirty="0"/>
              <a:t>Slide title</a:t>
            </a:r>
          </a:p>
        </p:txBody>
      </p:sp>
      <p:sp>
        <p:nvSpPr>
          <p:cNvPr id="4" name="Date Placeholder 3">
            <a:extLst>
              <a:ext uri="{FF2B5EF4-FFF2-40B4-BE49-F238E27FC236}">
                <a16:creationId xmlns:a16="http://schemas.microsoft.com/office/drawing/2014/main" id="{706EF7C4-3513-40DF-91A6-018C8E9ACF4C}"/>
              </a:ext>
            </a:extLst>
          </p:cNvPr>
          <p:cNvSpPr>
            <a:spLocks noGrp="1"/>
          </p:cNvSpPr>
          <p:nvPr>
            <p:ph type="dt" sz="half" idx="10"/>
          </p:nvPr>
        </p:nvSpPr>
        <p:spPr/>
        <p:txBody>
          <a:bodyPr/>
          <a:lstStyle/>
          <a:p>
            <a:fld id="{33052DD4-CDE3-4E33-AB80-AED4CE4AC39A}" type="datetimeFigureOut">
              <a:rPr lang="en-US" smtClean="0"/>
              <a:t>10/20/2022</a:t>
            </a:fld>
            <a:endParaRPr lang="en-US"/>
          </a:p>
        </p:txBody>
      </p:sp>
      <p:sp>
        <p:nvSpPr>
          <p:cNvPr id="5" name="Footer Placeholder 4">
            <a:extLst>
              <a:ext uri="{FF2B5EF4-FFF2-40B4-BE49-F238E27FC236}">
                <a16:creationId xmlns:a16="http://schemas.microsoft.com/office/drawing/2014/main" id="{4D2B796A-0B1E-46FA-AC86-9A7803DF8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8E223-380C-4295-85FF-7B9C2423BBBE}"/>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3897428650"/>
      </p:ext>
    </p:extLst>
  </p:cSld>
  <p:clrMapOvr>
    <a:masterClrMapping/>
  </p:clrMapOvr>
  <p:extLst>
    <p:ext uri="{DCECCB84-F9BA-43D5-87BE-67443E8EF086}">
      <p15:sldGuideLst xmlns:p15="http://schemas.microsoft.com/office/powerpoint/2012/main">
        <p15:guide id="1" pos="5654">
          <p15:clr>
            <a:srgbClr val="FBAE40"/>
          </p15:clr>
        </p15:guide>
        <p15:guide id="2" pos="726">
          <p15:clr>
            <a:srgbClr val="FBAE40"/>
          </p15:clr>
        </p15:guide>
        <p15:guide id="3" orient="horz" pos="137">
          <p15:clr>
            <a:srgbClr val="FBAE40"/>
          </p15:clr>
        </p15:guide>
        <p15:guide id="4" orient="horz" pos="6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19399" y="419894"/>
            <a:ext cx="9372601" cy="1484312"/>
          </a:xfrm>
          <a:solidFill>
            <a:schemeClr val="accent4"/>
          </a:solidFill>
        </p:spPr>
        <p:txBody>
          <a:bodyPr vert="horz" lIns="91440" tIns="45720" rIns="288000" bIns="45720" rtlCol="0" anchor="ctr">
            <a:noAutofit/>
          </a:bodyPr>
          <a:lstStyle>
            <a:lvl1pPr marL="263525" indent="0" algn="l">
              <a:defRPr lang="en-US" sz="3600" b="1" dirty="0">
                <a:solidFill>
                  <a:schemeClr val="tx1"/>
                </a:solidFill>
              </a:defRPr>
            </a:lvl1pPr>
          </a:lstStyle>
          <a:p>
            <a:pPr lvl="0"/>
            <a:r>
              <a:rPr lang="en-US" dirty="0"/>
              <a:t>Section title</a:t>
            </a:r>
          </a:p>
        </p:txBody>
      </p:sp>
      <p:pic>
        <p:nvPicPr>
          <p:cNvPr id="6" name="Graphic 5">
            <a:extLst>
              <a:ext uri="{FF2B5EF4-FFF2-40B4-BE49-F238E27FC236}">
                <a16:creationId xmlns:a16="http://schemas.microsoft.com/office/drawing/2014/main" id="{2010E20D-C2F4-4C57-9379-900BECBE540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1556" y="6094699"/>
            <a:ext cx="990025" cy="763207"/>
          </a:xfrm>
          <a:prstGeom prst="rect">
            <a:avLst/>
          </a:prstGeom>
        </p:spPr>
      </p:pic>
      <p:sp>
        <p:nvSpPr>
          <p:cNvPr id="7" name="Picture Placeholder 6">
            <a:extLst>
              <a:ext uri="{FF2B5EF4-FFF2-40B4-BE49-F238E27FC236}">
                <a16:creationId xmlns:a16="http://schemas.microsoft.com/office/drawing/2014/main" id="{83CCF378-34BF-4EE7-87EE-0F21AAF7F209}"/>
              </a:ext>
            </a:extLst>
          </p:cNvPr>
          <p:cNvSpPr>
            <a:spLocks noGrp="1"/>
          </p:cNvSpPr>
          <p:nvPr>
            <p:ph type="pic" sz="quarter" idx="10" hasCustomPrompt="1"/>
          </p:nvPr>
        </p:nvSpPr>
        <p:spPr>
          <a:xfrm>
            <a:off x="0" y="1304925"/>
            <a:ext cx="12192000" cy="5553075"/>
          </a:xfrm>
          <a:custGeom>
            <a:avLst/>
            <a:gdLst>
              <a:gd name="connsiteX0" fmla="*/ 0 w 12192000"/>
              <a:gd name="connsiteY0" fmla="*/ 5552981 h 5553075"/>
              <a:gd name="connsiteX1" fmla="*/ 12192000 w 12192000"/>
              <a:gd name="connsiteY1" fmla="*/ 5552981 h 5553075"/>
              <a:gd name="connsiteX2" fmla="*/ 12192000 w 12192000"/>
              <a:gd name="connsiteY2" fmla="*/ 5553075 h 5553075"/>
              <a:gd name="connsiteX3" fmla="*/ 0 w 12192000"/>
              <a:gd name="connsiteY3" fmla="*/ 5553075 h 5553075"/>
              <a:gd name="connsiteX4" fmla="*/ 0 w 12192000"/>
              <a:gd name="connsiteY4" fmla="*/ 0 h 5553075"/>
              <a:gd name="connsiteX5" fmla="*/ 2819401 w 12192000"/>
              <a:gd name="connsiteY5" fmla="*/ 0 h 5553075"/>
              <a:gd name="connsiteX6" fmla="*/ 2819401 w 12192000"/>
              <a:gd name="connsiteY6" fmla="*/ 599281 h 5553075"/>
              <a:gd name="connsiteX7" fmla="*/ 12192000 w 12192000"/>
              <a:gd name="connsiteY7" fmla="*/ 599281 h 5553075"/>
              <a:gd name="connsiteX8" fmla="*/ 12192000 w 12192000"/>
              <a:gd name="connsiteY8" fmla="*/ 4787900 h 5553075"/>
              <a:gd name="connsiteX9" fmla="*/ 1683657 w 12192000"/>
              <a:gd name="connsiteY9" fmla="*/ 4787900 h 5553075"/>
              <a:gd name="connsiteX10" fmla="*/ 1683657 w 12192000"/>
              <a:gd name="connsiteY10" fmla="*/ 4631418 h 5553075"/>
              <a:gd name="connsiteX11" fmla="*/ 0 w 12192000"/>
              <a:gd name="connsiteY11" fmla="*/ 4631418 h 555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5553075">
                <a:moveTo>
                  <a:pt x="0" y="5552981"/>
                </a:moveTo>
                <a:lnTo>
                  <a:pt x="12192000" y="5552981"/>
                </a:lnTo>
                <a:lnTo>
                  <a:pt x="12192000" y="5553075"/>
                </a:lnTo>
                <a:lnTo>
                  <a:pt x="0" y="5553075"/>
                </a:lnTo>
                <a:close/>
                <a:moveTo>
                  <a:pt x="0" y="0"/>
                </a:moveTo>
                <a:lnTo>
                  <a:pt x="2819401" y="0"/>
                </a:lnTo>
                <a:lnTo>
                  <a:pt x="2819401" y="599281"/>
                </a:lnTo>
                <a:lnTo>
                  <a:pt x="12192000" y="599281"/>
                </a:lnTo>
                <a:lnTo>
                  <a:pt x="12192000" y="4787900"/>
                </a:lnTo>
                <a:lnTo>
                  <a:pt x="1683657" y="4787900"/>
                </a:lnTo>
                <a:lnTo>
                  <a:pt x="1683657" y="4631418"/>
                </a:lnTo>
                <a:lnTo>
                  <a:pt x="0" y="4631418"/>
                </a:lnTo>
                <a:close/>
              </a:path>
            </a:pathLst>
          </a:custGeom>
          <a:noFill/>
        </p:spPr>
        <p:txBody>
          <a:bodyPr vert="horz" wrap="none" lIns="91440" tIns="45720" rIns="90000" bIns="45720" rtlCol="0" anchor="ctr">
            <a:noAutofit/>
          </a:bodyPr>
          <a:lstStyle>
            <a:lvl1pPr algn="ctr">
              <a:buClr>
                <a:schemeClr val="tx1"/>
              </a:buClr>
              <a:defRPr lang="en-US" baseline="0">
                <a:solidFill>
                  <a:schemeClr val="bg2"/>
                </a:solidFill>
              </a:defRPr>
            </a:lvl1pPr>
          </a:lstStyle>
          <a:p>
            <a:pPr marL="261938" lvl="0" indent="-261938" algn="ctr"/>
            <a:r>
              <a:rPr lang="en-US" dirty="0"/>
              <a:t>Drag and drop a picture here (optional)</a:t>
            </a:r>
          </a:p>
        </p:txBody>
      </p:sp>
    </p:spTree>
    <p:extLst>
      <p:ext uri="{BB962C8B-B14F-4D97-AF65-F5344CB8AC3E}">
        <p14:creationId xmlns:p14="http://schemas.microsoft.com/office/powerpoint/2010/main" val="68647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00037" y="1484313"/>
            <a:ext cx="5719763" cy="4608512"/>
          </a:xfrm>
        </p:spPr>
        <p:txBody>
          <a:bodyPr/>
          <a:lstStyle>
            <a:lvl1pPr marL="261938" indent="-261938">
              <a:buFont typeface="Arial" panose="020B0604020202020204" pitchFamily="34" charset="0"/>
              <a:buChar char="•"/>
              <a:defRPr/>
            </a:lvl1pPr>
            <a:lvl2pPr marL="536575" indent="-266700">
              <a:buFont typeface="Arial" panose="020B0604020202020204" pitchFamily="34" charset="0"/>
              <a:buChar char="•"/>
              <a:defRPr/>
            </a:lvl2pPr>
            <a:lvl3pPr marL="812800" indent="-273050">
              <a:buFont typeface="Arial" panose="020B0604020202020204" pitchFamily="34" charset="0"/>
              <a:buChar char="•"/>
              <a:defRPr/>
            </a:lvl3pPr>
            <a:lvl4pPr marL="987425" indent="-268288">
              <a:buFont typeface="Arial" panose="020B0604020202020204" pitchFamily="34" charset="0"/>
              <a:buChar char="•"/>
              <a:defRPr/>
            </a:lvl4pPr>
          </a:lstStyle>
          <a:p>
            <a:pPr lvl="0"/>
            <a:r>
              <a:rPr lang="en-US" dirty="0"/>
              <a:t>First level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096000" y="1484313"/>
            <a:ext cx="5720400" cy="4608512"/>
          </a:xfrm>
        </p:spPr>
        <p:txBody>
          <a:bodyPr/>
          <a:lstStyle>
            <a:lvl1pPr>
              <a:defRPr/>
            </a:lvl1pPr>
          </a:lstStyle>
          <a:p>
            <a:pPr lvl="0"/>
            <a:r>
              <a:rPr lang="en-US" dirty="0"/>
              <a:t>First level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p:txBody>
          <a:bodyPr/>
          <a:lstStyle>
            <a:lvl1pPr>
              <a:defRPr/>
            </a:lvl1pPr>
          </a:lstStyle>
          <a:p>
            <a:r>
              <a:rPr lang="en-US" dirty="0"/>
              <a:t>Slide title</a:t>
            </a:r>
          </a:p>
        </p:txBody>
      </p:sp>
      <p:sp>
        <p:nvSpPr>
          <p:cNvPr id="2" name="Date Placeholder 1">
            <a:extLst>
              <a:ext uri="{FF2B5EF4-FFF2-40B4-BE49-F238E27FC236}">
                <a16:creationId xmlns:a16="http://schemas.microsoft.com/office/drawing/2014/main" id="{53788507-3E03-4FB3-A132-78A9397820B6}"/>
              </a:ext>
            </a:extLst>
          </p:cNvPr>
          <p:cNvSpPr>
            <a:spLocks noGrp="1"/>
          </p:cNvSpPr>
          <p:nvPr>
            <p:ph type="dt" sz="half" idx="10"/>
          </p:nvPr>
        </p:nvSpPr>
        <p:spPr/>
        <p:txBody>
          <a:bodyPr/>
          <a:lstStyle/>
          <a:p>
            <a:fld id="{33052DD4-CDE3-4E33-AB80-AED4CE4AC39A}" type="datetimeFigureOut">
              <a:rPr lang="en-US" smtClean="0"/>
              <a:t>10/20/2022</a:t>
            </a:fld>
            <a:endParaRPr lang="en-US"/>
          </a:p>
        </p:txBody>
      </p:sp>
      <p:sp>
        <p:nvSpPr>
          <p:cNvPr id="7" name="Footer Placeholder 6">
            <a:extLst>
              <a:ext uri="{FF2B5EF4-FFF2-40B4-BE49-F238E27FC236}">
                <a16:creationId xmlns:a16="http://schemas.microsoft.com/office/drawing/2014/main" id="{49E28F68-9BF2-4E8D-9900-2B961920C10C}"/>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2468ACE-19CE-4D11-BE8C-BF854FA85EA3}"/>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4156552837"/>
      </p:ext>
    </p:extLst>
  </p:cSld>
  <p:clrMapOvr>
    <a:masterClrMapping/>
  </p:clrMapOvr>
  <p:extLst>
    <p:ext uri="{DCECCB84-F9BA-43D5-87BE-67443E8EF086}">
      <p15:sldGuideLst xmlns:p15="http://schemas.microsoft.com/office/powerpoint/2012/main">
        <p15:guide id="1" orient="horz" pos="674">
          <p15:clr>
            <a:srgbClr val="FBAE40"/>
          </p15:clr>
        </p15:guide>
        <p15:guide id="2" orient="horz" pos="137">
          <p15:clr>
            <a:srgbClr val="FBAE40"/>
          </p15:clr>
        </p15:guide>
        <p15:guide id="3" pos="726">
          <p15:clr>
            <a:srgbClr val="FBAE40"/>
          </p15:clr>
        </p15:guide>
        <p15:guide id="4" pos="565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dirty="0"/>
              <a:t>Slide title</a:t>
            </a:r>
          </a:p>
        </p:txBody>
      </p:sp>
      <p:sp>
        <p:nvSpPr>
          <p:cNvPr id="2" name="Date Placeholder 1">
            <a:extLst>
              <a:ext uri="{FF2B5EF4-FFF2-40B4-BE49-F238E27FC236}">
                <a16:creationId xmlns:a16="http://schemas.microsoft.com/office/drawing/2014/main" id="{69297BAC-5561-499E-BBCB-6D6E1FD7DF7B}"/>
              </a:ext>
            </a:extLst>
          </p:cNvPr>
          <p:cNvSpPr>
            <a:spLocks noGrp="1"/>
          </p:cNvSpPr>
          <p:nvPr>
            <p:ph type="dt" sz="half" idx="10"/>
          </p:nvPr>
        </p:nvSpPr>
        <p:spPr/>
        <p:txBody>
          <a:bodyPr/>
          <a:lstStyle/>
          <a:p>
            <a:fld id="{33052DD4-CDE3-4E33-AB80-AED4CE4AC39A}" type="datetimeFigureOut">
              <a:rPr lang="en-US" smtClean="0"/>
              <a:t>10/20/2022</a:t>
            </a:fld>
            <a:endParaRPr lang="en-US"/>
          </a:p>
        </p:txBody>
      </p:sp>
      <p:sp>
        <p:nvSpPr>
          <p:cNvPr id="5" name="Footer Placeholder 4">
            <a:extLst>
              <a:ext uri="{FF2B5EF4-FFF2-40B4-BE49-F238E27FC236}">
                <a16:creationId xmlns:a16="http://schemas.microsoft.com/office/drawing/2014/main" id="{01525733-58EA-4C07-864D-B4CB76D0D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75373-7992-498D-9AB1-3D8254424717}"/>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1050055051"/>
      </p:ext>
    </p:extLst>
  </p:cSld>
  <p:clrMapOvr>
    <a:masterClrMapping/>
  </p:clrMapOvr>
  <p:extLst>
    <p:ext uri="{DCECCB84-F9BA-43D5-87BE-67443E8EF086}">
      <p15:sldGuideLst xmlns:p15="http://schemas.microsoft.com/office/powerpoint/2012/main">
        <p15:guide id="1" pos="5654">
          <p15:clr>
            <a:srgbClr val="FBAE40"/>
          </p15:clr>
        </p15:guide>
        <p15:guide id="2" orient="horz" pos="2160">
          <p15:clr>
            <a:srgbClr val="FBAE40"/>
          </p15:clr>
        </p15:guide>
        <p15:guide id="3" orient="horz" pos="674">
          <p15:clr>
            <a:srgbClr val="FBAE40"/>
          </p15:clr>
        </p15:guide>
        <p15:guide id="4" orient="horz" pos="137">
          <p15:clr>
            <a:srgbClr val="FBAE40"/>
          </p15:clr>
        </p15:guide>
        <p15:guide id="5" pos="72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125953C-BDCE-466C-B5D1-10A5597F7220}"/>
              </a:ext>
            </a:extLst>
          </p:cNvPr>
          <p:cNvSpPr>
            <a:spLocks noGrp="1"/>
          </p:cNvSpPr>
          <p:nvPr>
            <p:ph type="dt" sz="half" idx="10"/>
          </p:nvPr>
        </p:nvSpPr>
        <p:spPr/>
        <p:txBody>
          <a:bodyPr/>
          <a:lstStyle/>
          <a:p>
            <a:fld id="{33052DD4-CDE3-4E33-AB80-AED4CE4AC39A}" type="datetimeFigureOut">
              <a:rPr lang="en-US" smtClean="0"/>
              <a:t>10/20/2022</a:t>
            </a:fld>
            <a:endParaRPr lang="en-US"/>
          </a:p>
        </p:txBody>
      </p:sp>
      <p:sp>
        <p:nvSpPr>
          <p:cNvPr id="4" name="Footer Placeholder 3">
            <a:extLst>
              <a:ext uri="{FF2B5EF4-FFF2-40B4-BE49-F238E27FC236}">
                <a16:creationId xmlns:a16="http://schemas.microsoft.com/office/drawing/2014/main" id="{35093A61-3D0C-4D22-A38C-FED809C56B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CFF57E-942B-4161-B1AA-AAC9C60FE343}"/>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122962061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674">
          <p15:clr>
            <a:srgbClr val="FBAE40"/>
          </p15:clr>
        </p15:guide>
        <p15:guide id="3" orient="horz" pos="137">
          <p15:clr>
            <a:srgbClr val="FBAE40"/>
          </p15:clr>
        </p15:guide>
        <p15:guide id="4" pos="72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52E30E9-1079-4CF5-8813-8B65FB05D6D8}"/>
              </a:ext>
            </a:extLst>
          </p:cNvPr>
          <p:cNvGrpSpPr/>
          <p:nvPr userDrawn="1"/>
        </p:nvGrpSpPr>
        <p:grpSpPr>
          <a:xfrm>
            <a:off x="-1" y="0"/>
            <a:ext cx="12192001" cy="6858000"/>
            <a:chOff x="-1" y="0"/>
            <a:chExt cx="12192001" cy="6858000"/>
          </a:xfrm>
        </p:grpSpPr>
        <p:sp>
          <p:nvSpPr>
            <p:cNvPr id="12" name="Rectangle 11">
              <a:extLst>
                <a:ext uri="{FF2B5EF4-FFF2-40B4-BE49-F238E27FC236}">
                  <a16:creationId xmlns:a16="http://schemas.microsoft.com/office/drawing/2014/main" id="{2A1E53E3-FC79-490F-927D-EDA5C06E6818}"/>
                </a:ext>
              </a:extLst>
            </p:cNvPr>
            <p:cNvSpPr/>
            <p:nvPr/>
          </p:nvSpPr>
          <p:spPr>
            <a:xfrm>
              <a:off x="0" y="0"/>
              <a:ext cx="12192000" cy="6854862"/>
            </a:xfrm>
            <a:prstGeom prst="rect">
              <a:avLst/>
            </a:prstGeom>
            <a:solidFill>
              <a:srgbClr val="00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8BD6E22D-9F81-4B7A-A71E-BBB4177578ED}"/>
                </a:ext>
              </a:extLst>
            </p:cNvPr>
            <p:cNvGrpSpPr/>
            <p:nvPr userDrawn="1"/>
          </p:nvGrpSpPr>
          <p:grpSpPr>
            <a:xfrm>
              <a:off x="-1" y="4152900"/>
              <a:ext cx="12191999" cy="2705100"/>
              <a:chOff x="1" y="4152900"/>
              <a:chExt cx="12191999" cy="2705100"/>
            </a:xfrm>
          </p:grpSpPr>
          <p:sp>
            <p:nvSpPr>
              <p:cNvPr id="9" name="Freeform 21">
                <a:extLst>
                  <a:ext uri="{FF2B5EF4-FFF2-40B4-BE49-F238E27FC236}">
                    <a16:creationId xmlns:a16="http://schemas.microsoft.com/office/drawing/2014/main" id="{B428783B-02FD-4849-BFB2-D1C2BC8E88B5}"/>
                  </a:ext>
                </a:extLst>
              </p:cNvPr>
              <p:cNvSpPr/>
              <p:nvPr/>
            </p:nvSpPr>
            <p:spPr>
              <a:xfrm>
                <a:off x="1" y="4152900"/>
                <a:ext cx="12191999" cy="2705100"/>
              </a:xfrm>
              <a:custGeom>
                <a:avLst/>
                <a:gdLst>
                  <a:gd name="connsiteX0" fmla="*/ 0 w 12191999"/>
                  <a:gd name="connsiteY0" fmla="*/ 0 h 2705100"/>
                  <a:gd name="connsiteX1" fmla="*/ 1104899 w 12191999"/>
                  <a:gd name="connsiteY1" fmla="*/ 0 h 2705100"/>
                  <a:gd name="connsiteX2" fmla="*/ 1104899 w 12191999"/>
                  <a:gd name="connsiteY2" fmla="*/ 1422400 h 2705100"/>
                  <a:gd name="connsiteX3" fmla="*/ 12191999 w 12191999"/>
                  <a:gd name="connsiteY3" fmla="*/ 1422400 h 2705100"/>
                  <a:gd name="connsiteX4" fmla="*/ 12191999 w 12191999"/>
                  <a:gd name="connsiteY4" fmla="*/ 2705100 h 2705100"/>
                  <a:gd name="connsiteX5" fmla="*/ 1 w 12191999"/>
                  <a:gd name="connsiteY5" fmla="*/ 2705100 h 2705100"/>
                  <a:gd name="connsiteX6" fmla="*/ 1 w 12191999"/>
                  <a:gd name="connsiteY6" fmla="*/ 1543050 h 2705100"/>
                  <a:gd name="connsiteX7" fmla="*/ 0 w 12191999"/>
                  <a:gd name="connsiteY7" fmla="*/ 1543050 h 270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2705100">
                    <a:moveTo>
                      <a:pt x="0" y="0"/>
                    </a:moveTo>
                    <a:lnTo>
                      <a:pt x="1104899" y="0"/>
                    </a:lnTo>
                    <a:lnTo>
                      <a:pt x="1104899" y="1422400"/>
                    </a:lnTo>
                    <a:lnTo>
                      <a:pt x="12191999" y="1422400"/>
                    </a:lnTo>
                    <a:lnTo>
                      <a:pt x="12191999" y="2705100"/>
                    </a:lnTo>
                    <a:lnTo>
                      <a:pt x="1" y="2705100"/>
                    </a:lnTo>
                    <a:lnTo>
                      <a:pt x="1" y="1543050"/>
                    </a:lnTo>
                    <a:lnTo>
                      <a:pt x="0" y="15430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Rectangle 9">
                <a:extLst>
                  <a:ext uri="{FF2B5EF4-FFF2-40B4-BE49-F238E27FC236}">
                    <a16:creationId xmlns:a16="http://schemas.microsoft.com/office/drawing/2014/main" id="{A6B1C6E9-C7C0-445A-8911-23E57FA33B25}"/>
                  </a:ext>
                </a:extLst>
              </p:cNvPr>
              <p:cNvSpPr/>
              <p:nvPr/>
            </p:nvSpPr>
            <p:spPr>
              <a:xfrm>
                <a:off x="219560" y="5822714"/>
                <a:ext cx="9395219" cy="830997"/>
              </a:xfrm>
              <a:prstGeom prst="rect">
                <a:avLst/>
              </a:prstGeom>
            </p:spPr>
            <p:txBody>
              <a:bodyPr wrap="square">
                <a:spAutoFit/>
              </a:bodyPr>
              <a:lstStyle/>
              <a:p>
                <a:r>
                  <a:rPr lang="en-US" sz="1200" dirty="0">
                    <a:solidFill>
                      <a:srgbClr val="00234B"/>
                    </a:solidFill>
                    <a:latin typeface="Arial" panose="020B0604020202020204" pitchFamily="34" charset="0"/>
                  </a:rPr>
                  <a:t>© STMicroelectronics - All rights reserved.</a:t>
                </a:r>
                <a:br>
                  <a:rPr lang="en-US" sz="1200" dirty="0">
                    <a:solidFill>
                      <a:srgbClr val="00234B"/>
                    </a:solidFill>
                    <a:latin typeface="Arial" panose="020B0604020202020204" pitchFamily="34" charset="0"/>
                  </a:rPr>
                </a:br>
                <a:r>
                  <a:rPr lang="en-US" sz="1200" kern="1200" dirty="0">
                    <a:solidFill>
                      <a:srgbClr val="00234B"/>
                    </a:solidFill>
                    <a:latin typeface="Arial" panose="020B0604020202020204" pitchFamily="34" charset="0"/>
                    <a:ea typeface="+mn-ea"/>
                    <a:cs typeface="+mn-cs"/>
                  </a:rPr>
                  <a:t>ST logo is a trademark or a registered trademark of STMicroelectronics International NV or its affiliates in the EU and/or other countries. For additional information about ST trademarks, please refer to </a:t>
                </a:r>
                <a:r>
                  <a:rPr lang="en-US" sz="1200" kern="1200" dirty="0">
                    <a:solidFill>
                      <a:srgbClr val="00234B"/>
                    </a:solidFill>
                    <a:latin typeface="Arial" panose="020B0604020202020204" pitchFamily="34" charset="0"/>
                    <a:ea typeface="+mn-ea"/>
                    <a:cs typeface="+mn-cs"/>
                    <a:hlinkClick r:id="rId2">
                      <a:extLst>
                        <a:ext uri="{A12FA001-AC4F-418D-AE19-62706E023703}">
                          <ahyp:hlinkClr xmlns:ahyp="http://schemas.microsoft.com/office/drawing/2018/hyperlinkcolor" val="tx"/>
                        </a:ext>
                      </a:extLst>
                    </a:hlinkClick>
                  </a:rPr>
                  <a:t>www.st.com/trademarks</a:t>
                </a:r>
                <a:r>
                  <a:rPr lang="en-US" sz="1200" kern="1200" dirty="0">
                    <a:solidFill>
                      <a:srgbClr val="00234B"/>
                    </a:solidFill>
                    <a:latin typeface="Arial" panose="020B0604020202020204" pitchFamily="34" charset="0"/>
                    <a:ea typeface="+mn-ea"/>
                    <a:cs typeface="+mn-cs"/>
                  </a:rPr>
                  <a:t>. </a:t>
                </a:r>
                <a:br>
                  <a:rPr lang="en-US" sz="1200" kern="1200" dirty="0">
                    <a:solidFill>
                      <a:srgbClr val="00234B"/>
                    </a:solidFill>
                    <a:latin typeface="Arial" panose="020B0604020202020204" pitchFamily="34" charset="0"/>
                    <a:ea typeface="+mn-ea"/>
                    <a:cs typeface="+mn-cs"/>
                  </a:rPr>
                </a:br>
                <a:r>
                  <a:rPr lang="en-US" sz="1200" kern="1200" dirty="0">
                    <a:solidFill>
                      <a:srgbClr val="00234B"/>
                    </a:solidFill>
                    <a:latin typeface="Arial" panose="020B0604020202020204" pitchFamily="34" charset="0"/>
                    <a:ea typeface="+mn-ea"/>
                    <a:cs typeface="+mn-cs"/>
                  </a:rPr>
                  <a:t>All other product or service names are the property of their respective owners.</a:t>
                </a:r>
              </a:p>
            </p:txBody>
          </p:sp>
          <p:pic>
            <p:nvPicPr>
              <p:cNvPr id="11" name="Graphic 10">
                <a:extLst>
                  <a:ext uri="{FF2B5EF4-FFF2-40B4-BE49-F238E27FC236}">
                    <a16:creationId xmlns:a16="http://schemas.microsoft.com/office/drawing/2014/main" id="{B3C9C090-4752-447B-8BD0-B0518657236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15600" y="5621565"/>
                <a:ext cx="1599819" cy="1233297"/>
              </a:xfrm>
              <a:prstGeom prst="rect">
                <a:avLst/>
              </a:prstGeom>
            </p:spPr>
          </p:pic>
        </p:grpSp>
      </p:grpSp>
      <p:pic>
        <p:nvPicPr>
          <p:cNvPr id="5" name="Picture 4">
            <a:extLst>
              <a:ext uri="{FF2B5EF4-FFF2-40B4-BE49-F238E27FC236}">
                <a16:creationId xmlns:a16="http://schemas.microsoft.com/office/drawing/2014/main" id="{07C8CE8D-FE25-40F5-A966-5717F85ACF9F}"/>
              </a:ext>
            </a:extLst>
          </p:cNvPr>
          <p:cNvPicPr>
            <a:picLocks noChangeAspect="1"/>
          </p:cNvPicPr>
          <p:nvPr userDrawn="1"/>
        </p:nvPicPr>
        <p:blipFill>
          <a:blip r:embed="rId5"/>
          <a:stretch>
            <a:fillRect/>
          </a:stretch>
        </p:blipFill>
        <p:spPr>
          <a:xfrm>
            <a:off x="2959336" y="1565049"/>
            <a:ext cx="6273328" cy="2280102"/>
          </a:xfrm>
          <a:prstGeom prst="rect">
            <a:avLst/>
          </a:prstGeom>
        </p:spPr>
      </p:pic>
    </p:spTree>
    <p:extLst>
      <p:ext uri="{BB962C8B-B14F-4D97-AF65-F5344CB8AC3E}">
        <p14:creationId xmlns:p14="http://schemas.microsoft.com/office/powerpoint/2010/main" val="2801489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1" name="ColorPatch">
            <a:extLst>
              <a:ext uri="{FF2B5EF4-FFF2-40B4-BE49-F238E27FC236}">
                <a16:creationId xmlns:a16="http://schemas.microsoft.com/office/drawing/2014/main" id="{65F4699E-59A4-43A4-9A5C-D8BFD4B1E6D9}"/>
              </a:ext>
            </a:extLst>
          </p:cNvPr>
          <p:cNvSpPr/>
          <p:nvPr userDrawn="1"/>
        </p:nvSpPr>
        <p:spPr>
          <a:xfrm>
            <a:off x="-685800" y="5486400"/>
            <a:ext cx="317500" cy="317500"/>
          </a:xfrm>
          <a:prstGeom prst="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40" name="ColorPatch">
            <a:extLst>
              <a:ext uri="{FF2B5EF4-FFF2-40B4-BE49-F238E27FC236}">
                <a16:creationId xmlns:a16="http://schemas.microsoft.com/office/drawing/2014/main" id="{1B167F27-4BE8-4B9C-A3D6-12AB9D6515A0}"/>
              </a:ext>
            </a:extLst>
          </p:cNvPr>
          <p:cNvSpPr/>
          <p:nvPr userDrawn="1"/>
        </p:nvSpPr>
        <p:spPr>
          <a:xfrm>
            <a:off x="-685800" y="5143500"/>
            <a:ext cx="317500" cy="317500"/>
          </a:xfrm>
          <a:prstGeom prst="rect">
            <a:avLst/>
          </a:prstGeom>
          <a:solidFill>
            <a:srgbClr val="D1D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9" name="ColorPatch">
            <a:extLst>
              <a:ext uri="{FF2B5EF4-FFF2-40B4-BE49-F238E27FC236}">
                <a16:creationId xmlns:a16="http://schemas.microsoft.com/office/drawing/2014/main" id="{62C30C2F-9D3D-402B-9C93-7BB3D257A941}"/>
              </a:ext>
            </a:extLst>
          </p:cNvPr>
          <p:cNvSpPr/>
          <p:nvPr userDrawn="1"/>
        </p:nvSpPr>
        <p:spPr>
          <a:xfrm>
            <a:off x="-685800" y="4800600"/>
            <a:ext cx="317500" cy="317500"/>
          </a:xfrm>
          <a:prstGeom prst="rect">
            <a:avLst/>
          </a:prstGeom>
          <a:solidFill>
            <a:srgbClr val="A2A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8" name="ColorPatch">
            <a:extLst>
              <a:ext uri="{FF2B5EF4-FFF2-40B4-BE49-F238E27FC236}">
                <a16:creationId xmlns:a16="http://schemas.microsoft.com/office/drawing/2014/main" id="{D6517BE0-9063-4916-BC84-EDE406E9CDE4}"/>
              </a:ext>
            </a:extLst>
          </p:cNvPr>
          <p:cNvSpPr/>
          <p:nvPr userDrawn="1"/>
        </p:nvSpPr>
        <p:spPr>
          <a:xfrm>
            <a:off x="-685800" y="4457700"/>
            <a:ext cx="317500" cy="317500"/>
          </a:xfrm>
          <a:prstGeom prst="rect">
            <a:avLst/>
          </a:prstGeom>
          <a:solidFill>
            <a:srgbClr val="747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7" name="ColorPatch">
            <a:extLst>
              <a:ext uri="{FF2B5EF4-FFF2-40B4-BE49-F238E27FC236}">
                <a16:creationId xmlns:a16="http://schemas.microsoft.com/office/drawing/2014/main" id="{B5249DC3-A9A0-4038-AEE9-AEBFB5D0089D}"/>
              </a:ext>
            </a:extLst>
          </p:cNvPr>
          <p:cNvSpPr/>
          <p:nvPr userDrawn="1"/>
        </p:nvSpPr>
        <p:spPr>
          <a:xfrm>
            <a:off x="-685800" y="4114800"/>
            <a:ext cx="317500" cy="317500"/>
          </a:xfrm>
          <a:prstGeom prst="rect">
            <a:avLst/>
          </a:prstGeom>
          <a:solidFill>
            <a:srgbClr val="4646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6" name="ColorPatch">
            <a:extLst>
              <a:ext uri="{FF2B5EF4-FFF2-40B4-BE49-F238E27FC236}">
                <a16:creationId xmlns:a16="http://schemas.microsoft.com/office/drawing/2014/main" id="{18A6D389-12F3-4EC1-8CC2-242EFF07CB1C}"/>
              </a:ext>
            </a:extLst>
          </p:cNvPr>
          <p:cNvSpPr/>
          <p:nvPr userDrawn="1"/>
        </p:nvSpPr>
        <p:spPr>
          <a:xfrm>
            <a:off x="-685800" y="3771900"/>
            <a:ext cx="317500" cy="317500"/>
          </a:xfrm>
          <a:prstGeom prst="rect">
            <a:avLst/>
          </a:prstGeom>
          <a:solidFill>
            <a:srgbClr val="E2B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5" name="ColorPatch">
            <a:extLst>
              <a:ext uri="{FF2B5EF4-FFF2-40B4-BE49-F238E27FC236}">
                <a16:creationId xmlns:a16="http://schemas.microsoft.com/office/drawing/2014/main" id="{2ADD0FF6-E42B-4A48-AA80-7BFCC31B080A}"/>
              </a:ext>
            </a:extLst>
          </p:cNvPr>
          <p:cNvSpPr/>
          <p:nvPr userDrawn="1"/>
        </p:nvSpPr>
        <p:spPr>
          <a:xfrm>
            <a:off x="-685800" y="3429000"/>
            <a:ext cx="317500" cy="317500"/>
          </a:xfrm>
          <a:prstGeom prst="rect">
            <a:avLst/>
          </a:prstGeom>
          <a:solidFill>
            <a:srgbClr val="C57F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4" name="ColorPatch">
            <a:extLst>
              <a:ext uri="{FF2B5EF4-FFF2-40B4-BE49-F238E27FC236}">
                <a16:creationId xmlns:a16="http://schemas.microsoft.com/office/drawing/2014/main" id="{B669360D-4B82-4260-88C6-0543CF560378}"/>
              </a:ext>
            </a:extLst>
          </p:cNvPr>
          <p:cNvSpPr/>
          <p:nvPr userDrawn="1"/>
        </p:nvSpPr>
        <p:spPr>
          <a:xfrm>
            <a:off x="-685800" y="3086100"/>
            <a:ext cx="317500" cy="317500"/>
          </a:xfrm>
          <a:prstGeom prst="rect">
            <a:avLst/>
          </a:prstGeom>
          <a:solidFill>
            <a:srgbClr val="A9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3" name="ColorPatch">
            <a:extLst>
              <a:ext uri="{FF2B5EF4-FFF2-40B4-BE49-F238E27FC236}">
                <a16:creationId xmlns:a16="http://schemas.microsoft.com/office/drawing/2014/main" id="{B042156B-6D14-4769-85DE-0BC6133DC1EA}"/>
              </a:ext>
            </a:extLst>
          </p:cNvPr>
          <p:cNvSpPr/>
          <p:nvPr userDrawn="1"/>
        </p:nvSpPr>
        <p:spPr>
          <a:xfrm>
            <a:off x="-685800" y="2743200"/>
            <a:ext cx="317500" cy="317500"/>
          </a:xfrm>
          <a:prstGeom prst="rect">
            <a:avLst/>
          </a:prstGeom>
          <a:solidFill>
            <a:srgbClr val="8C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2" name="ColorPatch">
            <a:extLst>
              <a:ext uri="{FF2B5EF4-FFF2-40B4-BE49-F238E27FC236}">
                <a16:creationId xmlns:a16="http://schemas.microsoft.com/office/drawing/2014/main" id="{0A8AEA2A-477D-451D-A82D-F30F8990A07D}"/>
              </a:ext>
            </a:extLst>
          </p:cNvPr>
          <p:cNvSpPr/>
          <p:nvPr userDrawn="1"/>
        </p:nvSpPr>
        <p:spPr>
          <a:xfrm>
            <a:off x="-685800" y="2400300"/>
            <a:ext cx="317500" cy="317500"/>
          </a:xfrm>
          <a:prstGeom prst="rect">
            <a:avLst/>
          </a:prstGeom>
          <a:solidFill>
            <a:srgbClr val="C0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1" name="ColorPatch">
            <a:extLst>
              <a:ext uri="{FF2B5EF4-FFF2-40B4-BE49-F238E27FC236}">
                <a16:creationId xmlns:a16="http://schemas.microsoft.com/office/drawing/2014/main" id="{8CE1DB46-E195-40AF-8BEB-3E6873A1B2FA}"/>
              </a:ext>
            </a:extLst>
          </p:cNvPr>
          <p:cNvSpPr/>
          <p:nvPr userDrawn="1"/>
        </p:nvSpPr>
        <p:spPr>
          <a:xfrm>
            <a:off x="-685800" y="2057400"/>
            <a:ext cx="317500" cy="317500"/>
          </a:xfrm>
          <a:prstGeom prst="rect">
            <a:avLst/>
          </a:prstGeom>
          <a:solidFill>
            <a:srgbClr val="81A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0" name="ColorPatch">
            <a:extLst>
              <a:ext uri="{FF2B5EF4-FFF2-40B4-BE49-F238E27FC236}">
                <a16:creationId xmlns:a16="http://schemas.microsoft.com/office/drawing/2014/main" id="{E0F1957D-72C6-4D6C-9201-6AA28AA6C57D}"/>
              </a:ext>
            </a:extLst>
          </p:cNvPr>
          <p:cNvSpPr/>
          <p:nvPr userDrawn="1"/>
        </p:nvSpPr>
        <p:spPr>
          <a:xfrm>
            <a:off x="-685800" y="1714500"/>
            <a:ext cx="317500" cy="317500"/>
          </a:xfrm>
          <a:prstGeom prst="rect">
            <a:avLst/>
          </a:prstGeom>
          <a:solidFill>
            <a:srgbClr val="438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9" name="ColorPatch">
            <a:extLst>
              <a:ext uri="{FF2B5EF4-FFF2-40B4-BE49-F238E27FC236}">
                <a16:creationId xmlns:a16="http://schemas.microsoft.com/office/drawing/2014/main" id="{F00834CE-7B51-4FC1-989D-97A947599379}"/>
              </a:ext>
            </a:extLst>
          </p:cNvPr>
          <p:cNvSpPr/>
          <p:nvPr userDrawn="1"/>
        </p:nvSpPr>
        <p:spPr>
          <a:xfrm>
            <a:off x="-685800" y="1371600"/>
            <a:ext cx="317500" cy="317500"/>
          </a:xfrm>
          <a:prstGeom prst="rect">
            <a:avLst/>
          </a:prstGeom>
          <a:solidFill>
            <a:srgbClr val="0457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8" name="ColorPatch">
            <a:extLst>
              <a:ext uri="{FF2B5EF4-FFF2-40B4-BE49-F238E27FC236}">
                <a16:creationId xmlns:a16="http://schemas.microsoft.com/office/drawing/2014/main" id="{AB72B3FD-EF38-4401-99A2-12BA97E1031C}"/>
              </a:ext>
            </a:extLst>
          </p:cNvPr>
          <p:cNvSpPr/>
          <p:nvPr userDrawn="1"/>
        </p:nvSpPr>
        <p:spPr>
          <a:xfrm>
            <a:off x="-685800" y="1028700"/>
            <a:ext cx="317500" cy="317500"/>
          </a:xfrm>
          <a:prstGeom prst="rect">
            <a:avLst/>
          </a:prstGeom>
          <a:solidFill>
            <a:srgbClr val="D1E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7" name="ColorPatch">
            <a:extLst>
              <a:ext uri="{FF2B5EF4-FFF2-40B4-BE49-F238E27FC236}">
                <a16:creationId xmlns:a16="http://schemas.microsoft.com/office/drawing/2014/main" id="{DB636BCE-D7BA-42A6-B589-71540B9DC5AD}"/>
              </a:ext>
            </a:extLst>
          </p:cNvPr>
          <p:cNvSpPr/>
          <p:nvPr userDrawn="1"/>
        </p:nvSpPr>
        <p:spPr>
          <a:xfrm>
            <a:off x="-685800" y="685800"/>
            <a:ext cx="317500" cy="317500"/>
          </a:xfrm>
          <a:prstGeom prst="rect">
            <a:avLst/>
          </a:prstGeom>
          <a:solidFill>
            <a:srgbClr val="A4D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6" name="ColorPatch">
            <a:extLst>
              <a:ext uri="{FF2B5EF4-FFF2-40B4-BE49-F238E27FC236}">
                <a16:creationId xmlns:a16="http://schemas.microsoft.com/office/drawing/2014/main" id="{9D1EA9E9-05C1-4D17-8CE5-6492F824502A}"/>
              </a:ext>
            </a:extLst>
          </p:cNvPr>
          <p:cNvSpPr/>
          <p:nvPr userDrawn="1"/>
        </p:nvSpPr>
        <p:spPr>
          <a:xfrm>
            <a:off x="-685800" y="342900"/>
            <a:ext cx="317500" cy="317500"/>
          </a:xfrm>
          <a:prstGeom prst="rect">
            <a:avLst/>
          </a:prstGeom>
          <a:solidFill>
            <a:srgbClr val="77C5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5" name="ColorPatch">
            <a:extLst>
              <a:ext uri="{FF2B5EF4-FFF2-40B4-BE49-F238E27FC236}">
                <a16:creationId xmlns:a16="http://schemas.microsoft.com/office/drawing/2014/main" id="{9A5ADA3E-3A73-4260-828D-18023D21EE0E}"/>
              </a:ext>
            </a:extLst>
          </p:cNvPr>
          <p:cNvSpPr/>
          <p:nvPr userDrawn="1"/>
        </p:nvSpPr>
        <p:spPr>
          <a:xfrm>
            <a:off x="-685800" y="0"/>
            <a:ext cx="317500" cy="317500"/>
          </a:xfrm>
          <a:prstGeom prst="rect">
            <a:avLst/>
          </a:prstGeom>
          <a:solidFill>
            <a:srgbClr val="49B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4" name="ColorPatch">
            <a:extLst>
              <a:ext uri="{FF2B5EF4-FFF2-40B4-BE49-F238E27FC236}">
                <a16:creationId xmlns:a16="http://schemas.microsoft.com/office/drawing/2014/main" id="{177ED0F8-E668-4F55-9F61-0BADCC753B93}"/>
              </a:ext>
            </a:extLst>
          </p:cNvPr>
          <p:cNvSpPr/>
          <p:nvPr userDrawn="1"/>
        </p:nvSpPr>
        <p:spPr>
          <a:xfrm>
            <a:off x="-342900" y="5143500"/>
            <a:ext cx="317500" cy="317500"/>
          </a:xfrm>
          <a:prstGeom prst="rect">
            <a:avLst/>
          </a:prstGeom>
          <a:solidFill>
            <a:srgbClr val="F9B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3" name="ColorPatch">
            <a:extLst>
              <a:ext uri="{FF2B5EF4-FFF2-40B4-BE49-F238E27FC236}">
                <a16:creationId xmlns:a16="http://schemas.microsoft.com/office/drawing/2014/main" id="{8CD7E567-0649-47B4-B5F7-346B6C6FAE6E}"/>
              </a:ext>
            </a:extLst>
          </p:cNvPr>
          <p:cNvSpPr/>
          <p:nvPr userDrawn="1"/>
        </p:nvSpPr>
        <p:spPr>
          <a:xfrm>
            <a:off x="-342900" y="4800600"/>
            <a:ext cx="317500" cy="317500"/>
          </a:xfrm>
          <a:prstGeom prst="rect">
            <a:avLst/>
          </a:prstGeom>
          <a:solidFill>
            <a:srgbClr val="F27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2" name="ColorPatch">
            <a:extLst>
              <a:ext uri="{FF2B5EF4-FFF2-40B4-BE49-F238E27FC236}">
                <a16:creationId xmlns:a16="http://schemas.microsoft.com/office/drawing/2014/main" id="{0B27B926-9D23-408B-B261-7474BA138B0E}"/>
              </a:ext>
            </a:extLst>
          </p:cNvPr>
          <p:cNvSpPr/>
          <p:nvPr userDrawn="1"/>
        </p:nvSpPr>
        <p:spPr>
          <a:xfrm>
            <a:off x="-342900" y="4457700"/>
            <a:ext cx="317500" cy="317500"/>
          </a:xfrm>
          <a:prstGeom prst="rect">
            <a:avLst/>
          </a:prstGeom>
          <a:solidFill>
            <a:srgbClr val="EC4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1" name="ColorPatch">
            <a:extLst>
              <a:ext uri="{FF2B5EF4-FFF2-40B4-BE49-F238E27FC236}">
                <a16:creationId xmlns:a16="http://schemas.microsoft.com/office/drawing/2014/main" id="{C79F16A5-2F29-42BB-88AB-9C69D7AB8969}"/>
              </a:ext>
            </a:extLst>
          </p:cNvPr>
          <p:cNvSpPr/>
          <p:nvPr userDrawn="1"/>
        </p:nvSpPr>
        <p:spPr>
          <a:xfrm>
            <a:off x="-342900" y="4114800"/>
            <a:ext cx="317500" cy="317500"/>
          </a:xfrm>
          <a:prstGeom prst="rect">
            <a:avLst/>
          </a:prstGeom>
          <a:solidFill>
            <a:srgbClr val="E60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0" name="ColorPatch">
            <a:extLst>
              <a:ext uri="{FF2B5EF4-FFF2-40B4-BE49-F238E27FC236}">
                <a16:creationId xmlns:a16="http://schemas.microsoft.com/office/drawing/2014/main" id="{7164F073-8D27-4C57-9FA9-5D80FC8EDB68}"/>
              </a:ext>
            </a:extLst>
          </p:cNvPr>
          <p:cNvSpPr/>
          <p:nvPr userDrawn="1"/>
        </p:nvSpPr>
        <p:spPr>
          <a:xfrm>
            <a:off x="-342900" y="3771900"/>
            <a:ext cx="317500" cy="317500"/>
          </a:xfrm>
          <a:prstGeom prst="rect">
            <a:avLst/>
          </a:prstGeom>
          <a:solidFill>
            <a:srgbClr val="FFF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9" name="ColorPatch">
            <a:extLst>
              <a:ext uri="{FF2B5EF4-FFF2-40B4-BE49-F238E27FC236}">
                <a16:creationId xmlns:a16="http://schemas.microsoft.com/office/drawing/2014/main" id="{C400E972-E723-4251-BA45-FDC0E6CEEF6C}"/>
              </a:ext>
            </a:extLst>
          </p:cNvPr>
          <p:cNvSpPr/>
          <p:nvPr userDrawn="1"/>
        </p:nvSpPr>
        <p:spPr>
          <a:xfrm>
            <a:off x="-342900" y="3429000"/>
            <a:ext cx="317500" cy="317500"/>
          </a:xfrm>
          <a:prstGeom prst="rect">
            <a:avLst/>
          </a:prstGeom>
          <a:solidFill>
            <a:srgbClr val="FFE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8" name="ColorPatch">
            <a:extLst>
              <a:ext uri="{FF2B5EF4-FFF2-40B4-BE49-F238E27FC236}">
                <a16:creationId xmlns:a16="http://schemas.microsoft.com/office/drawing/2014/main" id="{50D772BA-D4EE-40DA-B415-8EC283428CF5}"/>
              </a:ext>
            </a:extLst>
          </p:cNvPr>
          <p:cNvSpPr/>
          <p:nvPr userDrawn="1"/>
        </p:nvSpPr>
        <p:spPr>
          <a:xfrm>
            <a:off x="-342900" y="3086100"/>
            <a:ext cx="317500" cy="317500"/>
          </a:xfrm>
          <a:prstGeom prst="rect">
            <a:avLst/>
          </a:prstGeom>
          <a:solidFill>
            <a:srgbClr val="FFD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7" name="ColorPatch">
            <a:extLst>
              <a:ext uri="{FF2B5EF4-FFF2-40B4-BE49-F238E27FC236}">
                <a16:creationId xmlns:a16="http://schemas.microsoft.com/office/drawing/2014/main" id="{6BEEA5BD-11E7-4F3D-BD73-EC2249E8CCEB}"/>
              </a:ext>
            </a:extLst>
          </p:cNvPr>
          <p:cNvSpPr/>
          <p:nvPr userDrawn="1"/>
        </p:nvSpPr>
        <p:spPr>
          <a:xfrm>
            <a:off x="-342900" y="2743200"/>
            <a:ext cx="317500" cy="317500"/>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6" name="ColorPatch">
            <a:extLst>
              <a:ext uri="{FF2B5EF4-FFF2-40B4-BE49-F238E27FC236}">
                <a16:creationId xmlns:a16="http://schemas.microsoft.com/office/drawing/2014/main" id="{27A566A9-4C8D-4179-BE6D-6A885CF5E38A}"/>
              </a:ext>
            </a:extLst>
          </p:cNvPr>
          <p:cNvSpPr/>
          <p:nvPr userDrawn="1"/>
        </p:nvSpPr>
        <p:spPr>
          <a:xfrm>
            <a:off x="-342900" y="2400300"/>
            <a:ext cx="317500" cy="317500"/>
          </a:xfrm>
          <a:prstGeom prst="rect">
            <a:avLst/>
          </a:prstGeom>
          <a:solidFill>
            <a:srgbClr val="CE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5" name="ColorPatch">
            <a:extLst>
              <a:ext uri="{FF2B5EF4-FFF2-40B4-BE49-F238E27FC236}">
                <a16:creationId xmlns:a16="http://schemas.microsoft.com/office/drawing/2014/main" id="{98BB652E-B542-4A6D-842C-A8AFF7CF962D}"/>
              </a:ext>
            </a:extLst>
          </p:cNvPr>
          <p:cNvSpPr/>
          <p:nvPr userDrawn="1"/>
        </p:nvSpPr>
        <p:spPr>
          <a:xfrm>
            <a:off x="-342900" y="2057400"/>
            <a:ext cx="317500" cy="317500"/>
          </a:xfrm>
          <a:prstGeom prst="rect">
            <a:avLst/>
          </a:prstGeom>
          <a:solidFill>
            <a:srgbClr val="9DD9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4" name="ColorPatch">
            <a:extLst>
              <a:ext uri="{FF2B5EF4-FFF2-40B4-BE49-F238E27FC236}">
                <a16:creationId xmlns:a16="http://schemas.microsoft.com/office/drawing/2014/main" id="{7BE09878-3507-434C-8FBD-3253E93E01C8}"/>
              </a:ext>
            </a:extLst>
          </p:cNvPr>
          <p:cNvSpPr/>
          <p:nvPr userDrawn="1"/>
        </p:nvSpPr>
        <p:spPr>
          <a:xfrm>
            <a:off x="-342900" y="1714500"/>
            <a:ext cx="317500" cy="317500"/>
          </a:xfrm>
          <a:prstGeom prst="rect">
            <a:avLst/>
          </a:prstGeom>
          <a:solidFill>
            <a:srgbClr val="6DC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2" name="ColorPatch">
            <a:extLst>
              <a:ext uri="{FF2B5EF4-FFF2-40B4-BE49-F238E27FC236}">
                <a16:creationId xmlns:a16="http://schemas.microsoft.com/office/drawing/2014/main" id="{2E26D6BD-036D-4346-A29B-7683021D70FB}"/>
              </a:ext>
            </a:extLst>
          </p:cNvPr>
          <p:cNvSpPr/>
          <p:nvPr userDrawn="1"/>
        </p:nvSpPr>
        <p:spPr>
          <a:xfrm>
            <a:off x="-342900" y="1371600"/>
            <a:ext cx="317500" cy="317500"/>
          </a:xfrm>
          <a:prstGeom prst="rect">
            <a:avLst/>
          </a:prstGeom>
          <a:solidFill>
            <a:srgbClr val="3CB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1" name="ColorPatch">
            <a:extLst>
              <a:ext uri="{FF2B5EF4-FFF2-40B4-BE49-F238E27FC236}">
                <a16:creationId xmlns:a16="http://schemas.microsoft.com/office/drawing/2014/main" id="{D840EC2E-1487-4A69-A809-9929CDB60313}"/>
              </a:ext>
            </a:extLst>
          </p:cNvPr>
          <p:cNvSpPr/>
          <p:nvPr userDrawn="1"/>
        </p:nvSpPr>
        <p:spPr>
          <a:xfrm>
            <a:off x="-342900" y="1028700"/>
            <a:ext cx="317500" cy="317500"/>
          </a:xfrm>
          <a:prstGeom prst="rect">
            <a:avLst/>
          </a:prstGeom>
          <a:solidFill>
            <a:srgbClr val="C0C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0" name="ColorPatch">
            <a:extLst>
              <a:ext uri="{FF2B5EF4-FFF2-40B4-BE49-F238E27FC236}">
                <a16:creationId xmlns:a16="http://schemas.microsoft.com/office/drawing/2014/main" id="{4BBE9809-F301-459A-87DE-3C5C95F62870}"/>
              </a:ext>
            </a:extLst>
          </p:cNvPr>
          <p:cNvSpPr/>
          <p:nvPr userDrawn="1"/>
        </p:nvSpPr>
        <p:spPr>
          <a:xfrm>
            <a:off x="-342900" y="685800"/>
            <a:ext cx="317500" cy="317500"/>
          </a:xfrm>
          <a:prstGeom prst="rect">
            <a:avLst/>
          </a:prstGeom>
          <a:solidFill>
            <a:srgbClr val="81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8" name="ColorPatch">
            <a:extLst>
              <a:ext uri="{FF2B5EF4-FFF2-40B4-BE49-F238E27FC236}">
                <a16:creationId xmlns:a16="http://schemas.microsoft.com/office/drawing/2014/main" id="{AD5D23E8-FC29-4F12-AB2C-C32E10546318}"/>
              </a:ext>
            </a:extLst>
          </p:cNvPr>
          <p:cNvSpPr/>
          <p:nvPr userDrawn="1"/>
        </p:nvSpPr>
        <p:spPr>
          <a:xfrm>
            <a:off x="-342900" y="342900"/>
            <a:ext cx="317500" cy="317500"/>
          </a:xfrm>
          <a:prstGeom prst="rect">
            <a:avLst/>
          </a:prstGeom>
          <a:solidFill>
            <a:srgbClr val="42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7" name="ColorPatch">
            <a:extLst>
              <a:ext uri="{FF2B5EF4-FFF2-40B4-BE49-F238E27FC236}">
                <a16:creationId xmlns:a16="http://schemas.microsoft.com/office/drawing/2014/main" id="{57149537-0C06-456D-A4A3-2FBB5503631B}"/>
              </a:ext>
            </a:extLst>
          </p:cNvPr>
          <p:cNvSpPr/>
          <p:nvPr userDrawn="1"/>
        </p:nvSpPr>
        <p:spPr>
          <a:xfrm>
            <a:off x="-342900" y="0"/>
            <a:ext cx="317500" cy="317500"/>
          </a:xfrm>
          <a:prstGeom prst="rect">
            <a:avLst/>
          </a:prstGeom>
          <a:solidFill>
            <a:srgbClr val="03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 name="Title Placeholder 1"/>
          <p:cNvSpPr>
            <a:spLocks noGrp="1"/>
          </p:cNvSpPr>
          <p:nvPr>
            <p:ph type="title"/>
          </p:nvPr>
        </p:nvSpPr>
        <p:spPr>
          <a:xfrm>
            <a:off x="300037" y="-1"/>
            <a:ext cx="11609159" cy="1304925"/>
          </a:xfrm>
          <a:prstGeom prst="rect">
            <a:avLst/>
          </a:prstGeom>
        </p:spPr>
        <p:txBody>
          <a:bodyPr vert="horz" lIns="91440" tIns="45720" rIns="90000" bIns="45720" rtlCol="0" anchor="ctr">
            <a:noAutofit/>
          </a:bodyPr>
          <a:lstStyle/>
          <a:p>
            <a:pPr lvl="0" algn="r"/>
            <a:r>
              <a:rPr lang="en-US" dirty="0"/>
              <a:t>Slide title</a:t>
            </a:r>
          </a:p>
        </p:txBody>
      </p:sp>
      <p:sp>
        <p:nvSpPr>
          <p:cNvPr id="3" name="Text Placeholder 2"/>
          <p:cNvSpPr>
            <a:spLocks noGrp="1"/>
          </p:cNvSpPr>
          <p:nvPr>
            <p:ph type="body" idx="1"/>
          </p:nvPr>
        </p:nvSpPr>
        <p:spPr>
          <a:xfrm>
            <a:off x="300038" y="1484313"/>
            <a:ext cx="11591925" cy="4608512"/>
          </a:xfrm>
          <a:prstGeom prst="rect">
            <a:avLst/>
          </a:prstGeom>
        </p:spPr>
        <p:txBody>
          <a:bodyPr vert="horz" lIns="91440" tIns="45720" rIns="90000" bIns="45720" rtlCol="0">
            <a:noAutofit/>
          </a:bodyPr>
          <a:lstStyle/>
          <a:p>
            <a:pPr lvl="0"/>
            <a:r>
              <a:rPr lang="en-US" dirty="0"/>
              <a:t>First level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70600" y="6330968"/>
            <a:ext cx="5483314" cy="292554"/>
          </a:xfrm>
          <a:prstGeom prst="rect">
            <a:avLst/>
          </a:prstGeom>
        </p:spPr>
        <p:txBody>
          <a:bodyPr vert="horz" lIns="90000" tIns="45720" rIns="90000" bIns="45720" rtlCol="0" anchor="b"/>
          <a:lstStyle>
            <a:lvl1pPr algn="r">
              <a:defRPr lang="en-US" sz="1100" b="0">
                <a:solidFill>
                  <a:schemeClr val="tx2"/>
                </a:solidFill>
              </a:defRPr>
            </a:lvl1pPr>
          </a:lstStyle>
          <a:p>
            <a:endParaRPr lang="en-US"/>
          </a:p>
        </p:txBody>
      </p:sp>
      <p:sp>
        <p:nvSpPr>
          <p:cNvPr id="6" name="Slide Number Placeholder 5"/>
          <p:cNvSpPr>
            <a:spLocks noGrp="1"/>
          </p:cNvSpPr>
          <p:nvPr>
            <p:ph type="sldNum" sz="quarter" idx="4"/>
          </p:nvPr>
        </p:nvSpPr>
        <p:spPr>
          <a:xfrm>
            <a:off x="11610261" y="6330968"/>
            <a:ext cx="411004" cy="292554"/>
          </a:xfrm>
          <a:prstGeom prst="rect">
            <a:avLst/>
          </a:prstGeom>
        </p:spPr>
        <p:txBody>
          <a:bodyPr vert="horz" lIns="0" tIns="46800" rIns="0" bIns="46800" rtlCol="0" anchor="b"/>
          <a:lstStyle>
            <a:lvl1pPr algn="r">
              <a:defRPr lang="en-US" sz="1100" b="0" smtClean="0">
                <a:solidFill>
                  <a:schemeClr val="tx2"/>
                </a:solidFill>
              </a:defRPr>
            </a:lvl1pPr>
          </a:lstStyle>
          <a:p>
            <a:fld id="{40A7B169-58CE-4E65-B1F9-ACF9E46440C2}" type="slidenum">
              <a:rPr lang="en-US" smtClean="0"/>
              <a:t>‹#›</a:t>
            </a:fld>
            <a:endParaRPr lang="en-US"/>
          </a:p>
        </p:txBody>
      </p:sp>
      <p:sp>
        <p:nvSpPr>
          <p:cNvPr id="4" name="Date Placeholder 3"/>
          <p:cNvSpPr>
            <a:spLocks noGrp="1"/>
          </p:cNvSpPr>
          <p:nvPr>
            <p:ph type="dt" sz="half" idx="2"/>
          </p:nvPr>
        </p:nvSpPr>
        <p:spPr>
          <a:xfrm>
            <a:off x="4857517" y="6330968"/>
            <a:ext cx="1184909" cy="292554"/>
          </a:xfrm>
          <a:prstGeom prst="rect">
            <a:avLst/>
          </a:prstGeom>
        </p:spPr>
        <p:txBody>
          <a:bodyPr vert="horz" lIns="91440" tIns="45720" rIns="91440" bIns="45720" rtlCol="0" anchor="b"/>
          <a:lstStyle>
            <a:lvl1pPr algn="r">
              <a:defRPr sz="1100" b="0">
                <a:solidFill>
                  <a:schemeClr val="tx2"/>
                </a:solidFill>
              </a:defRPr>
            </a:lvl1pPr>
          </a:lstStyle>
          <a:p>
            <a:fld id="{33052DD4-CDE3-4E33-AB80-AED4CE4AC39A}" type="datetimeFigureOut">
              <a:rPr lang="en-US" smtClean="0"/>
              <a:t>10/20/2022</a:t>
            </a:fld>
            <a:endParaRPr lang="en-US"/>
          </a:p>
        </p:txBody>
      </p:sp>
      <p:pic>
        <p:nvPicPr>
          <p:cNvPr id="13" name="Graphic 12">
            <a:extLst>
              <a:ext uri="{FF2B5EF4-FFF2-40B4-BE49-F238E27FC236}">
                <a16:creationId xmlns:a16="http://schemas.microsoft.com/office/drawing/2014/main" id="{3DE2817A-3634-41C4-BE77-0740C5A7811D}"/>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31556" y="6094699"/>
            <a:ext cx="990025" cy="763207"/>
          </a:xfrm>
          <a:prstGeom prst="rect">
            <a:avLst/>
          </a:prstGeom>
        </p:spPr>
      </p:pic>
      <p:sp>
        <p:nvSpPr>
          <p:cNvPr id="9" name="Rectangle 8">
            <a:extLst>
              <a:ext uri="{FF2B5EF4-FFF2-40B4-BE49-F238E27FC236}">
                <a16:creationId xmlns:a16="http://schemas.microsoft.com/office/drawing/2014/main" id="{57CD4E90-0AD7-41F7-BEF4-B339EC998E49}"/>
              </a:ext>
            </a:extLst>
          </p:cNvPr>
          <p:cNvSpPr/>
          <p:nvPr/>
        </p:nvSpPr>
        <p:spPr>
          <a:xfrm>
            <a:off x="12004894" y="0"/>
            <a:ext cx="187105" cy="1143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2531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r" defTabSz="914400" rtl="0" eaLnBrk="1" latinLnBrk="0" hangingPunct="1">
        <a:lnSpc>
          <a:spcPct val="90000"/>
        </a:lnSpc>
        <a:spcBef>
          <a:spcPct val="0"/>
        </a:spcBef>
        <a:buNone/>
        <a:defRPr lang="en-US" sz="3600" b="0" kern="1200" baseline="0">
          <a:solidFill>
            <a:schemeClr val="tx1"/>
          </a:solidFill>
          <a:latin typeface="+mj-lt"/>
          <a:ea typeface="+mj-ea"/>
          <a:cs typeface="+mj-cs"/>
        </a:defRPr>
      </a:lvl1pPr>
    </p:titleStyle>
    <p:bodyStyle>
      <a:lvl1pPr marL="261938" indent="-261938" algn="l" defTabSz="914400" rtl="0" eaLnBrk="1" latinLnBrk="0" hangingPunct="1">
        <a:lnSpc>
          <a:spcPct val="100000"/>
        </a:lnSpc>
        <a:spcBef>
          <a:spcPts val="1000"/>
        </a:spcBef>
        <a:buClr>
          <a:schemeClr val="tx1"/>
        </a:buClr>
        <a:buFont typeface="Arial" panose="020B0604020202020204" pitchFamily="34" charset="0"/>
        <a:buChar char="•"/>
        <a:defRPr lang="en-US" sz="2400" kern="1200" smtClean="0">
          <a:solidFill>
            <a:schemeClr val="tx1"/>
          </a:solidFill>
          <a:latin typeface="+mn-lt"/>
          <a:ea typeface="+mn-ea"/>
          <a:cs typeface="+mn-cs"/>
        </a:defRPr>
      </a:lvl1pPr>
      <a:lvl2pPr marL="536575" indent="-266700" algn="l" defTabSz="914400" rtl="0" eaLnBrk="1" latinLnBrk="0" hangingPunct="1">
        <a:lnSpc>
          <a:spcPct val="100000"/>
        </a:lnSpc>
        <a:spcBef>
          <a:spcPts val="600"/>
        </a:spcBef>
        <a:buClr>
          <a:schemeClr val="tx1"/>
        </a:buClr>
        <a:buFont typeface="Arial" panose="020B0604020202020204" pitchFamily="34" charset="0"/>
        <a:buChar char="•"/>
        <a:defRPr lang="en-US" sz="2000" kern="1200" smtClean="0">
          <a:solidFill>
            <a:schemeClr val="tx1"/>
          </a:solidFill>
          <a:latin typeface="+mn-lt"/>
          <a:ea typeface="+mn-ea"/>
          <a:cs typeface="+mn-cs"/>
        </a:defRPr>
      </a:lvl2pPr>
      <a:lvl3pPr marL="812800" indent="-273050" algn="l" defTabSz="914400" rtl="0" eaLnBrk="1" latinLnBrk="0" hangingPunct="1">
        <a:lnSpc>
          <a:spcPct val="100000"/>
        </a:lnSpc>
        <a:spcBef>
          <a:spcPts val="600"/>
        </a:spcBef>
        <a:buClr>
          <a:schemeClr val="tx1"/>
        </a:buClr>
        <a:buFont typeface="Arial" panose="020B0604020202020204" pitchFamily="34" charset="0"/>
        <a:buChar char="•"/>
        <a:defRPr lang="en-US" sz="1800" kern="1200" smtClean="0">
          <a:solidFill>
            <a:schemeClr val="tx1"/>
          </a:solidFill>
          <a:latin typeface="+mn-lt"/>
          <a:ea typeface="+mn-ea"/>
          <a:cs typeface="+mn-cs"/>
        </a:defRPr>
      </a:lvl3pPr>
      <a:lvl4pPr marL="987425" indent="-268288" algn="l" defTabSz="914400" rtl="0" eaLnBrk="1" latinLnBrk="0" hangingPunct="1">
        <a:lnSpc>
          <a:spcPct val="100000"/>
        </a:lnSpc>
        <a:spcBef>
          <a:spcPts val="400"/>
        </a:spcBef>
        <a:buClr>
          <a:schemeClr val="tx2"/>
        </a:buClr>
        <a:buFont typeface="Arial" panose="020B0604020202020204" pitchFamily="34" charset="0"/>
        <a:buChar char="•"/>
        <a:defRPr lang="en-US" sz="1600" kern="1200" smtClean="0">
          <a:solidFill>
            <a:schemeClr val="tx2"/>
          </a:solidFill>
          <a:latin typeface="+mn-lt"/>
          <a:ea typeface="+mn-ea"/>
          <a:cs typeface="+mn-cs"/>
        </a:defRPr>
      </a:lvl4pPr>
      <a:lvl5pPr marL="1160463" indent="-261938" algn="l" defTabSz="914400" rtl="0" eaLnBrk="1" latinLnBrk="0" hangingPunct="1">
        <a:lnSpc>
          <a:spcPct val="100000"/>
        </a:lnSpc>
        <a:spcBef>
          <a:spcPts val="400"/>
        </a:spcBef>
        <a:buClr>
          <a:schemeClr val="tx2"/>
        </a:buClr>
        <a:buFont typeface="Arial" panose="020B0604020202020204" pitchFamily="34" charset="0"/>
        <a:buChar char="•"/>
        <a:defRPr lang="en-US"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9">
          <p15:clr>
            <a:srgbClr val="F26B43"/>
          </p15:clr>
        </p15:guide>
        <p15:guide id="2" pos="7491">
          <p15:clr>
            <a:srgbClr val="F26B43"/>
          </p15:clr>
        </p15:guide>
        <p15:guide id="3" orient="horz" pos="2160">
          <p15:clr>
            <a:srgbClr val="F26B43"/>
          </p15:clr>
        </p15:guide>
        <p15:guide id="4" orient="horz" pos="935">
          <p15:clr>
            <a:srgbClr val="F26B43"/>
          </p15:clr>
        </p15:guide>
        <p15:guide id="5" orient="horz" pos="3838">
          <p15:clr>
            <a:srgbClr val="F26B43"/>
          </p15:clr>
        </p15:guide>
        <p15:guide id="6" orient="horz" pos="822">
          <p15:clr>
            <a:srgbClr val="F26B43"/>
          </p15:clr>
        </p15:guide>
        <p15:guide id="7" pos="3840">
          <p15:clr>
            <a:srgbClr val="F26B43"/>
          </p15:clr>
        </p15:guide>
        <p15:guide id="8" orient="horz" pos="131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rchive.ics.uci.edu/ml/machine-learning-databases/00292/Wholesale%20customers%20data.csv"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scikit-learn.org/stable/modules/generated/sklearn.cluster.KMeans.html" TargetMode="External"/><Relationship Id="rId2" Type="http://schemas.openxmlformats.org/officeDocument/2006/relationships/hyperlink" Target="https://archive.ics.uci.edu/ml/datasets/Wholesale+customers" TargetMode="External"/><Relationship Id="rId1" Type="http://schemas.openxmlformats.org/officeDocument/2006/relationships/slideLayout" Target="../slideLayouts/slideLayout3.xml"/><Relationship Id="rId6" Type="http://schemas.openxmlformats.org/officeDocument/2006/relationships/hyperlink" Target="https://github.com/yuyw/IntroductionToKMeansClustering.git" TargetMode="External"/><Relationship Id="rId5" Type="http://schemas.openxmlformats.org/officeDocument/2006/relationships/hyperlink" Target="https://seaborn.pydata.org/generated/seaborn.pairplot.html" TargetMode="External"/><Relationship Id="rId4" Type="http://schemas.openxmlformats.org/officeDocument/2006/relationships/hyperlink" Target="https://matplotlib.org/stable/api/_as_gen/matplotlib.pyplot.scatter.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hyperlink" Target="http://www.st.com/" TargetMode="External"/><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hyperlink" Target="http://seo.st.com/toolbox/shortcuts/" TargetMode="External"/><Relationship Id="rId5" Type="http://schemas.openxmlformats.org/officeDocument/2006/relationships/image" Target="../media/image23.sv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hyperlink" Target="https://brandportal.st.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s://scikit-learn.org/stable/auto_examples/cluster/plot_cluster_iris.html#sphx-glr-auto-examples-cluster-plot-cluster-iris-py" TargetMode="External"/><Relationship Id="rId3" Type="http://schemas.openxmlformats.org/officeDocument/2006/relationships/image" Target="../media/image8.png"/><Relationship Id="rId7" Type="http://schemas.openxmlformats.org/officeDocument/2006/relationships/hyperlink" Target="https://scikit-learn.org/stable/auto_examples/cluster/plot_kmeans_assumptions.html#sphx-glr-auto-examples-cluster-plot-kmeans-assumptions-py"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hyperlink" Target="https://scikit-learn.org/stable/auto_examples/cluster/plot_color_quantization.html#sphx-glr-auto-examples-cluster-plot-color-quantization-p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B49D3ED-12A5-44AC-B654-9458A5FBEC88}"/>
              </a:ext>
            </a:extLst>
          </p:cNvPr>
          <p:cNvSpPr>
            <a:spLocks noGrp="1"/>
          </p:cNvSpPr>
          <p:nvPr>
            <p:ph type="ctrTitle"/>
          </p:nvPr>
        </p:nvSpPr>
        <p:spPr/>
        <p:txBody>
          <a:bodyPr/>
          <a:lstStyle/>
          <a:p>
            <a:r>
              <a:rPr lang="en-US" dirty="0"/>
              <a:t>Introduction to K-Means Clustering</a:t>
            </a:r>
            <a:endParaRPr lang="en-US" b="0" dirty="0"/>
          </a:p>
        </p:txBody>
      </p:sp>
      <p:sp>
        <p:nvSpPr>
          <p:cNvPr id="16" name="Subtitle 15">
            <a:extLst>
              <a:ext uri="{FF2B5EF4-FFF2-40B4-BE49-F238E27FC236}">
                <a16:creationId xmlns:a16="http://schemas.microsoft.com/office/drawing/2014/main" id="{12613E07-DCF2-4461-AFF5-7A705127F66B}"/>
              </a:ext>
            </a:extLst>
          </p:cNvPr>
          <p:cNvSpPr>
            <a:spLocks noGrp="1"/>
          </p:cNvSpPr>
          <p:nvPr>
            <p:ph type="subTitle" idx="1"/>
          </p:nvPr>
        </p:nvSpPr>
        <p:spPr/>
        <p:txBody>
          <a:bodyPr/>
          <a:lstStyle/>
          <a:p>
            <a:r>
              <a:rPr lang="en-US" dirty="0" err="1"/>
              <a:t>Yiwei</a:t>
            </a:r>
            <a:r>
              <a:rPr lang="en-US" dirty="0"/>
              <a:t> YU</a:t>
            </a:r>
          </a:p>
          <a:p>
            <a:r>
              <a:rPr lang="en-US" dirty="0"/>
              <a:t>IoT CC, Shenzhen</a:t>
            </a:r>
          </a:p>
          <a:p>
            <a:r>
              <a:rPr lang="en-US" dirty="0"/>
              <a:t>2022 Oct</a:t>
            </a:r>
          </a:p>
        </p:txBody>
      </p:sp>
      <p:pic>
        <p:nvPicPr>
          <p:cNvPr id="51" name="Picture Placeholder 50" descr="A picture containing text&#10;&#10;Description automatically generated">
            <a:extLst>
              <a:ext uri="{FF2B5EF4-FFF2-40B4-BE49-F238E27FC236}">
                <a16:creationId xmlns:a16="http://schemas.microsoft.com/office/drawing/2014/main" id="{18786AF0-9ED5-CCBB-B09D-6A5DA2A614D1}"/>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1478" b="1478"/>
          <a:stretch>
            <a:fillRect/>
          </a:stretch>
        </p:blipFill>
        <p:spPr/>
      </p:pic>
    </p:spTree>
    <p:extLst>
      <p:ext uri="{BB962C8B-B14F-4D97-AF65-F5344CB8AC3E}">
        <p14:creationId xmlns:p14="http://schemas.microsoft.com/office/powerpoint/2010/main" val="193982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5AFEC9-D459-E972-3FFD-690DF139366A}"/>
              </a:ext>
            </a:extLst>
          </p:cNvPr>
          <p:cNvSpPr>
            <a:spLocks noGrp="1"/>
          </p:cNvSpPr>
          <p:nvPr>
            <p:ph idx="1"/>
          </p:nvPr>
        </p:nvSpPr>
        <p:spPr>
          <a:xfrm>
            <a:off x="308653" y="1304924"/>
            <a:ext cx="11591925" cy="4765658"/>
          </a:xfrm>
        </p:spPr>
        <p:txBody>
          <a:bodyPr/>
          <a:lstStyle/>
          <a:p>
            <a:r>
              <a:rPr lang="en-US" dirty="0"/>
              <a:t>Database</a:t>
            </a:r>
          </a:p>
          <a:p>
            <a:pPr lvl="1"/>
            <a:r>
              <a:rPr lang="en-US" b="0" i="0" dirty="0">
                <a:solidFill>
                  <a:srgbClr val="000000"/>
                </a:solidFill>
                <a:effectLst/>
                <a:latin typeface="+mj-lt"/>
                <a:hlinkClick r:id="rId2"/>
              </a:rPr>
              <a:t>Wholesale customers data.csv</a:t>
            </a:r>
            <a:r>
              <a:rPr lang="en-US" b="0" i="0" dirty="0">
                <a:solidFill>
                  <a:srgbClr val="000000"/>
                </a:solidFill>
                <a:effectLst/>
                <a:latin typeface="+mj-lt"/>
              </a:rPr>
              <a:t> (UCI Machine Learning Repository)</a:t>
            </a:r>
          </a:p>
          <a:p>
            <a:pPr lvl="2"/>
            <a:r>
              <a:rPr lang="en-US" b="0" i="0" dirty="0">
                <a:solidFill>
                  <a:srgbClr val="000000"/>
                </a:solidFill>
                <a:effectLst/>
                <a:latin typeface="+mj-lt"/>
              </a:rPr>
              <a:t>The data set refers to clients of a wholesale distributor. It includes the annual spending in monetary units (</a:t>
            </a:r>
            <a:r>
              <a:rPr lang="en-US" b="0" i="0" dirty="0" err="1">
                <a:solidFill>
                  <a:srgbClr val="000000"/>
                </a:solidFill>
                <a:effectLst/>
                <a:latin typeface="+mj-lt"/>
              </a:rPr>
              <a:t>m.u</a:t>
            </a:r>
            <a:r>
              <a:rPr lang="en-US" b="0" i="0" dirty="0">
                <a:solidFill>
                  <a:srgbClr val="000000"/>
                </a:solidFill>
                <a:effectLst/>
                <a:latin typeface="+mj-lt"/>
              </a:rPr>
              <a:t>.) on diverse product categories.</a:t>
            </a:r>
          </a:p>
          <a:p>
            <a:pPr lvl="2"/>
            <a:r>
              <a:rPr lang="en-US" dirty="0">
                <a:solidFill>
                  <a:srgbClr val="000000"/>
                </a:solidFill>
                <a:latin typeface="+mj-lt"/>
              </a:rPr>
              <a:t>Attribute Information:</a:t>
            </a:r>
            <a:br>
              <a:rPr lang="en-US" dirty="0">
                <a:solidFill>
                  <a:srgbClr val="000000"/>
                </a:solidFill>
                <a:latin typeface="+mj-lt"/>
              </a:rPr>
            </a:br>
            <a:r>
              <a:rPr lang="en-US" dirty="0">
                <a:solidFill>
                  <a:srgbClr val="000000"/>
                </a:solidFill>
                <a:latin typeface="+mj-lt"/>
              </a:rPr>
              <a:t>1) FRESH: annual spending (</a:t>
            </a:r>
            <a:r>
              <a:rPr lang="en-US" dirty="0" err="1">
                <a:solidFill>
                  <a:srgbClr val="000000"/>
                </a:solidFill>
                <a:latin typeface="+mj-lt"/>
              </a:rPr>
              <a:t>m.u</a:t>
            </a:r>
            <a:r>
              <a:rPr lang="en-US" dirty="0">
                <a:solidFill>
                  <a:srgbClr val="000000"/>
                </a:solidFill>
                <a:latin typeface="+mj-lt"/>
              </a:rPr>
              <a:t>.) on fresh products (Continuous);</a:t>
            </a:r>
            <a:br>
              <a:rPr lang="en-US" dirty="0">
                <a:solidFill>
                  <a:srgbClr val="000000"/>
                </a:solidFill>
                <a:latin typeface="+mj-lt"/>
              </a:rPr>
            </a:br>
            <a:r>
              <a:rPr lang="en-US" dirty="0">
                <a:solidFill>
                  <a:srgbClr val="000000"/>
                </a:solidFill>
                <a:latin typeface="+mj-lt"/>
              </a:rPr>
              <a:t>2) MILK: annual spending (</a:t>
            </a:r>
            <a:r>
              <a:rPr lang="en-US" dirty="0" err="1">
                <a:solidFill>
                  <a:srgbClr val="000000"/>
                </a:solidFill>
                <a:latin typeface="+mj-lt"/>
              </a:rPr>
              <a:t>m.u</a:t>
            </a:r>
            <a:r>
              <a:rPr lang="en-US" dirty="0">
                <a:solidFill>
                  <a:srgbClr val="000000"/>
                </a:solidFill>
                <a:latin typeface="+mj-lt"/>
              </a:rPr>
              <a:t>.) on milk products (Continuous);</a:t>
            </a:r>
            <a:br>
              <a:rPr lang="en-US" dirty="0">
                <a:solidFill>
                  <a:srgbClr val="000000"/>
                </a:solidFill>
                <a:latin typeface="+mj-lt"/>
              </a:rPr>
            </a:br>
            <a:r>
              <a:rPr lang="en-US" dirty="0">
                <a:solidFill>
                  <a:srgbClr val="000000"/>
                </a:solidFill>
                <a:latin typeface="+mj-lt"/>
              </a:rPr>
              <a:t>3) GROCERY: annual spending (</a:t>
            </a:r>
            <a:r>
              <a:rPr lang="en-US" dirty="0" err="1">
                <a:solidFill>
                  <a:srgbClr val="000000"/>
                </a:solidFill>
                <a:latin typeface="+mj-lt"/>
              </a:rPr>
              <a:t>m.u</a:t>
            </a:r>
            <a:r>
              <a:rPr lang="en-US" dirty="0">
                <a:solidFill>
                  <a:srgbClr val="000000"/>
                </a:solidFill>
                <a:latin typeface="+mj-lt"/>
              </a:rPr>
              <a:t>.)on grocery products (Continuous);</a:t>
            </a:r>
            <a:br>
              <a:rPr lang="en-US" dirty="0">
                <a:solidFill>
                  <a:srgbClr val="000000"/>
                </a:solidFill>
                <a:latin typeface="+mj-lt"/>
              </a:rPr>
            </a:br>
            <a:r>
              <a:rPr lang="en-US" dirty="0">
                <a:solidFill>
                  <a:srgbClr val="000000"/>
                </a:solidFill>
                <a:latin typeface="+mj-lt"/>
              </a:rPr>
              <a:t>4) FROZEN: annual spending (</a:t>
            </a:r>
            <a:r>
              <a:rPr lang="en-US" dirty="0" err="1">
                <a:solidFill>
                  <a:srgbClr val="000000"/>
                </a:solidFill>
                <a:latin typeface="+mj-lt"/>
              </a:rPr>
              <a:t>m.u</a:t>
            </a:r>
            <a:r>
              <a:rPr lang="en-US" dirty="0">
                <a:solidFill>
                  <a:srgbClr val="000000"/>
                </a:solidFill>
                <a:latin typeface="+mj-lt"/>
              </a:rPr>
              <a:t>.)on frozen products (Continuous)</a:t>
            </a:r>
            <a:br>
              <a:rPr lang="en-US" dirty="0">
                <a:solidFill>
                  <a:srgbClr val="000000"/>
                </a:solidFill>
                <a:latin typeface="+mj-lt"/>
              </a:rPr>
            </a:br>
            <a:r>
              <a:rPr lang="en-US" dirty="0">
                <a:solidFill>
                  <a:srgbClr val="000000"/>
                </a:solidFill>
                <a:latin typeface="+mj-lt"/>
              </a:rPr>
              <a:t>5) DETERGENTS_PAPER: annual spending (</a:t>
            </a:r>
            <a:r>
              <a:rPr lang="en-US" dirty="0" err="1">
                <a:solidFill>
                  <a:srgbClr val="000000"/>
                </a:solidFill>
                <a:latin typeface="+mj-lt"/>
              </a:rPr>
              <a:t>m.u</a:t>
            </a:r>
            <a:r>
              <a:rPr lang="en-US" dirty="0">
                <a:solidFill>
                  <a:srgbClr val="000000"/>
                </a:solidFill>
                <a:latin typeface="+mj-lt"/>
              </a:rPr>
              <a:t>.) on detergents and paper products (Continuous)</a:t>
            </a:r>
            <a:br>
              <a:rPr lang="en-US" dirty="0">
                <a:solidFill>
                  <a:srgbClr val="000000"/>
                </a:solidFill>
                <a:latin typeface="+mj-lt"/>
              </a:rPr>
            </a:br>
            <a:r>
              <a:rPr lang="en-US" dirty="0">
                <a:solidFill>
                  <a:srgbClr val="000000"/>
                </a:solidFill>
                <a:latin typeface="+mj-lt"/>
              </a:rPr>
              <a:t>6) DELICATESSEN: annual spending (</a:t>
            </a:r>
            <a:r>
              <a:rPr lang="en-US" dirty="0" err="1">
                <a:solidFill>
                  <a:srgbClr val="000000"/>
                </a:solidFill>
                <a:latin typeface="+mj-lt"/>
              </a:rPr>
              <a:t>m.u</a:t>
            </a:r>
            <a:r>
              <a:rPr lang="en-US" dirty="0">
                <a:solidFill>
                  <a:srgbClr val="000000"/>
                </a:solidFill>
                <a:latin typeface="+mj-lt"/>
              </a:rPr>
              <a:t>.)on and delicatessen products (Continuous);</a:t>
            </a:r>
            <a:br>
              <a:rPr lang="en-US" dirty="0">
                <a:solidFill>
                  <a:srgbClr val="000000"/>
                </a:solidFill>
                <a:latin typeface="+mj-lt"/>
              </a:rPr>
            </a:br>
            <a:r>
              <a:rPr lang="en-US" dirty="0">
                <a:solidFill>
                  <a:srgbClr val="000000"/>
                </a:solidFill>
                <a:latin typeface="+mj-lt"/>
              </a:rPr>
              <a:t>7) CHANNEL: </a:t>
            </a:r>
            <a:r>
              <a:rPr lang="en-US" dirty="0" err="1">
                <a:solidFill>
                  <a:srgbClr val="000000"/>
                </a:solidFill>
                <a:latin typeface="+mj-lt"/>
              </a:rPr>
              <a:t>customersâ</a:t>
            </a:r>
            <a:r>
              <a:rPr lang="en-US" dirty="0">
                <a:solidFill>
                  <a:srgbClr val="000000"/>
                </a:solidFill>
                <a:latin typeface="+mj-lt"/>
              </a:rPr>
              <a:t>€™ Channel - </a:t>
            </a:r>
            <a:r>
              <a:rPr lang="en-US" dirty="0" err="1">
                <a:solidFill>
                  <a:srgbClr val="000000"/>
                </a:solidFill>
                <a:latin typeface="+mj-lt"/>
              </a:rPr>
              <a:t>Horeca</a:t>
            </a:r>
            <a:r>
              <a:rPr lang="en-US" dirty="0">
                <a:solidFill>
                  <a:srgbClr val="000000"/>
                </a:solidFill>
                <a:latin typeface="+mj-lt"/>
              </a:rPr>
              <a:t> (Hotel/Restaurant/</a:t>
            </a:r>
            <a:r>
              <a:rPr lang="en-US" dirty="0" err="1">
                <a:solidFill>
                  <a:srgbClr val="000000"/>
                </a:solidFill>
                <a:latin typeface="+mj-lt"/>
              </a:rPr>
              <a:t>CafÃ</a:t>
            </a:r>
            <a:r>
              <a:rPr lang="en-US" dirty="0">
                <a:solidFill>
                  <a:srgbClr val="000000"/>
                </a:solidFill>
                <a:latin typeface="+mj-lt"/>
              </a:rPr>
              <a:t>©) or Retail channel (Nominal)</a:t>
            </a:r>
            <a:br>
              <a:rPr lang="en-US" dirty="0">
                <a:solidFill>
                  <a:srgbClr val="000000"/>
                </a:solidFill>
                <a:latin typeface="+mj-lt"/>
              </a:rPr>
            </a:br>
            <a:r>
              <a:rPr lang="en-US" dirty="0">
                <a:solidFill>
                  <a:srgbClr val="000000"/>
                </a:solidFill>
                <a:latin typeface="+mj-lt"/>
              </a:rPr>
              <a:t>8) REGION: </a:t>
            </a:r>
            <a:r>
              <a:rPr lang="en-US" dirty="0" err="1">
                <a:solidFill>
                  <a:srgbClr val="000000"/>
                </a:solidFill>
                <a:latin typeface="+mj-lt"/>
              </a:rPr>
              <a:t>customersâ</a:t>
            </a:r>
            <a:r>
              <a:rPr lang="en-US" dirty="0">
                <a:solidFill>
                  <a:srgbClr val="000000"/>
                </a:solidFill>
                <a:latin typeface="+mj-lt"/>
              </a:rPr>
              <a:t>€™ Region â€“ </a:t>
            </a:r>
            <a:r>
              <a:rPr lang="en-US" dirty="0" err="1">
                <a:solidFill>
                  <a:srgbClr val="000000"/>
                </a:solidFill>
                <a:latin typeface="+mj-lt"/>
              </a:rPr>
              <a:t>Lisnon</a:t>
            </a:r>
            <a:r>
              <a:rPr lang="en-US" dirty="0">
                <a:solidFill>
                  <a:srgbClr val="000000"/>
                </a:solidFill>
                <a:latin typeface="+mj-lt"/>
              </a:rPr>
              <a:t>, Oporto or Other (Nominal)</a:t>
            </a:r>
          </a:p>
          <a:p>
            <a:r>
              <a:rPr lang="en-US" dirty="0">
                <a:solidFill>
                  <a:srgbClr val="000000"/>
                </a:solidFill>
                <a:latin typeface="+mj-lt"/>
              </a:rPr>
              <a:t>Goal</a:t>
            </a:r>
            <a:endParaRPr lang="en-US" sz="2200" dirty="0">
              <a:solidFill>
                <a:srgbClr val="000000"/>
              </a:solidFill>
              <a:latin typeface="+mj-lt"/>
            </a:endParaRPr>
          </a:p>
          <a:p>
            <a:pPr lvl="1"/>
            <a:r>
              <a:rPr lang="en-US" dirty="0">
                <a:solidFill>
                  <a:srgbClr val="000000"/>
                </a:solidFill>
                <a:latin typeface="+mj-lt"/>
              </a:rPr>
              <a:t>Group customer for better service.</a:t>
            </a:r>
            <a:endParaRPr lang="en-US" b="0" i="0" dirty="0">
              <a:solidFill>
                <a:srgbClr val="000000"/>
              </a:solidFill>
              <a:effectLst/>
              <a:latin typeface="+mj-lt"/>
            </a:endParaRPr>
          </a:p>
        </p:txBody>
      </p:sp>
      <p:sp>
        <p:nvSpPr>
          <p:cNvPr id="3" name="Title 2">
            <a:extLst>
              <a:ext uri="{FF2B5EF4-FFF2-40B4-BE49-F238E27FC236}">
                <a16:creationId xmlns:a16="http://schemas.microsoft.com/office/drawing/2014/main" id="{0311539F-A60A-5AEF-0DE9-E397C47F6F9B}"/>
              </a:ext>
            </a:extLst>
          </p:cNvPr>
          <p:cNvSpPr>
            <a:spLocks noGrp="1"/>
          </p:cNvSpPr>
          <p:nvPr>
            <p:ph type="title"/>
          </p:nvPr>
        </p:nvSpPr>
        <p:spPr/>
        <p:txBody>
          <a:bodyPr/>
          <a:lstStyle/>
          <a:p>
            <a:r>
              <a:rPr lang="en-US" dirty="0"/>
              <a:t>Practical Example</a:t>
            </a:r>
          </a:p>
        </p:txBody>
      </p:sp>
    </p:spTree>
    <p:extLst>
      <p:ext uri="{BB962C8B-B14F-4D97-AF65-F5344CB8AC3E}">
        <p14:creationId xmlns:p14="http://schemas.microsoft.com/office/powerpoint/2010/main" val="4122402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6" name="Picture 10">
            <a:extLst>
              <a:ext uri="{FF2B5EF4-FFF2-40B4-BE49-F238E27FC236}">
                <a16:creationId xmlns:a16="http://schemas.microsoft.com/office/drawing/2014/main" id="{87AE2183-964D-4796-7884-43003C9F6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8088" y="1440584"/>
            <a:ext cx="5148063" cy="514806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DC9794E3-2461-F239-A6B9-2D1F6B1F2465}"/>
              </a:ext>
            </a:extLst>
          </p:cNvPr>
          <p:cNvSpPr>
            <a:spLocks noGrp="1"/>
          </p:cNvSpPr>
          <p:nvPr>
            <p:ph idx="1"/>
          </p:nvPr>
        </p:nvSpPr>
        <p:spPr>
          <a:xfrm>
            <a:off x="300038" y="1484313"/>
            <a:ext cx="6053628" cy="2971896"/>
          </a:xfrm>
        </p:spPr>
        <p:txBody>
          <a:bodyPr/>
          <a:lstStyle/>
          <a:p>
            <a:r>
              <a:rPr lang="en-US" dirty="0"/>
              <a:t>Focus on wholesale product</a:t>
            </a:r>
          </a:p>
          <a:p>
            <a:pPr lvl="1"/>
            <a:r>
              <a:rPr lang="en-US" dirty="0"/>
              <a:t>Remove attribute “Channel”, “Region”</a:t>
            </a:r>
          </a:p>
          <a:p>
            <a:r>
              <a:rPr lang="en-US" dirty="0"/>
              <a:t>Make the data distribution appear normal</a:t>
            </a:r>
          </a:p>
          <a:p>
            <a:pPr lvl="1"/>
            <a:r>
              <a:rPr lang="en-US" dirty="0"/>
              <a:t>Many approaches are good at normally distributed data</a:t>
            </a:r>
          </a:p>
        </p:txBody>
      </p:sp>
      <p:sp>
        <p:nvSpPr>
          <p:cNvPr id="3" name="Title 2">
            <a:extLst>
              <a:ext uri="{FF2B5EF4-FFF2-40B4-BE49-F238E27FC236}">
                <a16:creationId xmlns:a16="http://schemas.microsoft.com/office/drawing/2014/main" id="{74E97D37-E468-82C1-032E-1E81E71076C4}"/>
              </a:ext>
            </a:extLst>
          </p:cNvPr>
          <p:cNvSpPr>
            <a:spLocks noGrp="1"/>
          </p:cNvSpPr>
          <p:nvPr>
            <p:ph type="title"/>
          </p:nvPr>
        </p:nvSpPr>
        <p:spPr/>
        <p:txBody>
          <a:bodyPr/>
          <a:lstStyle/>
          <a:p>
            <a:r>
              <a:rPr lang="en-US" dirty="0"/>
              <a:t>Data Preparation</a:t>
            </a:r>
          </a:p>
        </p:txBody>
      </p:sp>
      <p:sp>
        <p:nvSpPr>
          <p:cNvPr id="4" name="TextBox 3">
            <a:extLst>
              <a:ext uri="{FF2B5EF4-FFF2-40B4-BE49-F238E27FC236}">
                <a16:creationId xmlns:a16="http://schemas.microsoft.com/office/drawing/2014/main" id="{6C7F589F-2FD5-967E-8478-87D98EC9FF4C}"/>
              </a:ext>
            </a:extLst>
          </p:cNvPr>
          <p:cNvSpPr txBox="1"/>
          <p:nvPr/>
        </p:nvSpPr>
        <p:spPr>
          <a:xfrm>
            <a:off x="584461" y="3532879"/>
            <a:ext cx="2695256" cy="923330"/>
          </a:xfrm>
          <a:prstGeom prst="rect">
            <a:avLst/>
          </a:prstGeom>
          <a:noFill/>
        </p:spPr>
        <p:txBody>
          <a:bodyPr wrap="square" rtlCol="0">
            <a:spAutoFit/>
          </a:bodyPr>
          <a:lstStyle/>
          <a:p>
            <a:pPr marL="285750" indent="-285750" algn="l">
              <a:buFont typeface="Arial" panose="020B0604020202020204" pitchFamily="34" charset="0"/>
              <a:buChar char="•"/>
            </a:pPr>
            <a:r>
              <a:rPr lang="en-US" dirty="0"/>
              <a:t>Take log function</a:t>
            </a:r>
          </a:p>
          <a:p>
            <a:pPr marL="742950" lvl="1" indent="-285750">
              <a:buFont typeface="Arial" panose="020B0604020202020204" pitchFamily="34" charset="0"/>
              <a:buChar char="•"/>
            </a:pPr>
            <a:r>
              <a:rPr lang="en-US" dirty="0"/>
              <a:t>Make huge numbers smaller</a:t>
            </a:r>
          </a:p>
        </p:txBody>
      </p:sp>
      <p:sp>
        <p:nvSpPr>
          <p:cNvPr id="6" name="TextBox 5">
            <a:extLst>
              <a:ext uri="{FF2B5EF4-FFF2-40B4-BE49-F238E27FC236}">
                <a16:creationId xmlns:a16="http://schemas.microsoft.com/office/drawing/2014/main" id="{93B1A1E5-127C-CFA9-86FD-7570F2F29813}"/>
              </a:ext>
            </a:extLst>
          </p:cNvPr>
          <p:cNvSpPr txBox="1"/>
          <p:nvPr/>
        </p:nvSpPr>
        <p:spPr>
          <a:xfrm>
            <a:off x="356099" y="4456209"/>
            <a:ext cx="3007151" cy="1200329"/>
          </a:xfrm>
          <a:prstGeom prst="rect">
            <a:avLst/>
          </a:prstGeom>
          <a:noFill/>
        </p:spPr>
        <p:txBody>
          <a:bodyPr wrap="square" rtlCol="0">
            <a:spAutoFit/>
          </a:bodyPr>
          <a:lstStyle/>
          <a:p>
            <a:pPr marL="285750" indent="-285750" algn="l">
              <a:buFont typeface="Arial" panose="020B0604020202020204" pitchFamily="34" charset="0"/>
              <a:buChar char="•"/>
            </a:pPr>
            <a:r>
              <a:rPr lang="en-US" sz="2400" dirty="0"/>
              <a:t>Find relationship between Milk and Grocery</a:t>
            </a:r>
          </a:p>
        </p:txBody>
      </p:sp>
      <p:sp>
        <p:nvSpPr>
          <p:cNvPr id="7" name="Oval 6">
            <a:extLst>
              <a:ext uri="{FF2B5EF4-FFF2-40B4-BE49-F238E27FC236}">
                <a16:creationId xmlns:a16="http://schemas.microsoft.com/office/drawing/2014/main" id="{A2699D31-102F-2A44-B57C-135EEF6B43B1}"/>
              </a:ext>
            </a:extLst>
          </p:cNvPr>
          <p:cNvSpPr/>
          <p:nvPr/>
        </p:nvSpPr>
        <p:spPr>
          <a:xfrm>
            <a:off x="8281005" y="2262906"/>
            <a:ext cx="1083273" cy="857839"/>
          </a:xfrm>
          <a:prstGeom prst="ellipse">
            <a:avLst/>
          </a:prstGeom>
          <a:noFill/>
          <a:ln w="28575">
            <a:solidFill>
              <a:schemeClr val="accent5">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8" name="Oval 7">
            <a:extLst>
              <a:ext uri="{FF2B5EF4-FFF2-40B4-BE49-F238E27FC236}">
                <a16:creationId xmlns:a16="http://schemas.microsoft.com/office/drawing/2014/main" id="{EA671342-16C2-FA3B-F0B4-CC4E5116154E}"/>
              </a:ext>
            </a:extLst>
          </p:cNvPr>
          <p:cNvSpPr/>
          <p:nvPr/>
        </p:nvSpPr>
        <p:spPr>
          <a:xfrm>
            <a:off x="7470529" y="3045380"/>
            <a:ext cx="1083273" cy="857839"/>
          </a:xfrm>
          <a:prstGeom prst="ellipse">
            <a:avLst/>
          </a:prstGeom>
          <a:noFill/>
          <a:ln w="28575">
            <a:solidFill>
              <a:schemeClr val="accent5">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pic>
        <p:nvPicPr>
          <p:cNvPr id="4104" name="Picture 8">
            <a:extLst>
              <a:ext uri="{FF2B5EF4-FFF2-40B4-BE49-F238E27FC236}">
                <a16:creationId xmlns:a16="http://schemas.microsoft.com/office/drawing/2014/main" id="{0673A1D0-A11D-EFA6-0712-9B9471883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479" y="3637762"/>
            <a:ext cx="2837222" cy="2837222"/>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8F3E7C71-EF33-177A-8961-5C42F1720881}"/>
              </a:ext>
            </a:extLst>
          </p:cNvPr>
          <p:cNvSpPr/>
          <p:nvPr/>
        </p:nvSpPr>
        <p:spPr>
          <a:xfrm rot="19923852">
            <a:off x="6168811" y="4519962"/>
            <a:ext cx="518474" cy="44063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Tree>
    <p:extLst>
      <p:ext uri="{BB962C8B-B14F-4D97-AF65-F5344CB8AC3E}">
        <p14:creationId xmlns:p14="http://schemas.microsoft.com/office/powerpoint/2010/main" val="2884074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F53069-7B63-7A68-2B24-B34B743732A5}"/>
              </a:ext>
            </a:extLst>
          </p:cNvPr>
          <p:cNvSpPr>
            <a:spLocks noGrp="1"/>
          </p:cNvSpPr>
          <p:nvPr>
            <p:ph idx="1"/>
          </p:nvPr>
        </p:nvSpPr>
        <p:spPr>
          <a:xfrm>
            <a:off x="300038" y="1484313"/>
            <a:ext cx="3725207" cy="4608512"/>
          </a:xfrm>
        </p:spPr>
        <p:txBody>
          <a:bodyPr/>
          <a:lstStyle/>
          <a:p>
            <a:r>
              <a:rPr lang="en-US" dirty="0"/>
              <a:t>Take K = 6</a:t>
            </a:r>
          </a:p>
        </p:txBody>
      </p:sp>
      <p:sp>
        <p:nvSpPr>
          <p:cNvPr id="3" name="Title 2">
            <a:extLst>
              <a:ext uri="{FF2B5EF4-FFF2-40B4-BE49-F238E27FC236}">
                <a16:creationId xmlns:a16="http://schemas.microsoft.com/office/drawing/2014/main" id="{9652AB34-0BF1-2A45-FC03-1C65FD17DF61}"/>
              </a:ext>
            </a:extLst>
          </p:cNvPr>
          <p:cNvSpPr>
            <a:spLocks noGrp="1"/>
          </p:cNvSpPr>
          <p:nvPr>
            <p:ph type="title"/>
          </p:nvPr>
        </p:nvSpPr>
        <p:spPr/>
        <p:txBody>
          <a:bodyPr/>
          <a:lstStyle/>
          <a:p>
            <a:r>
              <a:rPr lang="en-US" dirty="0"/>
              <a:t>Find the “elbow” point</a:t>
            </a:r>
          </a:p>
        </p:txBody>
      </p:sp>
      <p:pic>
        <p:nvPicPr>
          <p:cNvPr id="6146" name="Picture 2">
            <a:extLst>
              <a:ext uri="{FF2B5EF4-FFF2-40B4-BE49-F238E27FC236}">
                <a16:creationId xmlns:a16="http://schemas.microsoft.com/office/drawing/2014/main" id="{D393E4B5-942A-F8C2-7250-399C0B735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046" y="2270966"/>
            <a:ext cx="5131200" cy="38218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496339-6007-BB01-8CEA-1FEB56259A41}"/>
              </a:ext>
            </a:extLst>
          </p:cNvPr>
          <p:cNvSpPr txBox="1"/>
          <p:nvPr/>
        </p:nvSpPr>
        <p:spPr>
          <a:xfrm>
            <a:off x="8233367" y="3746185"/>
            <a:ext cx="741575" cy="523220"/>
          </a:xfrm>
          <a:prstGeom prst="rect">
            <a:avLst/>
          </a:prstGeom>
          <a:noFill/>
        </p:spPr>
        <p:txBody>
          <a:bodyPr wrap="square" rtlCol="0">
            <a:spAutoFit/>
          </a:bodyPr>
          <a:lstStyle/>
          <a:p>
            <a:pPr algn="l"/>
            <a:r>
              <a:rPr lang="en-US" sz="1400" dirty="0"/>
              <a:t>Elbow Point</a:t>
            </a:r>
          </a:p>
        </p:txBody>
      </p:sp>
      <p:cxnSp>
        <p:nvCxnSpPr>
          <p:cNvPr id="5" name="Straight Arrow Connector 4">
            <a:extLst>
              <a:ext uri="{FF2B5EF4-FFF2-40B4-BE49-F238E27FC236}">
                <a16:creationId xmlns:a16="http://schemas.microsoft.com/office/drawing/2014/main" id="{37E34205-5ED9-D810-F0B1-0D8E6E751C79}"/>
              </a:ext>
            </a:extLst>
          </p:cNvPr>
          <p:cNvCxnSpPr/>
          <p:nvPr/>
        </p:nvCxnSpPr>
        <p:spPr>
          <a:xfrm flipH="1">
            <a:off x="7931870" y="4225907"/>
            <a:ext cx="370002" cy="355195"/>
          </a:xfrm>
          <a:prstGeom prst="straightConnector1">
            <a:avLst/>
          </a:prstGeom>
          <a:ln>
            <a:headEnd type="none" w="lg" len="lg"/>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33852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962859-FF90-2F78-6819-AC2F5A49B2BD}"/>
              </a:ext>
            </a:extLst>
          </p:cNvPr>
          <p:cNvSpPr>
            <a:spLocks noGrp="1"/>
          </p:cNvSpPr>
          <p:nvPr>
            <p:ph idx="1"/>
          </p:nvPr>
        </p:nvSpPr>
        <p:spPr>
          <a:xfrm>
            <a:off x="300038" y="1484313"/>
            <a:ext cx="6063055" cy="4608512"/>
          </a:xfrm>
        </p:spPr>
        <p:txBody>
          <a:bodyPr/>
          <a:lstStyle/>
          <a:p>
            <a:r>
              <a:rPr lang="en-US" dirty="0"/>
              <a:t>Customer A: likes both Milk and  Grocery (supported by all clusters 0 – 5)</a:t>
            </a:r>
          </a:p>
          <a:p>
            <a:r>
              <a:rPr lang="en-US" dirty="0"/>
              <a:t>Customer B: like Fresh very much but dislike Detergents Paper (cluster 3, 4)</a:t>
            </a:r>
          </a:p>
        </p:txBody>
      </p:sp>
      <p:sp>
        <p:nvSpPr>
          <p:cNvPr id="3" name="Title 2">
            <a:extLst>
              <a:ext uri="{FF2B5EF4-FFF2-40B4-BE49-F238E27FC236}">
                <a16:creationId xmlns:a16="http://schemas.microsoft.com/office/drawing/2014/main" id="{28D3721F-E1B4-1950-F644-D2DE31D94D0B}"/>
              </a:ext>
            </a:extLst>
          </p:cNvPr>
          <p:cNvSpPr>
            <a:spLocks noGrp="1"/>
          </p:cNvSpPr>
          <p:nvPr>
            <p:ph type="title"/>
          </p:nvPr>
        </p:nvSpPr>
        <p:spPr/>
        <p:txBody>
          <a:bodyPr/>
          <a:lstStyle/>
          <a:p>
            <a:r>
              <a:rPr lang="en-US" dirty="0"/>
              <a:t>Group Customer</a:t>
            </a:r>
          </a:p>
        </p:txBody>
      </p:sp>
      <p:pic>
        <p:nvPicPr>
          <p:cNvPr id="7170" name="Picture 2">
            <a:extLst>
              <a:ext uri="{FF2B5EF4-FFF2-40B4-BE49-F238E27FC236}">
                <a16:creationId xmlns:a16="http://schemas.microsoft.com/office/drawing/2014/main" id="{52545398-5230-7360-DF23-D74467638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2109" y="3961719"/>
            <a:ext cx="4929852" cy="26949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C6C19A6C-314C-3A94-BC60-A033DC03E8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2855" y="1306055"/>
            <a:ext cx="4696341" cy="2679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81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33B0B4-1BC0-EF9A-6815-F2C0E77D8551}"/>
              </a:ext>
            </a:extLst>
          </p:cNvPr>
          <p:cNvSpPr>
            <a:spLocks noGrp="1"/>
          </p:cNvSpPr>
          <p:nvPr>
            <p:ph idx="1"/>
          </p:nvPr>
        </p:nvSpPr>
        <p:spPr/>
        <p:txBody>
          <a:bodyPr/>
          <a:lstStyle/>
          <a:p>
            <a:r>
              <a:rPr lang="en-US" dirty="0">
                <a:hlinkClick r:id="rId2"/>
              </a:rPr>
              <a:t>Wholesale customers Data Set</a:t>
            </a:r>
            <a:endParaRPr lang="en-US" dirty="0"/>
          </a:p>
          <a:p>
            <a:r>
              <a:rPr lang="en-US" dirty="0" err="1">
                <a:hlinkClick r:id="rId3"/>
              </a:rPr>
              <a:t>sklearn.cluster.Kmeans</a:t>
            </a:r>
            <a:endParaRPr lang="en-US" dirty="0"/>
          </a:p>
          <a:p>
            <a:r>
              <a:rPr lang="en-US" dirty="0" err="1">
                <a:hlinkClick r:id="rId4"/>
              </a:rPr>
              <a:t>matplotlib.pyplot.scatter</a:t>
            </a:r>
            <a:endParaRPr lang="en-US" dirty="0"/>
          </a:p>
          <a:p>
            <a:r>
              <a:rPr lang="en-US" dirty="0" err="1">
                <a:hlinkClick r:id="rId5"/>
              </a:rPr>
              <a:t>seaborn.pairplot</a:t>
            </a:r>
            <a:endParaRPr lang="en-US" dirty="0"/>
          </a:p>
          <a:p>
            <a:r>
              <a:rPr lang="en-US" dirty="0" err="1">
                <a:hlinkClick r:id="rId6"/>
              </a:rPr>
              <a:t>Jupyter</a:t>
            </a:r>
            <a:r>
              <a:rPr lang="en-US" dirty="0">
                <a:hlinkClick r:id="rId6"/>
              </a:rPr>
              <a:t> Notebook &amp; Python Code for this presentation</a:t>
            </a:r>
            <a:endParaRPr lang="en-US" dirty="0"/>
          </a:p>
        </p:txBody>
      </p:sp>
      <p:sp>
        <p:nvSpPr>
          <p:cNvPr id="3" name="Title 2">
            <a:extLst>
              <a:ext uri="{FF2B5EF4-FFF2-40B4-BE49-F238E27FC236}">
                <a16:creationId xmlns:a16="http://schemas.microsoft.com/office/drawing/2014/main" id="{13279701-DC4B-0815-B2FB-CE1455D6B9EA}"/>
              </a:ext>
            </a:extLst>
          </p:cNvPr>
          <p:cNvSpPr>
            <a:spLocks noGrp="1"/>
          </p:cNvSpPr>
          <p:nvPr>
            <p:ph type="title"/>
          </p:nvPr>
        </p:nvSpPr>
        <p:spPr/>
        <p:txBody>
          <a:bodyPr/>
          <a:lstStyle/>
          <a:p>
            <a:r>
              <a:rPr lang="en-US" dirty="0"/>
              <a:t>Links</a:t>
            </a:r>
          </a:p>
        </p:txBody>
      </p:sp>
    </p:spTree>
    <p:extLst>
      <p:ext uri="{BB962C8B-B14F-4D97-AF65-F5344CB8AC3E}">
        <p14:creationId xmlns:p14="http://schemas.microsoft.com/office/powerpoint/2010/main" val="2746618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23C701D-9ADA-4B03-AA4B-C96AF9ECD8B5}"/>
              </a:ext>
            </a:extLst>
          </p:cNvPr>
          <p:cNvSpPr>
            <a:spLocks noGrp="1"/>
          </p:cNvSpPr>
          <p:nvPr>
            <p:ph type="pic" sz="quarter" idx="10"/>
          </p:nvPr>
        </p:nvSpPr>
        <p:spPr/>
      </p:sp>
      <p:sp>
        <p:nvSpPr>
          <p:cNvPr id="2" name="Title 1">
            <a:extLst>
              <a:ext uri="{FF2B5EF4-FFF2-40B4-BE49-F238E27FC236}">
                <a16:creationId xmlns:a16="http://schemas.microsoft.com/office/drawing/2014/main" id="{A8E50B10-1E78-42AD-B41B-13C0928212FA}"/>
              </a:ext>
            </a:extLst>
          </p:cNvPr>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1434785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78DEF53-6BA0-4AE0-82C9-7FF45CA58409}"/>
              </a:ext>
            </a:extLst>
          </p:cNvPr>
          <p:cNvGrpSpPr/>
          <p:nvPr/>
        </p:nvGrpSpPr>
        <p:grpSpPr>
          <a:xfrm>
            <a:off x="2771951" y="4347316"/>
            <a:ext cx="6420472" cy="952500"/>
            <a:chOff x="2414184" y="4286537"/>
            <a:chExt cx="6420472" cy="952500"/>
          </a:xfrm>
        </p:grpSpPr>
        <p:sp>
          <p:nvSpPr>
            <p:cNvPr id="2" name="TextBox 1">
              <a:extLst>
                <a:ext uri="{FF2B5EF4-FFF2-40B4-BE49-F238E27FC236}">
                  <a16:creationId xmlns:a16="http://schemas.microsoft.com/office/drawing/2014/main" id="{92E95F74-78DE-4723-99D9-0EDA05B8C438}"/>
                </a:ext>
              </a:extLst>
            </p:cNvPr>
            <p:cNvSpPr txBox="1"/>
            <p:nvPr/>
          </p:nvSpPr>
          <p:spPr>
            <a:xfrm>
              <a:off x="3366684" y="4470400"/>
              <a:ext cx="5467972" cy="584775"/>
            </a:xfrm>
            <a:prstGeom prst="rect">
              <a:avLst/>
            </a:prstGeom>
            <a:noFill/>
          </p:spPr>
          <p:txBody>
            <a:bodyPr wrap="none" rtlCol="0">
              <a:spAutoFit/>
            </a:bodyPr>
            <a:lstStyle/>
            <a:p>
              <a:r>
                <a:rPr lang="en-US" sz="3200" dirty="0">
                  <a:solidFill>
                    <a:schemeClr val="bg1"/>
                  </a:solidFill>
                </a:rPr>
                <a:t>Find out more at </a:t>
              </a:r>
              <a:r>
                <a:rPr lang="en-US" sz="3200" dirty="0">
                  <a:solidFill>
                    <a:schemeClr val="accent3"/>
                  </a:solidFill>
                  <a:hlinkClick r:id="rId3"/>
                </a:rPr>
                <a:t>www.st.com</a:t>
              </a:r>
              <a:endParaRPr lang="en-US" sz="3200" dirty="0">
                <a:solidFill>
                  <a:schemeClr val="accent3"/>
                </a:solidFill>
              </a:endParaRPr>
            </a:p>
          </p:txBody>
        </p:sp>
        <p:pic>
          <p:nvPicPr>
            <p:cNvPr id="3" name="Graphic 2">
              <a:extLst>
                <a:ext uri="{FF2B5EF4-FFF2-40B4-BE49-F238E27FC236}">
                  <a16:creationId xmlns:a16="http://schemas.microsoft.com/office/drawing/2014/main" id="{294DF564-4D7F-4CB2-B602-D07487BF84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4184" y="4286537"/>
              <a:ext cx="952500" cy="952500"/>
            </a:xfrm>
            <a:prstGeom prst="rect">
              <a:avLst/>
            </a:prstGeom>
          </p:spPr>
        </p:pic>
      </p:grpSp>
      <p:grpSp>
        <p:nvGrpSpPr>
          <p:cNvPr id="12" name="Group 11">
            <a:extLst>
              <a:ext uri="{FF2B5EF4-FFF2-40B4-BE49-F238E27FC236}">
                <a16:creationId xmlns:a16="http://schemas.microsoft.com/office/drawing/2014/main" id="{2BC11AC4-D72E-45C2-987A-176079AF51FB}"/>
              </a:ext>
            </a:extLst>
          </p:cNvPr>
          <p:cNvGrpSpPr/>
          <p:nvPr/>
        </p:nvGrpSpPr>
        <p:grpSpPr>
          <a:xfrm>
            <a:off x="13050574" y="0"/>
            <a:ext cx="5935784" cy="2385268"/>
            <a:chOff x="13050574" y="0"/>
            <a:chExt cx="5935784" cy="2385268"/>
          </a:xfrm>
        </p:grpSpPr>
        <p:sp>
          <p:nvSpPr>
            <p:cNvPr id="9" name="TextBox 8">
              <a:extLst>
                <a:ext uri="{FF2B5EF4-FFF2-40B4-BE49-F238E27FC236}">
                  <a16:creationId xmlns:a16="http://schemas.microsoft.com/office/drawing/2014/main" id="{85DC11DF-C48E-453F-A1B5-A6649B8DB2FF}"/>
                </a:ext>
              </a:extLst>
            </p:cNvPr>
            <p:cNvSpPr txBox="1"/>
            <p:nvPr/>
          </p:nvSpPr>
          <p:spPr>
            <a:xfrm>
              <a:off x="13050574" y="0"/>
              <a:ext cx="5935784" cy="2385268"/>
            </a:xfrm>
            <a:prstGeom prst="rect">
              <a:avLst/>
            </a:prstGeom>
            <a:solidFill>
              <a:schemeClr val="bg1"/>
            </a:solidFill>
          </p:spPr>
          <p:txBody>
            <a:bodyPr wrap="none" lIns="1080000" rtlCol="0">
              <a:spAutoFit/>
            </a:bodyPr>
            <a:lstStyle/>
            <a:p>
              <a:r>
                <a:rPr lang="en-US" sz="2400" dirty="0"/>
                <a:t>You can personalize this </a:t>
              </a:r>
            </a:p>
            <a:p>
              <a:r>
                <a:rPr lang="en-US" sz="2400" dirty="0"/>
                <a:t>last page with a short link</a:t>
              </a:r>
            </a:p>
            <a:p>
              <a:r>
                <a:rPr lang="en-US" sz="2400" dirty="0"/>
                <a:t>(ex. </a:t>
              </a:r>
              <a:r>
                <a:rPr lang="en-US" sz="2400" dirty="0">
                  <a:solidFill>
                    <a:schemeClr val="accent3"/>
                  </a:solidFill>
                </a:rPr>
                <a:t>www.st.com/shortlink</a:t>
              </a:r>
              <a:r>
                <a:rPr lang="en-US" sz="2400" dirty="0"/>
                <a:t>)</a:t>
              </a:r>
            </a:p>
            <a:p>
              <a:pPr>
                <a:spcBef>
                  <a:spcPts val="600"/>
                </a:spcBef>
              </a:pPr>
              <a:r>
                <a:rPr lang="en-US" sz="2400" dirty="0"/>
                <a:t>You can find a complete list of </a:t>
              </a:r>
              <a:br>
                <a:rPr lang="en-US" sz="2400" dirty="0"/>
              </a:br>
              <a:r>
                <a:rPr lang="en-US" sz="2400" dirty="0"/>
                <a:t>st.com short links on this page:</a:t>
              </a:r>
            </a:p>
            <a:p>
              <a:r>
                <a:rPr lang="en-US" sz="2400" dirty="0">
                  <a:hlinkClick r:id="rId6">
                    <a:extLst>
                      <a:ext uri="{A12FA001-AC4F-418D-AE19-62706E023703}">
                        <ahyp:hlinkClr xmlns:ahyp="http://schemas.microsoft.com/office/drawing/2018/hyperlinkcolor" val="tx"/>
                      </a:ext>
                    </a:extLst>
                  </a:hlinkClick>
                </a:rPr>
                <a:t>http://seo.st.com/toolbox/shortcuts/</a:t>
              </a:r>
              <a:endParaRPr lang="en-US" sz="2400" dirty="0"/>
            </a:p>
          </p:txBody>
        </p:sp>
        <p:pic>
          <p:nvPicPr>
            <p:cNvPr id="11" name="Graphic 10">
              <a:extLst>
                <a:ext uri="{FF2B5EF4-FFF2-40B4-BE49-F238E27FC236}">
                  <a16:creationId xmlns:a16="http://schemas.microsoft.com/office/drawing/2014/main" id="{B17AADF4-D9A4-4FB4-955B-6A59A64BAA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192580" y="216897"/>
              <a:ext cx="770076" cy="770076"/>
            </a:xfrm>
            <a:prstGeom prst="rect">
              <a:avLst/>
            </a:prstGeom>
          </p:spPr>
        </p:pic>
      </p:grpSp>
    </p:spTree>
    <p:extLst>
      <p:ext uri="{BB962C8B-B14F-4D97-AF65-F5344CB8AC3E}">
        <p14:creationId xmlns:p14="http://schemas.microsoft.com/office/powerpoint/2010/main" val="746014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accent4"/>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BF0139B-0BEB-449C-B1F7-80D4F54F3FC1}"/>
              </a:ext>
            </a:extLst>
          </p:cNvPr>
          <p:cNvGrpSpPr/>
          <p:nvPr/>
        </p:nvGrpSpPr>
        <p:grpSpPr>
          <a:xfrm>
            <a:off x="4688541" y="0"/>
            <a:ext cx="7503459" cy="6858000"/>
            <a:chOff x="4688541" y="0"/>
            <a:chExt cx="7503459" cy="6858000"/>
          </a:xfrm>
        </p:grpSpPr>
        <p:pic>
          <p:nvPicPr>
            <p:cNvPr id="4" name="Picture 3">
              <a:extLst>
                <a:ext uri="{FF2B5EF4-FFF2-40B4-BE49-F238E27FC236}">
                  <a16:creationId xmlns:a16="http://schemas.microsoft.com/office/drawing/2014/main" id="{55975067-3004-4E25-8B69-CACB0B1963BA}"/>
                </a:ext>
              </a:extLst>
            </p:cNvPr>
            <p:cNvPicPr>
              <a:picLocks noChangeAspect="1"/>
            </p:cNvPicPr>
            <p:nvPr/>
          </p:nvPicPr>
          <p:blipFill>
            <a:blip r:embed="rId3"/>
            <a:stretch>
              <a:fillRect/>
            </a:stretch>
          </p:blipFill>
          <p:spPr>
            <a:xfrm>
              <a:off x="4688541" y="0"/>
              <a:ext cx="7503459" cy="6858000"/>
            </a:xfrm>
            <a:prstGeom prst="rect">
              <a:avLst/>
            </a:prstGeom>
          </p:spPr>
        </p:pic>
        <p:sp>
          <p:nvSpPr>
            <p:cNvPr id="11" name="Rectangle 10">
              <a:extLst>
                <a:ext uri="{FF2B5EF4-FFF2-40B4-BE49-F238E27FC236}">
                  <a16:creationId xmlns:a16="http://schemas.microsoft.com/office/drawing/2014/main" id="{1C8AF24E-0C24-4EB7-8B46-271260356B65}"/>
                </a:ext>
              </a:extLst>
            </p:cNvPr>
            <p:cNvSpPr/>
            <p:nvPr/>
          </p:nvSpPr>
          <p:spPr>
            <a:xfrm>
              <a:off x="11640457" y="0"/>
              <a:ext cx="55154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a:extLst>
              <a:ext uri="{FF2B5EF4-FFF2-40B4-BE49-F238E27FC236}">
                <a16:creationId xmlns:a16="http://schemas.microsoft.com/office/drawing/2014/main" id="{AB759B23-2AC6-4702-845A-24B397B67FAF}"/>
              </a:ext>
            </a:extLst>
          </p:cNvPr>
          <p:cNvSpPr txBox="1"/>
          <p:nvPr/>
        </p:nvSpPr>
        <p:spPr>
          <a:xfrm>
            <a:off x="188686" y="2513364"/>
            <a:ext cx="4325257" cy="1831271"/>
          </a:xfrm>
          <a:prstGeom prst="rect">
            <a:avLst/>
          </a:prstGeom>
          <a:noFill/>
        </p:spPr>
        <p:txBody>
          <a:bodyPr wrap="square" rtlCol="0">
            <a:spAutoFit/>
          </a:bodyPr>
          <a:lstStyle/>
          <a:p>
            <a:pPr algn="ctr">
              <a:spcBef>
                <a:spcPts val="300"/>
              </a:spcBef>
            </a:pPr>
            <a:r>
              <a:rPr lang="en-US" dirty="0"/>
              <a:t>For further support in creating a PowerPoint presentation, including graphic assets, formatting tools and additional information on the ST brand</a:t>
            </a:r>
          </a:p>
          <a:p>
            <a:pPr algn="ctr">
              <a:spcBef>
                <a:spcPts val="600"/>
              </a:spcBef>
            </a:pPr>
            <a:r>
              <a:rPr lang="en-US" b="1" dirty="0"/>
              <a:t>you can visit the ST Brand Portal</a:t>
            </a:r>
            <a:br>
              <a:rPr lang="en-US" dirty="0"/>
            </a:br>
            <a:r>
              <a:rPr lang="en-US" dirty="0">
                <a:hlinkClick r:id="rId4"/>
              </a:rPr>
              <a:t>https://brandportal.st.com</a:t>
            </a:r>
            <a:endParaRPr lang="en-US" dirty="0"/>
          </a:p>
        </p:txBody>
      </p:sp>
      <p:sp>
        <p:nvSpPr>
          <p:cNvPr id="3" name="Slide Number Placeholder 2">
            <a:extLst>
              <a:ext uri="{FF2B5EF4-FFF2-40B4-BE49-F238E27FC236}">
                <a16:creationId xmlns:a16="http://schemas.microsoft.com/office/drawing/2014/main" id="{A497F8C3-7076-49CE-AED6-F8EE2EE41B3D}"/>
              </a:ext>
            </a:extLst>
          </p:cNvPr>
          <p:cNvSpPr>
            <a:spLocks noGrp="1"/>
          </p:cNvSpPr>
          <p:nvPr>
            <p:ph type="sldNum" sz="quarter" idx="12"/>
          </p:nvPr>
        </p:nvSpPr>
        <p:spPr/>
        <p:txBody>
          <a:bodyPr/>
          <a:lstStyle/>
          <a:p>
            <a:fld id="{62A42E78-4FE3-4E16-9FB9-64A349BFE3FC}" type="slidenum">
              <a:rPr lang="fr-FR" smtClean="0"/>
              <a:pPr/>
              <a:t>17</a:t>
            </a:fld>
            <a:endParaRPr lang="fr-FR" dirty="0"/>
          </a:p>
        </p:txBody>
      </p:sp>
      <p:grpSp>
        <p:nvGrpSpPr>
          <p:cNvPr id="2" name="Group 1">
            <a:extLst>
              <a:ext uri="{FF2B5EF4-FFF2-40B4-BE49-F238E27FC236}">
                <a16:creationId xmlns:a16="http://schemas.microsoft.com/office/drawing/2014/main" id="{098825EC-7476-4B89-9697-5CAF90DEE109}"/>
              </a:ext>
            </a:extLst>
          </p:cNvPr>
          <p:cNvGrpSpPr/>
          <p:nvPr/>
        </p:nvGrpSpPr>
        <p:grpSpPr>
          <a:xfrm>
            <a:off x="13050574" y="0"/>
            <a:ext cx="4573232" cy="1200329"/>
            <a:chOff x="13050574" y="0"/>
            <a:chExt cx="4573232" cy="1200329"/>
          </a:xfrm>
        </p:grpSpPr>
        <p:sp>
          <p:nvSpPr>
            <p:cNvPr id="8" name="TextBox 7">
              <a:extLst>
                <a:ext uri="{FF2B5EF4-FFF2-40B4-BE49-F238E27FC236}">
                  <a16:creationId xmlns:a16="http://schemas.microsoft.com/office/drawing/2014/main" id="{8EE01911-0E33-4A22-9E3E-E178DA78E5EF}"/>
                </a:ext>
              </a:extLst>
            </p:cNvPr>
            <p:cNvSpPr txBox="1"/>
            <p:nvPr/>
          </p:nvSpPr>
          <p:spPr>
            <a:xfrm>
              <a:off x="13050574" y="0"/>
              <a:ext cx="4573232" cy="1200329"/>
            </a:xfrm>
            <a:prstGeom prst="rect">
              <a:avLst/>
            </a:prstGeom>
            <a:solidFill>
              <a:schemeClr val="bg1"/>
            </a:solidFill>
          </p:spPr>
          <p:txBody>
            <a:bodyPr wrap="none" lIns="1080000" rtlCol="0">
              <a:spAutoFit/>
            </a:bodyPr>
            <a:lstStyle/>
            <a:p>
              <a:r>
                <a:rPr lang="en-US" sz="2400" dirty="0"/>
                <a:t>Please remove this page</a:t>
              </a:r>
            </a:p>
            <a:p>
              <a:r>
                <a:rPr lang="en-US" sz="2400" dirty="0"/>
                <a:t>before publishing the </a:t>
              </a:r>
            </a:p>
            <a:p>
              <a:r>
                <a:rPr lang="en-US" sz="2400" dirty="0"/>
                <a:t>presentation</a:t>
              </a:r>
            </a:p>
          </p:txBody>
        </p:sp>
        <p:pic>
          <p:nvPicPr>
            <p:cNvPr id="10" name="Graphic 9">
              <a:extLst>
                <a:ext uri="{FF2B5EF4-FFF2-40B4-BE49-F238E27FC236}">
                  <a16:creationId xmlns:a16="http://schemas.microsoft.com/office/drawing/2014/main" id="{753AB4E1-EA61-4358-BF4D-D7F7891479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92580" y="216897"/>
              <a:ext cx="770076" cy="770076"/>
            </a:xfrm>
            <a:prstGeom prst="rect">
              <a:avLst/>
            </a:prstGeom>
          </p:spPr>
        </p:pic>
      </p:grpSp>
    </p:spTree>
    <p:extLst>
      <p:ext uri="{BB962C8B-B14F-4D97-AF65-F5344CB8AC3E}">
        <p14:creationId xmlns:p14="http://schemas.microsoft.com/office/powerpoint/2010/main" val="3332923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0F60-3CDE-4DFE-8B81-196E5AB4C5BB}"/>
              </a:ext>
            </a:extLst>
          </p:cNvPr>
          <p:cNvSpPr>
            <a:spLocks noGrp="1"/>
          </p:cNvSpPr>
          <p:nvPr>
            <p:ph type="title"/>
          </p:nvPr>
        </p:nvSpPr>
        <p:spPr>
          <a:xfrm>
            <a:off x="300037" y="-1"/>
            <a:ext cx="11609159" cy="1304925"/>
          </a:xfrm>
        </p:spPr>
        <p:txBody>
          <a:bodyPr anchor="ctr"/>
          <a:lstStyle/>
          <a:p>
            <a:pPr>
              <a:spcAft>
                <a:spcPct val="0"/>
              </a:spcAft>
            </a:pPr>
            <a:r>
              <a:rPr lang="en-US" dirty="0">
                <a:latin typeface="Arial" panose="020B0604020202020204" pitchFamily="34" charset="0"/>
              </a:rPr>
              <a:t>Agenda</a:t>
            </a:r>
          </a:p>
        </p:txBody>
      </p:sp>
      <p:sp>
        <p:nvSpPr>
          <p:cNvPr id="4" name="Text Placeholder 7">
            <a:extLst>
              <a:ext uri="{FF2B5EF4-FFF2-40B4-BE49-F238E27FC236}">
                <a16:creationId xmlns:a16="http://schemas.microsoft.com/office/drawing/2014/main" id="{D4B10C2B-BD90-4E68-BE0D-33A8BB709407}"/>
              </a:ext>
            </a:extLst>
          </p:cNvPr>
          <p:cNvSpPr txBox="1">
            <a:spLocks/>
          </p:cNvSpPr>
          <p:nvPr/>
        </p:nvSpPr>
        <p:spPr>
          <a:xfrm>
            <a:off x="434975" y="1727122"/>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a:t>
            </a:r>
          </a:p>
        </p:txBody>
      </p:sp>
      <p:sp>
        <p:nvSpPr>
          <p:cNvPr id="5" name="Text Placeholder 9">
            <a:extLst>
              <a:ext uri="{FF2B5EF4-FFF2-40B4-BE49-F238E27FC236}">
                <a16:creationId xmlns:a16="http://schemas.microsoft.com/office/drawing/2014/main" id="{60B1C4EC-C1AE-45C4-9805-9470169BAE59}"/>
              </a:ext>
            </a:extLst>
          </p:cNvPr>
          <p:cNvSpPr txBox="1">
            <a:spLocks/>
          </p:cNvSpPr>
          <p:nvPr/>
        </p:nvSpPr>
        <p:spPr>
          <a:xfrm>
            <a:off x="1243012" y="1727122"/>
            <a:ext cx="4741695" cy="72000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en-US" sz="2800" kern="1200">
                <a:solidFill>
                  <a:schemeClr val="tx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dirty="0"/>
              <a:t>K-Means</a:t>
            </a:r>
          </a:p>
        </p:txBody>
      </p:sp>
      <p:sp>
        <p:nvSpPr>
          <p:cNvPr id="6" name="Text Placeholder 7">
            <a:extLst>
              <a:ext uri="{FF2B5EF4-FFF2-40B4-BE49-F238E27FC236}">
                <a16:creationId xmlns:a16="http://schemas.microsoft.com/office/drawing/2014/main" id="{7C36D5CA-8370-40E6-9320-DC4AA9735403}"/>
              </a:ext>
            </a:extLst>
          </p:cNvPr>
          <p:cNvSpPr txBox="1">
            <a:spLocks/>
          </p:cNvSpPr>
          <p:nvPr/>
        </p:nvSpPr>
        <p:spPr>
          <a:xfrm>
            <a:off x="434975" y="2814817"/>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a:t>
            </a:r>
          </a:p>
        </p:txBody>
      </p:sp>
      <p:sp>
        <p:nvSpPr>
          <p:cNvPr id="7" name="Text Placeholder 9">
            <a:extLst>
              <a:ext uri="{FF2B5EF4-FFF2-40B4-BE49-F238E27FC236}">
                <a16:creationId xmlns:a16="http://schemas.microsoft.com/office/drawing/2014/main" id="{2DE921C9-74DA-4BBF-87C2-76A93C5F41B6}"/>
              </a:ext>
            </a:extLst>
          </p:cNvPr>
          <p:cNvSpPr txBox="1">
            <a:spLocks/>
          </p:cNvSpPr>
          <p:nvPr/>
        </p:nvSpPr>
        <p:spPr>
          <a:xfrm>
            <a:off x="1243012" y="2814817"/>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Unsupervised Learning</a:t>
            </a:r>
          </a:p>
        </p:txBody>
      </p:sp>
      <p:sp>
        <p:nvSpPr>
          <p:cNvPr id="8" name="Text Placeholder 7">
            <a:extLst>
              <a:ext uri="{FF2B5EF4-FFF2-40B4-BE49-F238E27FC236}">
                <a16:creationId xmlns:a16="http://schemas.microsoft.com/office/drawing/2014/main" id="{F4F411BF-22DB-4BA8-8755-92618DB39162}"/>
              </a:ext>
            </a:extLst>
          </p:cNvPr>
          <p:cNvSpPr txBox="1">
            <a:spLocks/>
          </p:cNvSpPr>
          <p:nvPr/>
        </p:nvSpPr>
        <p:spPr>
          <a:xfrm>
            <a:off x="434975" y="3929763"/>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a:t>
            </a:r>
          </a:p>
        </p:txBody>
      </p:sp>
      <p:sp>
        <p:nvSpPr>
          <p:cNvPr id="9" name="Text Placeholder 9">
            <a:extLst>
              <a:ext uri="{FF2B5EF4-FFF2-40B4-BE49-F238E27FC236}">
                <a16:creationId xmlns:a16="http://schemas.microsoft.com/office/drawing/2014/main" id="{98F038D1-E42A-459B-95E3-3EE53CE9A226}"/>
              </a:ext>
            </a:extLst>
          </p:cNvPr>
          <p:cNvSpPr txBox="1">
            <a:spLocks/>
          </p:cNvSpPr>
          <p:nvPr/>
        </p:nvSpPr>
        <p:spPr>
          <a:xfrm>
            <a:off x="1243012" y="3929763"/>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Dissimilarity Metrics</a:t>
            </a:r>
          </a:p>
        </p:txBody>
      </p:sp>
      <p:sp>
        <p:nvSpPr>
          <p:cNvPr id="10" name="Text Placeholder 7">
            <a:extLst>
              <a:ext uri="{FF2B5EF4-FFF2-40B4-BE49-F238E27FC236}">
                <a16:creationId xmlns:a16="http://schemas.microsoft.com/office/drawing/2014/main" id="{FB617922-C5CF-43AC-8DE0-262E675A67E0}"/>
              </a:ext>
            </a:extLst>
          </p:cNvPr>
          <p:cNvSpPr txBox="1">
            <a:spLocks/>
          </p:cNvSpPr>
          <p:nvPr/>
        </p:nvSpPr>
        <p:spPr>
          <a:xfrm>
            <a:off x="434975" y="5044709"/>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a:t>
            </a:r>
          </a:p>
        </p:txBody>
      </p:sp>
      <p:sp>
        <p:nvSpPr>
          <p:cNvPr id="11" name="Text Placeholder 9">
            <a:extLst>
              <a:ext uri="{FF2B5EF4-FFF2-40B4-BE49-F238E27FC236}">
                <a16:creationId xmlns:a16="http://schemas.microsoft.com/office/drawing/2014/main" id="{6DD35855-2D04-4B4D-AAB0-973645DF755D}"/>
              </a:ext>
            </a:extLst>
          </p:cNvPr>
          <p:cNvSpPr txBox="1">
            <a:spLocks/>
          </p:cNvSpPr>
          <p:nvPr/>
        </p:nvSpPr>
        <p:spPr>
          <a:xfrm>
            <a:off x="1243012" y="5044709"/>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K-Means Algorithms</a:t>
            </a:r>
          </a:p>
        </p:txBody>
      </p:sp>
      <p:sp>
        <p:nvSpPr>
          <p:cNvPr id="12" name="Text Placeholder 7">
            <a:extLst>
              <a:ext uri="{FF2B5EF4-FFF2-40B4-BE49-F238E27FC236}">
                <a16:creationId xmlns:a16="http://schemas.microsoft.com/office/drawing/2014/main" id="{4DCF6385-36CE-45E9-B3C3-1D10A285C38C}"/>
              </a:ext>
            </a:extLst>
          </p:cNvPr>
          <p:cNvSpPr txBox="1">
            <a:spLocks/>
          </p:cNvSpPr>
          <p:nvPr/>
        </p:nvSpPr>
        <p:spPr>
          <a:xfrm>
            <a:off x="6242217" y="1727122"/>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a:t>
            </a:r>
          </a:p>
        </p:txBody>
      </p:sp>
      <p:sp>
        <p:nvSpPr>
          <p:cNvPr id="13" name="Text Placeholder 9">
            <a:extLst>
              <a:ext uri="{FF2B5EF4-FFF2-40B4-BE49-F238E27FC236}">
                <a16:creationId xmlns:a16="http://schemas.microsoft.com/office/drawing/2014/main" id="{309F0DC1-BBC9-454E-B502-EACF0ACF1C31}"/>
              </a:ext>
            </a:extLst>
          </p:cNvPr>
          <p:cNvSpPr txBox="1">
            <a:spLocks/>
          </p:cNvSpPr>
          <p:nvPr/>
        </p:nvSpPr>
        <p:spPr>
          <a:xfrm>
            <a:off x="7050254" y="1727122"/>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Practical Example</a:t>
            </a:r>
          </a:p>
        </p:txBody>
      </p:sp>
      <p:sp>
        <p:nvSpPr>
          <p:cNvPr id="14" name="Text Placeholder 7">
            <a:extLst>
              <a:ext uri="{FF2B5EF4-FFF2-40B4-BE49-F238E27FC236}">
                <a16:creationId xmlns:a16="http://schemas.microsoft.com/office/drawing/2014/main" id="{4BF275A4-D297-47DF-BD9E-E5FFC8E7A934}"/>
              </a:ext>
            </a:extLst>
          </p:cNvPr>
          <p:cNvSpPr txBox="1">
            <a:spLocks/>
          </p:cNvSpPr>
          <p:nvPr/>
        </p:nvSpPr>
        <p:spPr>
          <a:xfrm>
            <a:off x="6242217" y="2814817"/>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a:t>
            </a:r>
          </a:p>
        </p:txBody>
      </p:sp>
      <p:sp>
        <p:nvSpPr>
          <p:cNvPr id="15" name="Text Placeholder 9">
            <a:extLst>
              <a:ext uri="{FF2B5EF4-FFF2-40B4-BE49-F238E27FC236}">
                <a16:creationId xmlns:a16="http://schemas.microsoft.com/office/drawing/2014/main" id="{03FFF692-95F0-4B31-AD30-F8B77D566840}"/>
              </a:ext>
            </a:extLst>
          </p:cNvPr>
          <p:cNvSpPr txBox="1">
            <a:spLocks/>
          </p:cNvSpPr>
          <p:nvPr/>
        </p:nvSpPr>
        <p:spPr>
          <a:xfrm>
            <a:off x="7050254" y="2814817"/>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Q &amp; A</a:t>
            </a:r>
          </a:p>
        </p:txBody>
      </p:sp>
      <p:sp>
        <p:nvSpPr>
          <p:cNvPr id="43" name="Slide Number Placeholder 42">
            <a:extLst>
              <a:ext uri="{FF2B5EF4-FFF2-40B4-BE49-F238E27FC236}">
                <a16:creationId xmlns:a16="http://schemas.microsoft.com/office/drawing/2014/main" id="{6E869768-8697-4573-9AD5-89043CF6304B}"/>
              </a:ext>
            </a:extLst>
          </p:cNvPr>
          <p:cNvSpPr>
            <a:spLocks noGrp="1"/>
          </p:cNvSpPr>
          <p:nvPr>
            <p:ph type="sldNum" sz="quarter" idx="12"/>
          </p:nvPr>
        </p:nvSpPr>
        <p:spPr/>
        <p:txBody>
          <a:bodyPr/>
          <a:lstStyle/>
          <a:p>
            <a:fld id="{62A42E78-4FE3-4E16-9FB9-64A349BFE3FC}" type="slidenum">
              <a:rPr lang="en-US" smtClean="0"/>
              <a:pPr/>
              <a:t>2</a:t>
            </a:fld>
            <a:endParaRPr lang="en-US" dirty="0"/>
          </a:p>
        </p:txBody>
      </p:sp>
    </p:spTree>
    <p:extLst>
      <p:ext uri="{BB962C8B-B14F-4D97-AF65-F5344CB8AC3E}">
        <p14:creationId xmlns:p14="http://schemas.microsoft.com/office/powerpoint/2010/main" val="18286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4C5BEF-D96D-81D2-7664-FD07FDA0F17A}"/>
              </a:ext>
            </a:extLst>
          </p:cNvPr>
          <p:cNvSpPr>
            <a:spLocks noGrp="1"/>
          </p:cNvSpPr>
          <p:nvPr>
            <p:ph idx="1"/>
          </p:nvPr>
        </p:nvSpPr>
        <p:spPr/>
        <p:txBody>
          <a:bodyPr/>
          <a:lstStyle/>
          <a:p>
            <a:r>
              <a:rPr lang="en-US" dirty="0"/>
              <a:t>Describe the steps in the K-Means algorithm.</a:t>
            </a:r>
          </a:p>
          <a:p>
            <a:r>
              <a:rPr lang="en-US" dirty="0"/>
              <a:t>Explain what the “K” stands for K-Means.</a:t>
            </a:r>
          </a:p>
          <a:p>
            <a:r>
              <a:rPr lang="en-US" dirty="0"/>
              <a:t>Define what a cluster centroid is.</a:t>
            </a:r>
          </a:p>
          <a:p>
            <a:r>
              <a:rPr lang="en-US" dirty="0"/>
              <a:t>General approach to processing data using K-Means.</a:t>
            </a:r>
          </a:p>
          <a:p>
            <a:endParaRPr lang="en-US" dirty="0"/>
          </a:p>
        </p:txBody>
      </p:sp>
      <p:sp>
        <p:nvSpPr>
          <p:cNvPr id="3" name="Title 2">
            <a:extLst>
              <a:ext uri="{FF2B5EF4-FFF2-40B4-BE49-F238E27FC236}">
                <a16:creationId xmlns:a16="http://schemas.microsoft.com/office/drawing/2014/main" id="{BC9C6711-9860-FAAE-72C4-E4A3F91E806F}"/>
              </a:ext>
            </a:extLst>
          </p:cNvPr>
          <p:cNvSpPr>
            <a:spLocks noGrp="1"/>
          </p:cNvSpPr>
          <p:nvPr>
            <p:ph type="title"/>
          </p:nvPr>
        </p:nvSpPr>
        <p:spPr/>
        <p:txBody>
          <a:bodyPr/>
          <a:lstStyle/>
          <a:p>
            <a:r>
              <a:rPr lang="en-US" dirty="0"/>
              <a:t>After This Presentation You Will be able to</a:t>
            </a:r>
          </a:p>
        </p:txBody>
      </p:sp>
    </p:spTree>
    <p:extLst>
      <p:ext uri="{BB962C8B-B14F-4D97-AF65-F5344CB8AC3E}">
        <p14:creationId xmlns:p14="http://schemas.microsoft.com/office/powerpoint/2010/main" val="1399214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D914A99-7044-46AB-819C-A2F7A31BB4FB}"/>
              </a:ext>
            </a:extLst>
          </p:cNvPr>
          <p:cNvSpPr>
            <a:spLocks noGrp="1"/>
          </p:cNvSpPr>
          <p:nvPr>
            <p:ph idx="1"/>
          </p:nvPr>
        </p:nvSpPr>
        <p:spPr>
          <a:xfrm>
            <a:off x="300037" y="1392875"/>
            <a:ext cx="11591925" cy="4608512"/>
          </a:xfrm>
        </p:spPr>
        <p:txBody>
          <a:bodyPr/>
          <a:lstStyle/>
          <a:p>
            <a:r>
              <a:rPr lang="en-US" dirty="0"/>
              <a:t>K-Means is a type of </a:t>
            </a:r>
            <a:r>
              <a:rPr lang="en-US" b="1" dirty="0"/>
              <a:t>partitioning clustering</a:t>
            </a:r>
            <a:r>
              <a:rPr lang="en-US" dirty="0"/>
              <a:t>, that is, it divides the data into </a:t>
            </a:r>
            <a:r>
              <a:rPr lang="en-US" b="1" dirty="0"/>
              <a:t>K non-overlapping</a:t>
            </a:r>
            <a:r>
              <a:rPr lang="en-US" dirty="0"/>
              <a:t> subsets or clusters </a:t>
            </a:r>
            <a:r>
              <a:rPr lang="en-US" b="1" dirty="0"/>
              <a:t>without</a:t>
            </a:r>
            <a:r>
              <a:rPr lang="en-US" dirty="0"/>
              <a:t> any cluster internal structure or </a:t>
            </a:r>
            <a:r>
              <a:rPr lang="en-US" b="1" dirty="0"/>
              <a:t>labels</a:t>
            </a:r>
            <a:r>
              <a:rPr lang="en-US" dirty="0"/>
              <a:t>. This means, it's an </a:t>
            </a:r>
            <a:r>
              <a:rPr lang="en-US" b="1" dirty="0"/>
              <a:t>unsupervised algorithm</a:t>
            </a:r>
            <a:r>
              <a:rPr lang="en-US" dirty="0"/>
              <a:t>. </a:t>
            </a:r>
          </a:p>
        </p:txBody>
      </p:sp>
      <p:sp>
        <p:nvSpPr>
          <p:cNvPr id="3" name="Title 2">
            <a:extLst>
              <a:ext uri="{FF2B5EF4-FFF2-40B4-BE49-F238E27FC236}">
                <a16:creationId xmlns:a16="http://schemas.microsoft.com/office/drawing/2014/main" id="{A9783DC7-CDCE-49DA-BAA3-66FE9ABFBA6E}"/>
              </a:ext>
            </a:extLst>
          </p:cNvPr>
          <p:cNvSpPr>
            <a:spLocks noGrp="1"/>
          </p:cNvSpPr>
          <p:nvPr>
            <p:ph type="title"/>
          </p:nvPr>
        </p:nvSpPr>
        <p:spPr>
          <a:xfrm>
            <a:off x="300037" y="-1"/>
            <a:ext cx="11609159" cy="1304925"/>
          </a:xfrm>
        </p:spPr>
        <p:txBody>
          <a:bodyPr anchor="ctr"/>
          <a:lstStyle/>
          <a:p>
            <a:pPr>
              <a:spcAft>
                <a:spcPct val="0"/>
              </a:spcAft>
            </a:pPr>
            <a:r>
              <a:rPr lang="en-US" dirty="0">
                <a:latin typeface="Arial" panose="020B0604020202020204" pitchFamily="34" charset="0"/>
              </a:rPr>
              <a:t>What is K-Means Clustering</a:t>
            </a:r>
          </a:p>
        </p:txBody>
      </p:sp>
      <p:sp>
        <p:nvSpPr>
          <p:cNvPr id="28" name="Slide Number Placeholder 27">
            <a:extLst>
              <a:ext uri="{FF2B5EF4-FFF2-40B4-BE49-F238E27FC236}">
                <a16:creationId xmlns:a16="http://schemas.microsoft.com/office/drawing/2014/main" id="{9D7F06DA-39CD-4139-8332-23ADB4C7DEF6}"/>
              </a:ext>
            </a:extLst>
          </p:cNvPr>
          <p:cNvSpPr>
            <a:spLocks noGrp="1"/>
          </p:cNvSpPr>
          <p:nvPr>
            <p:ph type="sldNum" sz="quarter" idx="12"/>
          </p:nvPr>
        </p:nvSpPr>
        <p:spPr/>
        <p:txBody>
          <a:bodyPr/>
          <a:lstStyle/>
          <a:p>
            <a:fld id="{62A42E78-4FE3-4E16-9FB9-64A349BFE3FC}" type="slidenum">
              <a:rPr lang="en-US" smtClean="0"/>
              <a:pPr/>
              <a:t>4</a:t>
            </a:fld>
            <a:endParaRPr lang="en-US" dirty="0"/>
          </a:p>
        </p:txBody>
      </p:sp>
      <p:pic>
        <p:nvPicPr>
          <p:cNvPr id="1028" name="Picture 4" descr="Ground Truth">
            <a:extLst>
              <a:ext uri="{FF2B5EF4-FFF2-40B4-BE49-F238E27FC236}">
                <a16:creationId xmlns:a16="http://schemas.microsoft.com/office/drawing/2014/main" id="{1B2A9605-72EA-10FF-C909-C1F3A61540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49" t="4778" r="5686"/>
          <a:stretch/>
        </p:blipFill>
        <p:spPr bwMode="auto">
          <a:xfrm>
            <a:off x="571259" y="3102362"/>
            <a:ext cx="2981900" cy="27209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riginal image (96,615 colors)">
            <a:extLst>
              <a:ext uri="{FF2B5EF4-FFF2-40B4-BE49-F238E27FC236}">
                <a16:creationId xmlns:a16="http://schemas.microsoft.com/office/drawing/2014/main" id="{75F4E155-8160-CACE-D920-B2DC21D2F8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596" t="9894" r="9256" b="13936"/>
          <a:stretch/>
        </p:blipFill>
        <p:spPr bwMode="auto">
          <a:xfrm>
            <a:off x="7819836" y="2791814"/>
            <a:ext cx="2315171" cy="16710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Quantized image (64 colors, K-Means)">
            <a:extLst>
              <a:ext uri="{FF2B5EF4-FFF2-40B4-BE49-F238E27FC236}">
                <a16:creationId xmlns:a16="http://schemas.microsoft.com/office/drawing/2014/main" id="{21461C4C-840A-153A-981E-A8F74B6715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649" t="9965" r="9202" b="13865"/>
          <a:stretch/>
        </p:blipFill>
        <p:spPr bwMode="auto">
          <a:xfrm>
            <a:off x="9241288" y="4601183"/>
            <a:ext cx="2315171" cy="167103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or: Elbow 4">
            <a:extLst>
              <a:ext uri="{FF2B5EF4-FFF2-40B4-BE49-F238E27FC236}">
                <a16:creationId xmlns:a16="http://schemas.microsoft.com/office/drawing/2014/main" id="{B1DBC795-555F-ACFA-53A4-FEEE963A5AA8}"/>
              </a:ext>
            </a:extLst>
          </p:cNvPr>
          <p:cNvCxnSpPr>
            <a:stCxn id="1030" idx="3"/>
            <a:endCxn id="1032" idx="0"/>
          </p:cNvCxnSpPr>
          <p:nvPr/>
        </p:nvCxnSpPr>
        <p:spPr>
          <a:xfrm>
            <a:off x="10135007" y="3627330"/>
            <a:ext cx="263867" cy="973853"/>
          </a:xfrm>
          <a:prstGeom prst="bentConnector2">
            <a:avLst/>
          </a:prstGeom>
          <a:ln w="22225">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B74960B-2CBF-A419-E383-F61A275FEF9B}"/>
              </a:ext>
            </a:extLst>
          </p:cNvPr>
          <p:cNvSpPr txBox="1"/>
          <p:nvPr/>
        </p:nvSpPr>
        <p:spPr>
          <a:xfrm rot="5400000">
            <a:off x="9987685" y="3868150"/>
            <a:ext cx="1099374" cy="276999"/>
          </a:xfrm>
          <a:prstGeom prst="rect">
            <a:avLst/>
          </a:prstGeom>
          <a:noFill/>
        </p:spPr>
        <p:txBody>
          <a:bodyPr wrap="square" rtlCol="0">
            <a:spAutoFit/>
          </a:bodyPr>
          <a:lstStyle/>
          <a:p>
            <a:pPr algn="l"/>
            <a:r>
              <a:rPr lang="en-US" sz="1200" dirty="0"/>
              <a:t>Compression</a:t>
            </a:r>
          </a:p>
        </p:txBody>
      </p:sp>
      <p:pic>
        <p:nvPicPr>
          <p:cNvPr id="1034" name="Picture 10" descr="Incorrect Number of Blobs, Anisotropicly Distributed Blobs, Unequal Variance, Unevenly Sized Blobs">
            <a:extLst>
              <a:ext uri="{FF2B5EF4-FFF2-40B4-BE49-F238E27FC236}">
                <a16:creationId xmlns:a16="http://schemas.microsoft.com/office/drawing/2014/main" id="{5C426E03-87E2-4FC7-CCFA-A0BAE25410C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259" t="8542" r="8176" b="7685"/>
          <a:stretch/>
        </p:blipFill>
        <p:spPr bwMode="auto">
          <a:xfrm>
            <a:off x="3723705" y="2640483"/>
            <a:ext cx="3822179" cy="38317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hlinkClick r:id="rId7"/>
            <a:extLst>
              <a:ext uri="{FF2B5EF4-FFF2-40B4-BE49-F238E27FC236}">
                <a16:creationId xmlns:a16="http://schemas.microsoft.com/office/drawing/2014/main" id="{D75D0F30-B43C-E1F0-FFD9-B7CF17AC40E4}"/>
              </a:ext>
            </a:extLst>
          </p:cNvPr>
          <p:cNvSpPr txBox="1"/>
          <p:nvPr/>
        </p:nvSpPr>
        <p:spPr>
          <a:xfrm>
            <a:off x="5183257" y="6458741"/>
            <a:ext cx="903074" cy="261610"/>
          </a:xfrm>
          <a:prstGeom prst="rect">
            <a:avLst/>
          </a:prstGeom>
          <a:noFill/>
        </p:spPr>
        <p:txBody>
          <a:bodyPr wrap="square" rtlCol="0">
            <a:spAutoFit/>
          </a:bodyPr>
          <a:lstStyle/>
          <a:p>
            <a:pPr algn="l"/>
            <a:r>
              <a:rPr lang="en-US" sz="1100" dirty="0"/>
              <a:t>Example 2</a:t>
            </a:r>
          </a:p>
        </p:txBody>
      </p:sp>
      <p:sp>
        <p:nvSpPr>
          <p:cNvPr id="9" name="TextBox 8">
            <a:hlinkClick r:id="rId8"/>
            <a:extLst>
              <a:ext uri="{FF2B5EF4-FFF2-40B4-BE49-F238E27FC236}">
                <a16:creationId xmlns:a16="http://schemas.microsoft.com/office/drawing/2014/main" id="{22332F24-E519-267C-1246-7EC43F30910B}"/>
              </a:ext>
            </a:extLst>
          </p:cNvPr>
          <p:cNvSpPr txBox="1"/>
          <p:nvPr/>
        </p:nvSpPr>
        <p:spPr>
          <a:xfrm>
            <a:off x="1414107" y="6001387"/>
            <a:ext cx="903074" cy="261610"/>
          </a:xfrm>
          <a:prstGeom prst="rect">
            <a:avLst/>
          </a:prstGeom>
          <a:noFill/>
        </p:spPr>
        <p:txBody>
          <a:bodyPr wrap="square" rtlCol="0">
            <a:spAutoFit/>
          </a:bodyPr>
          <a:lstStyle/>
          <a:p>
            <a:pPr algn="l"/>
            <a:r>
              <a:rPr lang="en-US" sz="1100" dirty="0"/>
              <a:t>Example 1</a:t>
            </a:r>
          </a:p>
        </p:txBody>
      </p:sp>
      <p:sp>
        <p:nvSpPr>
          <p:cNvPr id="10" name="TextBox 9">
            <a:hlinkClick r:id="rId9"/>
            <a:extLst>
              <a:ext uri="{FF2B5EF4-FFF2-40B4-BE49-F238E27FC236}">
                <a16:creationId xmlns:a16="http://schemas.microsoft.com/office/drawing/2014/main" id="{056DDF4C-E85C-01EF-A4E5-88725C915933}"/>
              </a:ext>
            </a:extLst>
          </p:cNvPr>
          <p:cNvSpPr txBox="1"/>
          <p:nvPr/>
        </p:nvSpPr>
        <p:spPr>
          <a:xfrm>
            <a:off x="9231933" y="6405023"/>
            <a:ext cx="903074" cy="261610"/>
          </a:xfrm>
          <a:prstGeom prst="rect">
            <a:avLst/>
          </a:prstGeom>
          <a:noFill/>
        </p:spPr>
        <p:txBody>
          <a:bodyPr wrap="square" rtlCol="0">
            <a:spAutoFit/>
          </a:bodyPr>
          <a:lstStyle/>
          <a:p>
            <a:pPr algn="l"/>
            <a:r>
              <a:rPr lang="en-US" sz="1100" dirty="0"/>
              <a:t>Example 3</a:t>
            </a:r>
          </a:p>
        </p:txBody>
      </p:sp>
    </p:spTree>
    <p:extLst>
      <p:ext uri="{BB962C8B-B14F-4D97-AF65-F5344CB8AC3E}">
        <p14:creationId xmlns:p14="http://schemas.microsoft.com/office/powerpoint/2010/main" val="3623676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494E86-D1D2-457D-5F53-F6A8EBEAA5C2}"/>
              </a:ext>
            </a:extLst>
          </p:cNvPr>
          <p:cNvSpPr>
            <a:spLocks noGrp="1"/>
          </p:cNvSpPr>
          <p:nvPr>
            <p:ph idx="1"/>
          </p:nvPr>
        </p:nvSpPr>
        <p:spPr>
          <a:xfrm>
            <a:off x="300038" y="1484313"/>
            <a:ext cx="6308152" cy="4608512"/>
          </a:xfrm>
        </p:spPr>
        <p:txBody>
          <a:bodyPr/>
          <a:lstStyle/>
          <a:p>
            <a:r>
              <a:rPr lang="en-US" dirty="0"/>
              <a:t>Input data without label</a:t>
            </a:r>
          </a:p>
          <a:p>
            <a:r>
              <a:rPr lang="en-US" dirty="0"/>
              <a:t>E.g. Big Customer?</a:t>
            </a:r>
          </a:p>
          <a:p>
            <a:pPr lvl="1"/>
            <a:r>
              <a:rPr lang="en-US" dirty="0"/>
              <a:t>A customer account wants to get more discounts because he claims to be a major customer of the company, and the total amount of fresh food purchased is 30K+.</a:t>
            </a:r>
          </a:p>
          <a:p>
            <a:pPr lvl="1"/>
            <a:r>
              <a:rPr lang="en-US" dirty="0"/>
              <a:t>Data will tell us. (segment customer by K-Means)</a:t>
            </a:r>
          </a:p>
          <a:p>
            <a:pPr lvl="1"/>
            <a:r>
              <a:rPr lang="en-US" dirty="0"/>
              <a:t>Sorry, the answer is “No”.</a:t>
            </a:r>
          </a:p>
        </p:txBody>
      </p:sp>
      <p:sp>
        <p:nvSpPr>
          <p:cNvPr id="3" name="Title 2">
            <a:extLst>
              <a:ext uri="{FF2B5EF4-FFF2-40B4-BE49-F238E27FC236}">
                <a16:creationId xmlns:a16="http://schemas.microsoft.com/office/drawing/2014/main" id="{A0C98619-F46A-04AA-44F8-8280DA546736}"/>
              </a:ext>
            </a:extLst>
          </p:cNvPr>
          <p:cNvSpPr>
            <a:spLocks noGrp="1"/>
          </p:cNvSpPr>
          <p:nvPr>
            <p:ph type="title"/>
          </p:nvPr>
        </p:nvSpPr>
        <p:spPr/>
        <p:txBody>
          <a:bodyPr/>
          <a:lstStyle/>
          <a:p>
            <a:r>
              <a:rPr lang="en-US" dirty="0"/>
              <a:t>Unsupervised Learning</a:t>
            </a:r>
          </a:p>
        </p:txBody>
      </p:sp>
      <p:pic>
        <p:nvPicPr>
          <p:cNvPr id="2050" name="Picture 2">
            <a:extLst>
              <a:ext uri="{FF2B5EF4-FFF2-40B4-BE49-F238E27FC236}">
                <a16:creationId xmlns:a16="http://schemas.microsoft.com/office/drawing/2014/main" id="{2288D197-4A39-5DB0-020D-FD9E1EBF9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4900" y="2705492"/>
            <a:ext cx="5115302" cy="37022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17FE73B-B613-AF6B-12F3-A7F47F361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3269" y="5015627"/>
            <a:ext cx="2102179" cy="150207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FAAD6AD-48D1-3901-620F-5E379950B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272" y="5015626"/>
            <a:ext cx="2022897" cy="15831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3D40CD-FC98-25E8-8929-9E8C7EDFA8E2}"/>
              </a:ext>
            </a:extLst>
          </p:cNvPr>
          <p:cNvSpPr txBox="1"/>
          <p:nvPr/>
        </p:nvSpPr>
        <p:spPr>
          <a:xfrm>
            <a:off x="2945066" y="4713127"/>
            <a:ext cx="1749482" cy="246221"/>
          </a:xfrm>
          <a:prstGeom prst="rect">
            <a:avLst/>
          </a:prstGeom>
          <a:noFill/>
        </p:spPr>
        <p:txBody>
          <a:bodyPr wrap="square" rtlCol="0">
            <a:spAutoFit/>
          </a:bodyPr>
          <a:lstStyle/>
          <a:p>
            <a:pPr algn="l"/>
            <a:r>
              <a:rPr lang="en-US" sz="1000" dirty="0"/>
              <a:t>More Statistics Approaches</a:t>
            </a:r>
          </a:p>
        </p:txBody>
      </p:sp>
    </p:spTree>
    <p:extLst>
      <p:ext uri="{BB962C8B-B14F-4D97-AF65-F5344CB8AC3E}">
        <p14:creationId xmlns:p14="http://schemas.microsoft.com/office/powerpoint/2010/main" val="3182625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CB4C0F-4DD7-725A-6728-460DD3B018AA}"/>
              </a:ext>
            </a:extLst>
          </p:cNvPr>
          <p:cNvSpPr>
            <a:spLocks noGrp="1"/>
          </p:cNvSpPr>
          <p:nvPr>
            <p:ph idx="1"/>
          </p:nvPr>
        </p:nvSpPr>
        <p:spPr>
          <a:xfrm>
            <a:off x="281979" y="1382081"/>
            <a:ext cx="7882460" cy="4814437"/>
          </a:xfrm>
        </p:spPr>
        <p:txBody>
          <a:bodyPr/>
          <a:lstStyle/>
          <a:p>
            <a:r>
              <a:rPr lang="en-US" dirty="0"/>
              <a:t>Though the objective of K-Means is to form clusters in such a way that similar samples go into a cluster, and dissimilar samples fall into different clusters, it can be shown that instead of a similarity metric, we can use </a:t>
            </a:r>
            <a:r>
              <a:rPr lang="en-US" b="1" dirty="0"/>
              <a:t>dissimilarity metrics</a:t>
            </a:r>
            <a:r>
              <a:rPr lang="en-US" dirty="0"/>
              <a:t>.</a:t>
            </a:r>
          </a:p>
          <a:p>
            <a:r>
              <a:rPr lang="en-US" dirty="0"/>
              <a:t>In other words, conventionally the </a:t>
            </a:r>
            <a:r>
              <a:rPr lang="en-US" b="1" dirty="0"/>
              <a:t>distance</a:t>
            </a:r>
            <a:r>
              <a:rPr lang="en-US" dirty="0"/>
              <a:t> of samples from each other is used to shape the clusters.</a:t>
            </a:r>
          </a:p>
          <a:p>
            <a:r>
              <a:rPr lang="en-US" dirty="0"/>
              <a:t>Dissimilarity metrics</a:t>
            </a:r>
          </a:p>
          <a:p>
            <a:pPr lvl="1"/>
            <a:r>
              <a:rPr lang="en-US" dirty="0"/>
              <a:t>Euclidean distance</a:t>
            </a:r>
          </a:p>
          <a:p>
            <a:pPr lvl="1"/>
            <a:r>
              <a:rPr lang="en-US" dirty="0"/>
              <a:t>Manhattan distance</a:t>
            </a:r>
          </a:p>
          <a:p>
            <a:pPr lvl="1"/>
            <a:r>
              <a:rPr lang="en-US" dirty="0"/>
              <a:t>Cosine similarity</a:t>
            </a:r>
          </a:p>
          <a:p>
            <a:pPr lvl="1"/>
            <a:r>
              <a:rPr lang="en-US" dirty="0"/>
              <a:t>Jaccard distance</a:t>
            </a:r>
          </a:p>
        </p:txBody>
      </p:sp>
      <p:sp>
        <p:nvSpPr>
          <p:cNvPr id="3" name="Title 2">
            <a:extLst>
              <a:ext uri="{FF2B5EF4-FFF2-40B4-BE49-F238E27FC236}">
                <a16:creationId xmlns:a16="http://schemas.microsoft.com/office/drawing/2014/main" id="{18381280-1E14-34D2-129A-C7CBBEAD3423}"/>
              </a:ext>
            </a:extLst>
          </p:cNvPr>
          <p:cNvSpPr>
            <a:spLocks noGrp="1"/>
          </p:cNvSpPr>
          <p:nvPr>
            <p:ph type="title"/>
          </p:nvPr>
        </p:nvSpPr>
        <p:spPr/>
        <p:txBody>
          <a:bodyPr/>
          <a:lstStyle/>
          <a:p>
            <a:r>
              <a:rPr lang="en-US" dirty="0"/>
              <a:t>Determine the Similarity or Dissimilarity</a:t>
            </a:r>
          </a:p>
        </p:txBody>
      </p:sp>
      <p:grpSp>
        <p:nvGrpSpPr>
          <p:cNvPr id="59" name="Group 58">
            <a:extLst>
              <a:ext uri="{FF2B5EF4-FFF2-40B4-BE49-F238E27FC236}">
                <a16:creationId xmlns:a16="http://schemas.microsoft.com/office/drawing/2014/main" id="{5E4AE668-02CD-74AA-E3D7-A78D631522DB}"/>
              </a:ext>
            </a:extLst>
          </p:cNvPr>
          <p:cNvGrpSpPr/>
          <p:nvPr/>
        </p:nvGrpSpPr>
        <p:grpSpPr>
          <a:xfrm>
            <a:off x="8146278" y="2078129"/>
            <a:ext cx="3879948" cy="2887135"/>
            <a:chOff x="7990636" y="2078129"/>
            <a:chExt cx="3879948" cy="2887135"/>
          </a:xfrm>
        </p:grpSpPr>
        <p:grpSp>
          <p:nvGrpSpPr>
            <p:cNvPr id="56" name="Group 55">
              <a:extLst>
                <a:ext uri="{FF2B5EF4-FFF2-40B4-BE49-F238E27FC236}">
                  <a16:creationId xmlns:a16="http://schemas.microsoft.com/office/drawing/2014/main" id="{2DEBBC34-49AE-5CD4-F9A4-FD121E06A9D2}"/>
                </a:ext>
              </a:extLst>
            </p:cNvPr>
            <p:cNvGrpSpPr/>
            <p:nvPr/>
          </p:nvGrpSpPr>
          <p:grpSpPr>
            <a:xfrm>
              <a:off x="7990636" y="2078129"/>
              <a:ext cx="3879948" cy="2887135"/>
              <a:chOff x="7455684" y="1737661"/>
              <a:chExt cx="3879948" cy="2887135"/>
            </a:xfrm>
          </p:grpSpPr>
          <p:grpSp>
            <p:nvGrpSpPr>
              <p:cNvPr id="55" name="Group 54">
                <a:extLst>
                  <a:ext uri="{FF2B5EF4-FFF2-40B4-BE49-F238E27FC236}">
                    <a16:creationId xmlns:a16="http://schemas.microsoft.com/office/drawing/2014/main" id="{2528F7EF-B780-8FBA-775F-992323E961E3}"/>
                  </a:ext>
                </a:extLst>
              </p:cNvPr>
              <p:cNvGrpSpPr/>
              <p:nvPr/>
            </p:nvGrpSpPr>
            <p:grpSpPr>
              <a:xfrm>
                <a:off x="9974739" y="3474556"/>
                <a:ext cx="1009452" cy="1150240"/>
                <a:chOff x="9974739" y="3474556"/>
                <a:chExt cx="1009452" cy="1150240"/>
              </a:xfrm>
            </p:grpSpPr>
            <p:grpSp>
              <p:nvGrpSpPr>
                <p:cNvPr id="30" name="Group 29">
                  <a:extLst>
                    <a:ext uri="{FF2B5EF4-FFF2-40B4-BE49-F238E27FC236}">
                      <a16:creationId xmlns:a16="http://schemas.microsoft.com/office/drawing/2014/main" id="{3625DA80-320F-910B-0ABF-512599BDFE6F}"/>
                    </a:ext>
                  </a:extLst>
                </p:cNvPr>
                <p:cNvGrpSpPr/>
                <p:nvPr/>
              </p:nvGrpSpPr>
              <p:grpSpPr>
                <a:xfrm>
                  <a:off x="10049759" y="3562939"/>
                  <a:ext cx="718795" cy="912388"/>
                  <a:chOff x="10049759" y="3562939"/>
                  <a:chExt cx="718795" cy="912388"/>
                </a:xfrm>
              </p:grpSpPr>
              <p:sp>
                <p:nvSpPr>
                  <p:cNvPr id="22" name="Diamond 21">
                    <a:extLst>
                      <a:ext uri="{FF2B5EF4-FFF2-40B4-BE49-F238E27FC236}">
                        <a16:creationId xmlns:a16="http://schemas.microsoft.com/office/drawing/2014/main" id="{F5F13AE8-38B3-966E-6EDE-8A7ABA7DBED1}"/>
                      </a:ext>
                    </a:extLst>
                  </p:cNvPr>
                  <p:cNvSpPr/>
                  <p:nvPr/>
                </p:nvSpPr>
                <p:spPr>
                  <a:xfrm>
                    <a:off x="10049759" y="3788569"/>
                    <a:ext cx="207390" cy="179109"/>
                  </a:xfrm>
                  <a:prstGeom prst="diamond">
                    <a:avLst/>
                  </a:prstGeom>
                  <a:ln/>
                </p:spPr>
                <p:style>
                  <a:lnRef idx="3">
                    <a:schemeClr val="lt1"/>
                  </a:lnRef>
                  <a:fillRef idx="1">
                    <a:schemeClr val="accent2"/>
                  </a:fillRef>
                  <a:effectRef idx="1">
                    <a:schemeClr val="accent2"/>
                  </a:effectRef>
                  <a:fontRef idx="minor">
                    <a:schemeClr val="lt1"/>
                  </a:fontRef>
                </p:style>
                <p:txBody>
                  <a:bodyPr rtlCol="0" anchor="ctr"/>
                  <a:lstStyle/>
                  <a:p>
                    <a:pPr algn="ctr">
                      <a:buClr>
                        <a:schemeClr val="bg1"/>
                      </a:buClr>
                    </a:pPr>
                    <a:endParaRPr lang="en-US" dirty="0" err="1"/>
                  </a:p>
                </p:txBody>
              </p:sp>
              <p:sp>
                <p:nvSpPr>
                  <p:cNvPr id="23" name="Diamond 22">
                    <a:extLst>
                      <a:ext uri="{FF2B5EF4-FFF2-40B4-BE49-F238E27FC236}">
                        <a16:creationId xmlns:a16="http://schemas.microsoft.com/office/drawing/2014/main" id="{DA0BC216-47B2-CFB2-1481-A8B07412A8E4}"/>
                      </a:ext>
                    </a:extLst>
                  </p:cNvPr>
                  <p:cNvSpPr/>
                  <p:nvPr/>
                </p:nvSpPr>
                <p:spPr>
                  <a:xfrm>
                    <a:off x="10353773" y="3562939"/>
                    <a:ext cx="207390" cy="179109"/>
                  </a:xfrm>
                  <a:prstGeom prst="diamond">
                    <a:avLst/>
                  </a:prstGeom>
                  <a:ln/>
                </p:spPr>
                <p:style>
                  <a:lnRef idx="3">
                    <a:schemeClr val="lt1"/>
                  </a:lnRef>
                  <a:fillRef idx="1">
                    <a:schemeClr val="accent2"/>
                  </a:fillRef>
                  <a:effectRef idx="1">
                    <a:schemeClr val="accent2"/>
                  </a:effectRef>
                  <a:fontRef idx="minor">
                    <a:schemeClr val="lt1"/>
                  </a:fontRef>
                </p:style>
                <p:txBody>
                  <a:bodyPr rtlCol="0" anchor="ctr"/>
                  <a:lstStyle/>
                  <a:p>
                    <a:pPr algn="ctr">
                      <a:buClr>
                        <a:schemeClr val="bg1"/>
                      </a:buClr>
                    </a:pPr>
                    <a:endParaRPr lang="en-US" dirty="0" err="1"/>
                  </a:p>
                </p:txBody>
              </p:sp>
              <p:sp>
                <p:nvSpPr>
                  <p:cNvPr id="24" name="Diamond 23">
                    <a:extLst>
                      <a:ext uri="{FF2B5EF4-FFF2-40B4-BE49-F238E27FC236}">
                        <a16:creationId xmlns:a16="http://schemas.microsoft.com/office/drawing/2014/main" id="{D2FADE87-0BC8-8E62-9C7A-9381B7313C01}"/>
                      </a:ext>
                    </a:extLst>
                  </p:cNvPr>
                  <p:cNvSpPr/>
                  <p:nvPr/>
                </p:nvSpPr>
                <p:spPr>
                  <a:xfrm>
                    <a:off x="10191947" y="4058711"/>
                    <a:ext cx="207390" cy="179109"/>
                  </a:xfrm>
                  <a:prstGeom prst="diamond">
                    <a:avLst/>
                  </a:prstGeom>
                  <a:ln/>
                </p:spPr>
                <p:style>
                  <a:lnRef idx="3">
                    <a:schemeClr val="lt1"/>
                  </a:lnRef>
                  <a:fillRef idx="1">
                    <a:schemeClr val="accent2"/>
                  </a:fillRef>
                  <a:effectRef idx="1">
                    <a:schemeClr val="accent2"/>
                  </a:effectRef>
                  <a:fontRef idx="minor">
                    <a:schemeClr val="lt1"/>
                  </a:fontRef>
                </p:style>
                <p:txBody>
                  <a:bodyPr rtlCol="0" anchor="ctr"/>
                  <a:lstStyle/>
                  <a:p>
                    <a:pPr algn="ctr">
                      <a:buClr>
                        <a:schemeClr val="bg1"/>
                      </a:buClr>
                    </a:pPr>
                    <a:endParaRPr lang="en-US" dirty="0" err="1"/>
                  </a:p>
                </p:txBody>
              </p:sp>
              <p:sp>
                <p:nvSpPr>
                  <p:cNvPr id="25" name="Diamond 24">
                    <a:extLst>
                      <a:ext uri="{FF2B5EF4-FFF2-40B4-BE49-F238E27FC236}">
                        <a16:creationId xmlns:a16="http://schemas.microsoft.com/office/drawing/2014/main" id="{81E6EC6F-44D1-C253-9887-6E917C49ECC1}"/>
                      </a:ext>
                    </a:extLst>
                  </p:cNvPr>
                  <p:cNvSpPr/>
                  <p:nvPr/>
                </p:nvSpPr>
                <p:spPr>
                  <a:xfrm>
                    <a:off x="10479465" y="3809481"/>
                    <a:ext cx="207390" cy="179109"/>
                  </a:xfrm>
                  <a:prstGeom prst="diamond">
                    <a:avLst/>
                  </a:prstGeom>
                  <a:ln/>
                </p:spPr>
                <p:style>
                  <a:lnRef idx="3">
                    <a:schemeClr val="lt1"/>
                  </a:lnRef>
                  <a:fillRef idx="1">
                    <a:schemeClr val="accent2"/>
                  </a:fillRef>
                  <a:effectRef idx="1">
                    <a:schemeClr val="accent2"/>
                  </a:effectRef>
                  <a:fontRef idx="minor">
                    <a:schemeClr val="lt1"/>
                  </a:fontRef>
                </p:style>
                <p:txBody>
                  <a:bodyPr rtlCol="0" anchor="ctr"/>
                  <a:lstStyle/>
                  <a:p>
                    <a:pPr algn="ctr">
                      <a:buClr>
                        <a:schemeClr val="bg1"/>
                      </a:buClr>
                    </a:pPr>
                    <a:endParaRPr lang="en-US" dirty="0" err="1"/>
                  </a:p>
                </p:txBody>
              </p:sp>
              <p:sp>
                <p:nvSpPr>
                  <p:cNvPr id="26" name="Diamond 25">
                    <a:extLst>
                      <a:ext uri="{FF2B5EF4-FFF2-40B4-BE49-F238E27FC236}">
                        <a16:creationId xmlns:a16="http://schemas.microsoft.com/office/drawing/2014/main" id="{986400B1-019E-4055-CCA5-665949B91314}"/>
                      </a:ext>
                    </a:extLst>
                  </p:cNvPr>
                  <p:cNvSpPr/>
                  <p:nvPr/>
                </p:nvSpPr>
                <p:spPr>
                  <a:xfrm>
                    <a:off x="10561164" y="4296218"/>
                    <a:ext cx="207390" cy="179109"/>
                  </a:xfrm>
                  <a:prstGeom prst="diamond">
                    <a:avLst/>
                  </a:prstGeom>
                  <a:ln/>
                </p:spPr>
                <p:style>
                  <a:lnRef idx="3">
                    <a:schemeClr val="lt1"/>
                  </a:lnRef>
                  <a:fillRef idx="1">
                    <a:schemeClr val="accent2"/>
                  </a:fillRef>
                  <a:effectRef idx="1">
                    <a:schemeClr val="accent2"/>
                  </a:effectRef>
                  <a:fontRef idx="minor">
                    <a:schemeClr val="lt1"/>
                  </a:fontRef>
                </p:style>
                <p:txBody>
                  <a:bodyPr rtlCol="0" anchor="ctr"/>
                  <a:lstStyle/>
                  <a:p>
                    <a:pPr algn="ctr">
                      <a:buClr>
                        <a:schemeClr val="bg1"/>
                      </a:buClr>
                    </a:pPr>
                    <a:endParaRPr lang="en-US" dirty="0" err="1"/>
                  </a:p>
                </p:txBody>
              </p:sp>
              <p:sp>
                <p:nvSpPr>
                  <p:cNvPr id="27" name="Diamond 26">
                    <a:extLst>
                      <a:ext uri="{FF2B5EF4-FFF2-40B4-BE49-F238E27FC236}">
                        <a16:creationId xmlns:a16="http://schemas.microsoft.com/office/drawing/2014/main" id="{8BBC8ADB-26E3-4E25-A72C-B8E493E159FD}"/>
                      </a:ext>
                    </a:extLst>
                  </p:cNvPr>
                  <p:cNvSpPr/>
                  <p:nvPr/>
                </p:nvSpPr>
                <p:spPr>
                  <a:xfrm>
                    <a:off x="10444116" y="4049676"/>
                    <a:ext cx="207390" cy="179109"/>
                  </a:xfrm>
                  <a:prstGeom prst="diamond">
                    <a:avLst/>
                  </a:prstGeom>
                  <a:ln/>
                </p:spPr>
                <p:style>
                  <a:lnRef idx="3">
                    <a:schemeClr val="lt1"/>
                  </a:lnRef>
                  <a:fillRef idx="1">
                    <a:schemeClr val="accent2"/>
                  </a:fillRef>
                  <a:effectRef idx="1">
                    <a:schemeClr val="accent2"/>
                  </a:effectRef>
                  <a:fontRef idx="minor">
                    <a:schemeClr val="lt1"/>
                  </a:fontRef>
                </p:style>
                <p:txBody>
                  <a:bodyPr rtlCol="0" anchor="ctr"/>
                  <a:lstStyle/>
                  <a:p>
                    <a:pPr algn="ctr">
                      <a:buClr>
                        <a:schemeClr val="bg1"/>
                      </a:buClr>
                    </a:pPr>
                    <a:endParaRPr lang="en-US" dirty="0" err="1"/>
                  </a:p>
                </p:txBody>
              </p:sp>
            </p:grpSp>
            <p:sp>
              <p:nvSpPr>
                <p:cNvPr id="41" name="Oval 40">
                  <a:extLst>
                    <a:ext uri="{FF2B5EF4-FFF2-40B4-BE49-F238E27FC236}">
                      <a16:creationId xmlns:a16="http://schemas.microsoft.com/office/drawing/2014/main" id="{2115A195-C585-E929-6558-CA9D813819D6}"/>
                    </a:ext>
                  </a:extLst>
                </p:cNvPr>
                <p:cNvSpPr/>
                <p:nvPr/>
              </p:nvSpPr>
              <p:spPr>
                <a:xfrm>
                  <a:off x="9974739" y="3474556"/>
                  <a:ext cx="1009452" cy="1150240"/>
                </a:xfrm>
                <a:prstGeom prst="ellipse">
                  <a:avLst/>
                </a:prstGeom>
                <a:noFill/>
                <a:ln>
                  <a:solidFill>
                    <a:schemeClr val="accent2">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buClr>
                      <a:schemeClr val="bg1"/>
                    </a:buClr>
                  </a:pPr>
                  <a:endParaRPr lang="en-US" dirty="0" err="1"/>
                </a:p>
              </p:txBody>
            </p:sp>
          </p:grpSp>
          <p:cxnSp>
            <p:nvCxnSpPr>
              <p:cNvPr id="42" name="Straight Arrow Connector 41">
                <a:extLst>
                  <a:ext uri="{FF2B5EF4-FFF2-40B4-BE49-F238E27FC236}">
                    <a16:creationId xmlns:a16="http://schemas.microsoft.com/office/drawing/2014/main" id="{4F06B431-D24F-0FC2-567A-F2175A9C3FEE}"/>
                  </a:ext>
                </a:extLst>
              </p:cNvPr>
              <p:cNvCxnSpPr>
                <a:cxnSpLocks/>
                <a:stCxn id="41" idx="0"/>
              </p:cNvCxnSpPr>
              <p:nvPr/>
            </p:nvCxnSpPr>
            <p:spPr>
              <a:xfrm flipH="1" flipV="1">
                <a:off x="10399337" y="3221079"/>
                <a:ext cx="80128" cy="253477"/>
              </a:xfrm>
              <a:prstGeom prst="straightConnector1">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E9711F59-ACD7-00D7-020A-8BB98B7FE53B}"/>
                  </a:ext>
                </a:extLst>
              </p:cNvPr>
              <p:cNvGrpSpPr/>
              <p:nvPr/>
            </p:nvGrpSpPr>
            <p:grpSpPr>
              <a:xfrm>
                <a:off x="7455684" y="2575184"/>
                <a:ext cx="1645895" cy="1072688"/>
                <a:chOff x="7455684" y="2575184"/>
                <a:chExt cx="1645895" cy="1072688"/>
              </a:xfrm>
            </p:grpSpPr>
            <p:grpSp>
              <p:nvGrpSpPr>
                <p:cNvPr id="28" name="Group 27">
                  <a:extLst>
                    <a:ext uri="{FF2B5EF4-FFF2-40B4-BE49-F238E27FC236}">
                      <a16:creationId xmlns:a16="http://schemas.microsoft.com/office/drawing/2014/main" id="{78E2F57B-5340-BC77-4C5D-AF1C18A86F20}"/>
                    </a:ext>
                  </a:extLst>
                </p:cNvPr>
                <p:cNvGrpSpPr/>
                <p:nvPr/>
              </p:nvGrpSpPr>
              <p:grpSpPr>
                <a:xfrm>
                  <a:off x="8262309" y="2711918"/>
                  <a:ext cx="685015" cy="813061"/>
                  <a:chOff x="8243740" y="2705493"/>
                  <a:chExt cx="685015" cy="813061"/>
                </a:xfrm>
              </p:grpSpPr>
              <p:sp>
                <p:nvSpPr>
                  <p:cNvPr id="4" name="Diamond 3">
                    <a:extLst>
                      <a:ext uri="{FF2B5EF4-FFF2-40B4-BE49-F238E27FC236}">
                        <a16:creationId xmlns:a16="http://schemas.microsoft.com/office/drawing/2014/main" id="{ECFA87BB-D37D-9357-8D11-F358E7AFD287}"/>
                      </a:ext>
                    </a:extLst>
                  </p:cNvPr>
                  <p:cNvSpPr/>
                  <p:nvPr/>
                </p:nvSpPr>
                <p:spPr>
                  <a:xfrm>
                    <a:off x="8465270" y="2705493"/>
                    <a:ext cx="207390" cy="179109"/>
                  </a:xfrm>
                  <a:prstGeom prst="diamond">
                    <a:avLst/>
                  </a:prstGeom>
                  <a:ln/>
                </p:spPr>
                <p:style>
                  <a:lnRef idx="3">
                    <a:schemeClr val="lt1"/>
                  </a:lnRef>
                  <a:fillRef idx="1">
                    <a:schemeClr val="accent3"/>
                  </a:fillRef>
                  <a:effectRef idx="1">
                    <a:schemeClr val="accent3"/>
                  </a:effectRef>
                  <a:fontRef idx="minor">
                    <a:schemeClr val="lt1"/>
                  </a:fontRef>
                </p:style>
                <p:txBody>
                  <a:bodyPr rtlCol="0" anchor="ctr"/>
                  <a:lstStyle/>
                  <a:p>
                    <a:pPr algn="ctr">
                      <a:buClr>
                        <a:schemeClr val="bg1"/>
                      </a:buClr>
                    </a:pPr>
                    <a:endParaRPr lang="en-US" dirty="0" err="1"/>
                  </a:p>
                </p:txBody>
              </p:sp>
              <p:sp>
                <p:nvSpPr>
                  <p:cNvPr id="5" name="Diamond 4">
                    <a:extLst>
                      <a:ext uri="{FF2B5EF4-FFF2-40B4-BE49-F238E27FC236}">
                        <a16:creationId xmlns:a16="http://schemas.microsoft.com/office/drawing/2014/main" id="{9DD290B2-D89C-F69D-76B7-04B28C06689F}"/>
                      </a:ext>
                    </a:extLst>
                  </p:cNvPr>
                  <p:cNvSpPr/>
                  <p:nvPr/>
                </p:nvSpPr>
                <p:spPr>
                  <a:xfrm>
                    <a:off x="8617670" y="2857893"/>
                    <a:ext cx="207390" cy="179109"/>
                  </a:xfrm>
                  <a:prstGeom prst="diamond">
                    <a:avLst/>
                  </a:prstGeom>
                  <a:ln/>
                </p:spPr>
                <p:style>
                  <a:lnRef idx="3">
                    <a:schemeClr val="lt1"/>
                  </a:lnRef>
                  <a:fillRef idx="1">
                    <a:schemeClr val="accent3"/>
                  </a:fillRef>
                  <a:effectRef idx="1">
                    <a:schemeClr val="accent3"/>
                  </a:effectRef>
                  <a:fontRef idx="minor">
                    <a:schemeClr val="lt1"/>
                  </a:fontRef>
                </p:style>
                <p:txBody>
                  <a:bodyPr rtlCol="0" anchor="ctr"/>
                  <a:lstStyle/>
                  <a:p>
                    <a:pPr algn="ctr">
                      <a:buClr>
                        <a:schemeClr val="bg1"/>
                      </a:buClr>
                    </a:pPr>
                    <a:endParaRPr lang="en-US" dirty="0" err="1"/>
                  </a:p>
                </p:txBody>
              </p:sp>
              <p:sp>
                <p:nvSpPr>
                  <p:cNvPr id="6" name="Diamond 5">
                    <a:extLst>
                      <a:ext uri="{FF2B5EF4-FFF2-40B4-BE49-F238E27FC236}">
                        <a16:creationId xmlns:a16="http://schemas.microsoft.com/office/drawing/2014/main" id="{C1868488-80E5-1A3B-76C7-B90BC4D07DFA}"/>
                      </a:ext>
                    </a:extLst>
                  </p:cNvPr>
                  <p:cNvSpPr/>
                  <p:nvPr/>
                </p:nvSpPr>
                <p:spPr>
                  <a:xfrm>
                    <a:off x="8278305" y="2947447"/>
                    <a:ext cx="207390" cy="179109"/>
                  </a:xfrm>
                  <a:prstGeom prst="diamond">
                    <a:avLst/>
                  </a:prstGeom>
                  <a:ln/>
                </p:spPr>
                <p:style>
                  <a:lnRef idx="3">
                    <a:schemeClr val="lt1"/>
                  </a:lnRef>
                  <a:fillRef idx="1">
                    <a:schemeClr val="accent3"/>
                  </a:fillRef>
                  <a:effectRef idx="1">
                    <a:schemeClr val="accent3"/>
                  </a:effectRef>
                  <a:fontRef idx="minor">
                    <a:schemeClr val="lt1"/>
                  </a:fontRef>
                </p:style>
                <p:txBody>
                  <a:bodyPr rtlCol="0" anchor="ctr"/>
                  <a:lstStyle/>
                  <a:p>
                    <a:pPr algn="ctr">
                      <a:buClr>
                        <a:schemeClr val="bg1"/>
                      </a:buClr>
                    </a:pPr>
                    <a:endParaRPr lang="en-US" dirty="0" err="1"/>
                  </a:p>
                </p:txBody>
              </p:sp>
              <p:sp>
                <p:nvSpPr>
                  <p:cNvPr id="7" name="Diamond 6">
                    <a:extLst>
                      <a:ext uri="{FF2B5EF4-FFF2-40B4-BE49-F238E27FC236}">
                        <a16:creationId xmlns:a16="http://schemas.microsoft.com/office/drawing/2014/main" id="{15EFB80E-B868-766D-8513-84886BB0B450}"/>
                      </a:ext>
                    </a:extLst>
                  </p:cNvPr>
                  <p:cNvSpPr/>
                  <p:nvPr/>
                </p:nvSpPr>
                <p:spPr>
                  <a:xfrm>
                    <a:off x="8243740" y="3189401"/>
                    <a:ext cx="207390" cy="179109"/>
                  </a:xfrm>
                  <a:prstGeom prst="diamond">
                    <a:avLst/>
                  </a:prstGeom>
                  <a:ln/>
                </p:spPr>
                <p:style>
                  <a:lnRef idx="3">
                    <a:schemeClr val="lt1"/>
                  </a:lnRef>
                  <a:fillRef idx="1">
                    <a:schemeClr val="accent3"/>
                  </a:fillRef>
                  <a:effectRef idx="1">
                    <a:schemeClr val="accent3"/>
                  </a:effectRef>
                  <a:fontRef idx="minor">
                    <a:schemeClr val="lt1"/>
                  </a:fontRef>
                </p:style>
                <p:txBody>
                  <a:bodyPr rtlCol="0" anchor="ctr"/>
                  <a:lstStyle/>
                  <a:p>
                    <a:pPr algn="ctr">
                      <a:buClr>
                        <a:schemeClr val="bg1"/>
                      </a:buClr>
                    </a:pPr>
                    <a:endParaRPr lang="en-US" dirty="0" err="1"/>
                  </a:p>
                </p:txBody>
              </p:sp>
              <p:sp>
                <p:nvSpPr>
                  <p:cNvPr id="8" name="Diamond 7">
                    <a:extLst>
                      <a:ext uri="{FF2B5EF4-FFF2-40B4-BE49-F238E27FC236}">
                        <a16:creationId xmlns:a16="http://schemas.microsoft.com/office/drawing/2014/main" id="{8B2F8990-163A-6311-8C8D-382D7D878C91}"/>
                      </a:ext>
                    </a:extLst>
                  </p:cNvPr>
                  <p:cNvSpPr/>
                  <p:nvPr/>
                </p:nvSpPr>
                <p:spPr>
                  <a:xfrm>
                    <a:off x="8520260" y="3118700"/>
                    <a:ext cx="207390" cy="179109"/>
                  </a:xfrm>
                  <a:prstGeom prst="diamond">
                    <a:avLst/>
                  </a:prstGeom>
                  <a:ln/>
                </p:spPr>
                <p:style>
                  <a:lnRef idx="3">
                    <a:schemeClr val="lt1"/>
                  </a:lnRef>
                  <a:fillRef idx="1">
                    <a:schemeClr val="accent3"/>
                  </a:fillRef>
                  <a:effectRef idx="1">
                    <a:schemeClr val="accent3"/>
                  </a:effectRef>
                  <a:fontRef idx="minor">
                    <a:schemeClr val="lt1"/>
                  </a:fontRef>
                </p:style>
                <p:txBody>
                  <a:bodyPr rtlCol="0" anchor="ctr"/>
                  <a:lstStyle/>
                  <a:p>
                    <a:pPr algn="ctr">
                      <a:buClr>
                        <a:schemeClr val="bg1"/>
                      </a:buClr>
                    </a:pPr>
                    <a:endParaRPr lang="en-US" dirty="0" err="1"/>
                  </a:p>
                </p:txBody>
              </p:sp>
              <p:sp>
                <p:nvSpPr>
                  <p:cNvPr id="9" name="Diamond 8">
                    <a:extLst>
                      <a:ext uri="{FF2B5EF4-FFF2-40B4-BE49-F238E27FC236}">
                        <a16:creationId xmlns:a16="http://schemas.microsoft.com/office/drawing/2014/main" id="{855B2A2E-6B9D-B569-C6A3-B02A96ED6239}"/>
                      </a:ext>
                    </a:extLst>
                  </p:cNvPr>
                  <p:cNvSpPr/>
                  <p:nvPr/>
                </p:nvSpPr>
                <p:spPr>
                  <a:xfrm>
                    <a:off x="8721365" y="3339445"/>
                    <a:ext cx="207390" cy="179109"/>
                  </a:xfrm>
                  <a:prstGeom prst="diamond">
                    <a:avLst/>
                  </a:prstGeom>
                  <a:ln/>
                </p:spPr>
                <p:style>
                  <a:lnRef idx="3">
                    <a:schemeClr val="lt1"/>
                  </a:lnRef>
                  <a:fillRef idx="1">
                    <a:schemeClr val="accent3"/>
                  </a:fillRef>
                  <a:effectRef idx="1">
                    <a:schemeClr val="accent3"/>
                  </a:effectRef>
                  <a:fontRef idx="minor">
                    <a:schemeClr val="lt1"/>
                  </a:fontRef>
                </p:style>
                <p:txBody>
                  <a:bodyPr rtlCol="0" anchor="ctr"/>
                  <a:lstStyle/>
                  <a:p>
                    <a:pPr algn="ctr">
                      <a:buClr>
                        <a:schemeClr val="bg1"/>
                      </a:buClr>
                    </a:pPr>
                    <a:endParaRPr lang="en-US" dirty="0" err="1"/>
                  </a:p>
                </p:txBody>
              </p:sp>
            </p:grpSp>
            <p:cxnSp>
              <p:nvCxnSpPr>
                <p:cNvPr id="34" name="Straight Arrow Connector 33">
                  <a:extLst>
                    <a:ext uri="{FF2B5EF4-FFF2-40B4-BE49-F238E27FC236}">
                      <a16:creationId xmlns:a16="http://schemas.microsoft.com/office/drawing/2014/main" id="{1AB71567-93A7-661C-D45C-504EF911E99A}"/>
                    </a:ext>
                  </a:extLst>
                </p:cNvPr>
                <p:cNvCxnSpPr>
                  <a:cxnSpLocks/>
                </p:cNvCxnSpPr>
                <p:nvPr/>
              </p:nvCxnSpPr>
              <p:spPr>
                <a:xfrm flipV="1">
                  <a:off x="8265058" y="2711918"/>
                  <a:ext cx="201891" cy="235529"/>
                </a:xfrm>
                <a:prstGeom prst="straightConnector1">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476C8DEF-F40A-450E-0A7B-CDF99C4CFB2B}"/>
                    </a:ext>
                  </a:extLst>
                </p:cNvPr>
                <p:cNvSpPr/>
                <p:nvPr/>
              </p:nvSpPr>
              <p:spPr>
                <a:xfrm>
                  <a:off x="8132323" y="2575184"/>
                  <a:ext cx="969256" cy="1072688"/>
                </a:xfrm>
                <a:prstGeom prst="ellipse">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buClr>
                      <a:schemeClr val="bg1"/>
                    </a:buClr>
                  </a:pPr>
                  <a:endParaRPr lang="en-US" dirty="0" err="1"/>
                </a:p>
              </p:txBody>
            </p:sp>
            <p:sp>
              <p:nvSpPr>
                <p:cNvPr id="50" name="TextBox 49">
                  <a:extLst>
                    <a:ext uri="{FF2B5EF4-FFF2-40B4-BE49-F238E27FC236}">
                      <a16:creationId xmlns:a16="http://schemas.microsoft.com/office/drawing/2014/main" id="{3599CDA2-D713-9393-6DCF-6A30BB1BE813}"/>
                    </a:ext>
                  </a:extLst>
                </p:cNvPr>
                <p:cNvSpPr txBox="1"/>
                <p:nvPr/>
              </p:nvSpPr>
              <p:spPr>
                <a:xfrm>
                  <a:off x="7455684" y="2634542"/>
                  <a:ext cx="856167" cy="246221"/>
                </a:xfrm>
                <a:prstGeom prst="rect">
                  <a:avLst/>
                </a:prstGeom>
                <a:noFill/>
              </p:spPr>
              <p:txBody>
                <a:bodyPr wrap="square" rtlCol="0">
                  <a:spAutoFit/>
                </a:bodyPr>
                <a:lstStyle/>
                <a:p>
                  <a:pPr algn="l"/>
                  <a:r>
                    <a:rPr lang="en-US" sz="1000" dirty="0"/>
                    <a:t>Dis(x1, x2)</a:t>
                  </a:r>
                </a:p>
              </p:txBody>
            </p:sp>
          </p:grpSp>
          <p:grpSp>
            <p:nvGrpSpPr>
              <p:cNvPr id="54" name="Group 53">
                <a:extLst>
                  <a:ext uri="{FF2B5EF4-FFF2-40B4-BE49-F238E27FC236}">
                    <a16:creationId xmlns:a16="http://schemas.microsoft.com/office/drawing/2014/main" id="{3D8925A8-B174-AC65-A9C0-F994FDDCD4E4}"/>
                  </a:ext>
                </a:extLst>
              </p:cNvPr>
              <p:cNvGrpSpPr/>
              <p:nvPr/>
            </p:nvGrpSpPr>
            <p:grpSpPr>
              <a:xfrm>
                <a:off x="8824259" y="1737661"/>
                <a:ext cx="2099902" cy="1517650"/>
                <a:chOff x="8824259" y="1737661"/>
                <a:chExt cx="2099902" cy="1517650"/>
              </a:xfrm>
            </p:grpSpPr>
            <p:grpSp>
              <p:nvGrpSpPr>
                <p:cNvPr id="29" name="Group 28">
                  <a:extLst>
                    <a:ext uri="{FF2B5EF4-FFF2-40B4-BE49-F238E27FC236}">
                      <a16:creationId xmlns:a16="http://schemas.microsoft.com/office/drawing/2014/main" id="{EC002D23-C152-E3DE-302A-FEBA7F8C74B2}"/>
                    </a:ext>
                  </a:extLst>
                </p:cNvPr>
                <p:cNvGrpSpPr/>
                <p:nvPr/>
              </p:nvGrpSpPr>
              <p:grpSpPr>
                <a:xfrm>
                  <a:off x="9406379" y="1947076"/>
                  <a:ext cx="1384171" cy="1214093"/>
                  <a:chOff x="9406379" y="1947076"/>
                  <a:chExt cx="1384171" cy="1214093"/>
                </a:xfrm>
              </p:grpSpPr>
              <p:sp>
                <p:nvSpPr>
                  <p:cNvPr id="10" name="Diamond 9">
                    <a:extLst>
                      <a:ext uri="{FF2B5EF4-FFF2-40B4-BE49-F238E27FC236}">
                        <a16:creationId xmlns:a16="http://schemas.microsoft.com/office/drawing/2014/main" id="{4FE97954-0D93-2250-40CB-B085A962A036}"/>
                      </a:ext>
                    </a:extLst>
                  </p:cNvPr>
                  <p:cNvSpPr/>
                  <p:nvPr/>
                </p:nvSpPr>
                <p:spPr>
                  <a:xfrm>
                    <a:off x="9777167" y="1947076"/>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11" name="Diamond 10">
                    <a:extLst>
                      <a:ext uri="{FF2B5EF4-FFF2-40B4-BE49-F238E27FC236}">
                        <a16:creationId xmlns:a16="http://schemas.microsoft.com/office/drawing/2014/main" id="{6E031FCE-C8E4-6CD5-8F0C-646DCE5D4100}"/>
                      </a:ext>
                    </a:extLst>
                  </p:cNvPr>
                  <p:cNvSpPr/>
                  <p:nvPr/>
                </p:nvSpPr>
                <p:spPr>
                  <a:xfrm>
                    <a:off x="9984557" y="2193351"/>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12" name="Diamond 11">
                    <a:extLst>
                      <a:ext uri="{FF2B5EF4-FFF2-40B4-BE49-F238E27FC236}">
                        <a16:creationId xmlns:a16="http://schemas.microsoft.com/office/drawing/2014/main" id="{72AE04DC-B88C-2F3D-6CC2-DC24F1D6DF19}"/>
                      </a:ext>
                    </a:extLst>
                  </p:cNvPr>
                  <p:cNvSpPr/>
                  <p:nvPr/>
                </p:nvSpPr>
                <p:spPr>
                  <a:xfrm>
                    <a:off x="10049759" y="2036630"/>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13" name="Diamond 12">
                    <a:extLst>
                      <a:ext uri="{FF2B5EF4-FFF2-40B4-BE49-F238E27FC236}">
                        <a16:creationId xmlns:a16="http://schemas.microsoft.com/office/drawing/2014/main" id="{7FCDD23D-0447-2E45-6AB2-7995F17E579F}"/>
                      </a:ext>
                    </a:extLst>
                  </p:cNvPr>
                  <p:cNvSpPr/>
                  <p:nvPr/>
                </p:nvSpPr>
                <p:spPr>
                  <a:xfrm>
                    <a:off x="9777167" y="2396075"/>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14" name="Diamond 13">
                    <a:extLst>
                      <a:ext uri="{FF2B5EF4-FFF2-40B4-BE49-F238E27FC236}">
                        <a16:creationId xmlns:a16="http://schemas.microsoft.com/office/drawing/2014/main" id="{A0C49147-C91C-DBBB-8223-78682F7567BB}"/>
                      </a:ext>
                    </a:extLst>
                  </p:cNvPr>
                  <p:cNvSpPr/>
                  <p:nvPr/>
                </p:nvSpPr>
                <p:spPr>
                  <a:xfrm>
                    <a:off x="10338062" y="2000888"/>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15" name="Diamond 14">
                    <a:extLst>
                      <a:ext uri="{FF2B5EF4-FFF2-40B4-BE49-F238E27FC236}">
                        <a16:creationId xmlns:a16="http://schemas.microsoft.com/office/drawing/2014/main" id="{24E02476-984F-2CC0-E2BE-7712CAD4B75E}"/>
                      </a:ext>
                    </a:extLst>
                  </p:cNvPr>
                  <p:cNvSpPr/>
                  <p:nvPr/>
                </p:nvSpPr>
                <p:spPr>
                  <a:xfrm>
                    <a:off x="10136957" y="2532809"/>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16" name="Diamond 15">
                    <a:extLst>
                      <a:ext uri="{FF2B5EF4-FFF2-40B4-BE49-F238E27FC236}">
                        <a16:creationId xmlns:a16="http://schemas.microsoft.com/office/drawing/2014/main" id="{4C4DE20C-A00E-248B-F6DE-390906519581}"/>
                      </a:ext>
                    </a:extLst>
                  </p:cNvPr>
                  <p:cNvSpPr/>
                  <p:nvPr/>
                </p:nvSpPr>
                <p:spPr>
                  <a:xfrm>
                    <a:off x="10289357" y="2311626"/>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17" name="Diamond 16">
                    <a:extLst>
                      <a:ext uri="{FF2B5EF4-FFF2-40B4-BE49-F238E27FC236}">
                        <a16:creationId xmlns:a16="http://schemas.microsoft.com/office/drawing/2014/main" id="{2F2805EE-E68C-01F4-5186-E42302B63882}"/>
                      </a:ext>
                    </a:extLst>
                  </p:cNvPr>
                  <p:cNvSpPr/>
                  <p:nvPr/>
                </p:nvSpPr>
                <p:spPr>
                  <a:xfrm>
                    <a:off x="10441757" y="2650551"/>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18" name="Diamond 17">
                    <a:extLst>
                      <a:ext uri="{FF2B5EF4-FFF2-40B4-BE49-F238E27FC236}">
                        <a16:creationId xmlns:a16="http://schemas.microsoft.com/office/drawing/2014/main" id="{0A922352-03F0-825B-B002-E58CD5E91C54}"/>
                      </a:ext>
                    </a:extLst>
                  </p:cNvPr>
                  <p:cNvSpPr/>
                  <p:nvPr/>
                </p:nvSpPr>
                <p:spPr>
                  <a:xfrm>
                    <a:off x="10441757" y="2650551"/>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19" name="Diamond 18">
                    <a:extLst>
                      <a:ext uri="{FF2B5EF4-FFF2-40B4-BE49-F238E27FC236}">
                        <a16:creationId xmlns:a16="http://schemas.microsoft.com/office/drawing/2014/main" id="{4722D975-5E45-94BF-B186-6C77BE30907E}"/>
                      </a:ext>
                    </a:extLst>
                  </p:cNvPr>
                  <p:cNvSpPr/>
                  <p:nvPr/>
                </p:nvSpPr>
                <p:spPr>
                  <a:xfrm>
                    <a:off x="10583160" y="2463854"/>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20" name="Diamond 19">
                    <a:extLst>
                      <a:ext uri="{FF2B5EF4-FFF2-40B4-BE49-F238E27FC236}">
                        <a16:creationId xmlns:a16="http://schemas.microsoft.com/office/drawing/2014/main" id="{1329126E-9B2F-EE89-7B83-CDE0D6D59ADD}"/>
                      </a:ext>
                    </a:extLst>
                  </p:cNvPr>
                  <p:cNvSpPr/>
                  <p:nvPr/>
                </p:nvSpPr>
                <p:spPr>
                  <a:xfrm>
                    <a:off x="10179377" y="2982060"/>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21" name="Diamond 20">
                    <a:extLst>
                      <a:ext uri="{FF2B5EF4-FFF2-40B4-BE49-F238E27FC236}">
                        <a16:creationId xmlns:a16="http://schemas.microsoft.com/office/drawing/2014/main" id="{42AF08E0-A519-8A8A-EDCE-BDC391479E92}"/>
                      </a:ext>
                    </a:extLst>
                  </p:cNvPr>
                  <p:cNvSpPr/>
                  <p:nvPr/>
                </p:nvSpPr>
                <p:spPr>
                  <a:xfrm>
                    <a:off x="9406379" y="2575184"/>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grpSp>
            <p:cxnSp>
              <p:nvCxnSpPr>
                <p:cNvPr id="36" name="Straight Arrow Connector 35">
                  <a:extLst>
                    <a:ext uri="{FF2B5EF4-FFF2-40B4-BE49-F238E27FC236}">
                      <a16:creationId xmlns:a16="http://schemas.microsoft.com/office/drawing/2014/main" id="{477D302E-C5CF-E82F-F8D7-CD8AA6CA9C2A}"/>
                    </a:ext>
                  </a:extLst>
                </p:cNvPr>
                <p:cNvCxnSpPr>
                  <a:cxnSpLocks/>
                </p:cNvCxnSpPr>
                <p:nvPr/>
              </p:nvCxnSpPr>
              <p:spPr>
                <a:xfrm flipV="1">
                  <a:off x="9702422" y="2094998"/>
                  <a:ext cx="0" cy="379001"/>
                </a:xfrm>
                <a:prstGeom prst="straightConnector1">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7CC3A6A8-A919-FC5F-09C3-70DBF8280CF0}"/>
                    </a:ext>
                  </a:extLst>
                </p:cNvPr>
                <p:cNvSpPr/>
                <p:nvPr/>
              </p:nvSpPr>
              <p:spPr>
                <a:xfrm>
                  <a:off x="9314602" y="1737661"/>
                  <a:ext cx="1609559" cy="1517650"/>
                </a:xfrm>
                <a:prstGeom prst="ellipse">
                  <a:avLst/>
                </a:prstGeom>
                <a:noFill/>
                <a:ln>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buClr>
                      <a:schemeClr val="bg1"/>
                    </a:buClr>
                  </a:pPr>
                  <a:endParaRPr lang="en-US" dirty="0" err="1"/>
                </a:p>
              </p:txBody>
            </p:sp>
            <p:sp>
              <p:nvSpPr>
                <p:cNvPr id="51" name="TextBox 50">
                  <a:extLst>
                    <a:ext uri="{FF2B5EF4-FFF2-40B4-BE49-F238E27FC236}">
                      <a16:creationId xmlns:a16="http://schemas.microsoft.com/office/drawing/2014/main" id="{EC7C42E0-1DE1-E0E9-FEC3-C096922F0359}"/>
                    </a:ext>
                  </a:extLst>
                </p:cNvPr>
                <p:cNvSpPr txBox="1"/>
                <p:nvPr/>
              </p:nvSpPr>
              <p:spPr>
                <a:xfrm>
                  <a:off x="8824259" y="2143518"/>
                  <a:ext cx="856167" cy="246221"/>
                </a:xfrm>
                <a:prstGeom prst="rect">
                  <a:avLst/>
                </a:prstGeom>
                <a:noFill/>
              </p:spPr>
              <p:txBody>
                <a:bodyPr wrap="square" rtlCol="0">
                  <a:spAutoFit/>
                </a:bodyPr>
                <a:lstStyle/>
                <a:p>
                  <a:pPr algn="l"/>
                  <a:r>
                    <a:rPr lang="en-US" sz="1000" dirty="0"/>
                    <a:t>Dis(x5, x6)</a:t>
                  </a:r>
                </a:p>
              </p:txBody>
            </p:sp>
          </p:grpSp>
          <p:sp>
            <p:nvSpPr>
              <p:cNvPr id="52" name="TextBox 51">
                <a:extLst>
                  <a:ext uri="{FF2B5EF4-FFF2-40B4-BE49-F238E27FC236}">
                    <a16:creationId xmlns:a16="http://schemas.microsoft.com/office/drawing/2014/main" id="{97AFE8DC-C33D-6557-34E0-1ABC38FCC7BB}"/>
                  </a:ext>
                </a:extLst>
              </p:cNvPr>
              <p:cNvSpPr txBox="1"/>
              <p:nvPr/>
            </p:nvSpPr>
            <p:spPr>
              <a:xfrm>
                <a:off x="10479465" y="3195826"/>
                <a:ext cx="856167" cy="246221"/>
              </a:xfrm>
              <a:prstGeom prst="rect">
                <a:avLst/>
              </a:prstGeom>
              <a:noFill/>
            </p:spPr>
            <p:txBody>
              <a:bodyPr wrap="square" rtlCol="0">
                <a:spAutoFit/>
              </a:bodyPr>
              <a:lstStyle/>
              <a:p>
                <a:pPr algn="l"/>
                <a:r>
                  <a:rPr lang="en-US" sz="1000" dirty="0"/>
                  <a:t>Dis(C2, C3)</a:t>
                </a:r>
              </a:p>
            </p:txBody>
          </p:sp>
        </p:grpSp>
        <p:sp>
          <p:nvSpPr>
            <p:cNvPr id="57" name="Speech Bubble: Rectangle 56">
              <a:extLst>
                <a:ext uri="{FF2B5EF4-FFF2-40B4-BE49-F238E27FC236}">
                  <a16:creationId xmlns:a16="http://schemas.microsoft.com/office/drawing/2014/main" id="{436977BB-66D2-8199-5DC6-37036029EFD0}"/>
                </a:ext>
              </a:extLst>
            </p:cNvPr>
            <p:cNvSpPr/>
            <p:nvPr/>
          </p:nvSpPr>
          <p:spPr>
            <a:xfrm>
              <a:off x="8033335" y="2390375"/>
              <a:ext cx="1047365" cy="491765"/>
            </a:xfrm>
            <a:prstGeom prst="wedgeRectCallout">
              <a:avLst>
                <a:gd name="adj1" fmla="val -21474"/>
                <a:gd name="adj2" fmla="val 76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r>
                <a:rPr lang="en-US" sz="1000" dirty="0"/>
                <a:t>Intra-cluster distances are minimized</a:t>
              </a:r>
            </a:p>
          </p:txBody>
        </p:sp>
        <p:sp>
          <p:nvSpPr>
            <p:cNvPr id="58" name="Speech Bubble: Rectangle 57">
              <a:extLst>
                <a:ext uri="{FF2B5EF4-FFF2-40B4-BE49-F238E27FC236}">
                  <a16:creationId xmlns:a16="http://schemas.microsoft.com/office/drawing/2014/main" id="{97983FE4-C1C1-CD69-6EEE-DC7A62F674D4}"/>
                </a:ext>
              </a:extLst>
            </p:cNvPr>
            <p:cNvSpPr/>
            <p:nvPr/>
          </p:nvSpPr>
          <p:spPr>
            <a:xfrm>
              <a:off x="9640874" y="3595779"/>
              <a:ext cx="962072" cy="532015"/>
            </a:xfrm>
            <a:prstGeom prst="wedgeRectCallout">
              <a:avLst>
                <a:gd name="adj1" fmla="val 67697"/>
                <a:gd name="adj2" fmla="val -2462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r>
                <a:rPr lang="en-US" sz="1000" dirty="0"/>
                <a:t>Inter-cluster distances are maximized</a:t>
              </a:r>
            </a:p>
          </p:txBody>
        </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30C55A1-012D-F46F-2FC7-02BB1E8B496D}"/>
                  </a:ext>
                </a:extLst>
              </p:cNvPr>
              <p:cNvSpPr txBox="1"/>
              <p:nvPr/>
            </p:nvSpPr>
            <p:spPr>
              <a:xfrm>
                <a:off x="3171201" y="4578288"/>
                <a:ext cx="3133885" cy="5883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𝐷𝑖𝑠</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d>
                      <m:r>
                        <a:rPr lang="en-US" sz="1400" b="0" i="1" smtClean="0">
                          <a:latin typeface="Cambria Math" panose="02040503050406030204" pitchFamily="18" charset="0"/>
                        </a:rPr>
                        <m:t>= </m:t>
                      </m:r>
                      <m:nary>
                        <m:naryPr>
                          <m:chr m:val="∑"/>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𝑖</m:t>
                          </m:r>
                          <m:r>
                            <a:rPr lang="en-US" sz="1400" b="0" i="1" smtClean="0">
                              <a:latin typeface="Cambria Math" panose="02040503050406030204" pitchFamily="18" charset="0"/>
                            </a:rPr>
                            <m:t>=0</m:t>
                          </m:r>
                        </m:sub>
                        <m:sup>
                          <m:r>
                            <a:rPr lang="en-US" sz="1400" b="0" i="1" smtClean="0">
                              <a:latin typeface="Cambria Math" panose="02040503050406030204" pitchFamily="18" charset="0"/>
                            </a:rPr>
                            <m:t>𝑛</m:t>
                          </m:r>
                        </m:sup>
                        <m:e>
                          <m:sSup>
                            <m:sSupPr>
                              <m:ctrlPr>
                                <a:rPr lang="en-US" sz="1400" b="0" i="1" smtClean="0">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r>
                                    <a:rPr lang="en-US" sz="1400" i="1">
                                      <a:latin typeface="Cambria Math" panose="02040503050406030204" pitchFamily="18" charset="0"/>
                                    </a:rPr>
                                    <m:t>𝑖</m:t>
                                  </m:r>
                                </m:sub>
                              </m:sSub>
                              <m:r>
                                <a:rPr lang="en-US" sz="1400" i="1">
                                  <a:latin typeface="Cambria Math" panose="02040503050406030204" pitchFamily="18" charset="0"/>
                                </a:rPr>
                                <m:t> − </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r>
                                    <a:rPr lang="en-US" sz="1400" i="1">
                                      <a:latin typeface="Cambria Math" panose="02040503050406030204" pitchFamily="18" charset="0"/>
                                    </a:rPr>
                                    <m:t>𝑖</m:t>
                                  </m:r>
                                </m:sub>
                              </m:sSub>
                              <m:r>
                                <a:rPr lang="en-US" sz="1400" i="1">
                                  <a:latin typeface="Cambria Math" panose="02040503050406030204" pitchFamily="18" charset="0"/>
                                </a:rPr>
                                <m:t>)</m:t>
                              </m:r>
                            </m:e>
                            <m:sup>
                              <m:r>
                                <a:rPr lang="en-US" sz="1400" b="0" i="1" smtClean="0">
                                  <a:latin typeface="Cambria Math" panose="02040503050406030204" pitchFamily="18" charset="0"/>
                                </a:rPr>
                                <m:t>2</m:t>
                              </m:r>
                            </m:sup>
                          </m:sSup>
                        </m:e>
                      </m:nary>
                    </m:oMath>
                  </m:oMathPara>
                </a14:m>
                <a:endParaRPr lang="en-US" sz="1400" dirty="0" err="1"/>
              </a:p>
            </p:txBody>
          </p:sp>
        </mc:Choice>
        <mc:Fallback xmlns="">
          <p:sp>
            <p:nvSpPr>
              <p:cNvPr id="60" name="TextBox 59">
                <a:extLst>
                  <a:ext uri="{FF2B5EF4-FFF2-40B4-BE49-F238E27FC236}">
                    <a16:creationId xmlns:a16="http://schemas.microsoft.com/office/drawing/2014/main" id="{C30C55A1-012D-F46F-2FC7-02BB1E8B496D}"/>
                  </a:ext>
                </a:extLst>
              </p:cNvPr>
              <p:cNvSpPr txBox="1">
                <a:spLocks noRot="1" noChangeAspect="1" noMove="1" noResize="1" noEditPoints="1" noAdjustHandles="1" noChangeArrowheads="1" noChangeShapeType="1" noTextEdit="1"/>
              </p:cNvSpPr>
              <p:nvPr/>
            </p:nvSpPr>
            <p:spPr>
              <a:xfrm>
                <a:off x="3171201" y="4578288"/>
                <a:ext cx="3133885" cy="588366"/>
              </a:xfrm>
              <a:prstGeom prst="rect">
                <a:avLst/>
              </a:prstGeom>
              <a:blipFill>
                <a:blip r:embed="rId2"/>
                <a:stretch>
                  <a:fillRect/>
                </a:stretch>
              </a:blipFill>
            </p:spPr>
            <p:txBody>
              <a:bodyPr/>
              <a:lstStyle/>
              <a:p>
                <a:r>
                  <a:rPr lang="en-US">
                    <a:noFill/>
                  </a:rPr>
                  <a:t> </a:t>
                </a:r>
              </a:p>
            </p:txBody>
          </p:sp>
        </mc:Fallback>
      </mc:AlternateContent>
      <p:sp>
        <p:nvSpPr>
          <p:cNvPr id="61" name="Star: 5 Points 60">
            <a:extLst>
              <a:ext uri="{FF2B5EF4-FFF2-40B4-BE49-F238E27FC236}">
                <a16:creationId xmlns:a16="http://schemas.microsoft.com/office/drawing/2014/main" id="{6BB2058A-74AC-E5E9-FAF1-08BA798C1C05}"/>
              </a:ext>
            </a:extLst>
          </p:cNvPr>
          <p:cNvSpPr/>
          <p:nvPr/>
        </p:nvSpPr>
        <p:spPr>
          <a:xfrm>
            <a:off x="317631" y="4729594"/>
            <a:ext cx="254524" cy="235670"/>
          </a:xfrm>
          <a:prstGeom prst="star5">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buClr>
                <a:schemeClr val="bg1"/>
              </a:buClr>
            </a:pPr>
            <a:endParaRPr lang="en-US" dirty="0" err="1"/>
          </a:p>
        </p:txBody>
      </p:sp>
    </p:spTree>
    <p:extLst>
      <p:ext uri="{BB962C8B-B14F-4D97-AF65-F5344CB8AC3E}">
        <p14:creationId xmlns:p14="http://schemas.microsoft.com/office/powerpoint/2010/main" val="50949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2B2874-64C4-4D0F-D34F-C4A92AA807AB}"/>
              </a:ext>
            </a:extLst>
          </p:cNvPr>
          <p:cNvSpPr>
            <a:spLocks noGrp="1"/>
          </p:cNvSpPr>
          <p:nvPr>
            <p:ph idx="1"/>
          </p:nvPr>
        </p:nvSpPr>
        <p:spPr/>
        <p:txBody>
          <a:bodyPr/>
          <a:lstStyle/>
          <a:p>
            <a:r>
              <a:rPr lang="en-US" dirty="0"/>
              <a:t>Now dimensionality refers to the number of features in our data. Theoretically and in ideal situations, the more features we have, the better the model should perform since models have more things to learn from, so they should therefore be more successful. However, real life is more complicated than that. There are several reasons why too many features may end up leading to worse performance in practice.</a:t>
            </a:r>
          </a:p>
          <a:p>
            <a:r>
              <a:rPr lang="en-US" dirty="0"/>
              <a:t>Dimensionality Reduction</a:t>
            </a:r>
          </a:p>
          <a:p>
            <a:pPr lvl="1"/>
            <a:r>
              <a:rPr lang="en-US" dirty="0"/>
              <a:t>PCA (Principal Component Analysis)</a:t>
            </a:r>
          </a:p>
          <a:p>
            <a:pPr lvl="1"/>
            <a:r>
              <a:rPr lang="en-US" dirty="0"/>
              <a:t>…</a:t>
            </a:r>
          </a:p>
        </p:txBody>
      </p:sp>
      <p:sp>
        <p:nvSpPr>
          <p:cNvPr id="3" name="Title 2">
            <a:extLst>
              <a:ext uri="{FF2B5EF4-FFF2-40B4-BE49-F238E27FC236}">
                <a16:creationId xmlns:a16="http://schemas.microsoft.com/office/drawing/2014/main" id="{84BFF816-1AF3-63E3-0DE8-63AE4B1B157E}"/>
              </a:ext>
            </a:extLst>
          </p:cNvPr>
          <p:cNvSpPr>
            <a:spLocks noGrp="1"/>
          </p:cNvSpPr>
          <p:nvPr>
            <p:ph type="title"/>
          </p:nvPr>
        </p:nvSpPr>
        <p:spPr/>
        <p:txBody>
          <a:bodyPr/>
          <a:lstStyle/>
          <a:p>
            <a:r>
              <a:rPr lang="en-US" dirty="0"/>
              <a:t>Curse of Dimensionality</a:t>
            </a:r>
          </a:p>
        </p:txBody>
      </p:sp>
    </p:spTree>
    <p:extLst>
      <p:ext uri="{BB962C8B-B14F-4D97-AF65-F5344CB8AC3E}">
        <p14:creationId xmlns:p14="http://schemas.microsoft.com/office/powerpoint/2010/main" val="3285412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768FAE-FE62-04D9-445F-CF52F370A487}"/>
              </a:ext>
            </a:extLst>
          </p:cNvPr>
          <p:cNvSpPr>
            <a:spLocks noGrp="1"/>
          </p:cNvSpPr>
          <p:nvPr>
            <p:ph idx="1"/>
          </p:nvPr>
        </p:nvSpPr>
        <p:spPr>
          <a:xfrm>
            <a:off x="300037" y="1484313"/>
            <a:ext cx="6538507" cy="2562393"/>
          </a:xfrm>
        </p:spPr>
        <p:txBody>
          <a:bodyPr/>
          <a:lstStyle/>
          <a:p>
            <a:pPr marL="457200" indent="-457200">
              <a:buFont typeface="+mj-lt"/>
              <a:buAutoNum type="arabicPeriod"/>
            </a:pPr>
            <a:r>
              <a:rPr lang="en-US" dirty="0"/>
              <a:t>Initialize K = 3 centroids randomly</a:t>
            </a:r>
          </a:p>
          <a:p>
            <a:pPr marL="457200" indent="-457200">
              <a:buFont typeface="+mj-lt"/>
              <a:buAutoNum type="arabicPeriod"/>
            </a:pPr>
            <a:r>
              <a:rPr lang="en-US" dirty="0"/>
              <a:t>Distance calculation</a:t>
            </a:r>
          </a:p>
          <a:p>
            <a:pPr marL="457200" indent="-457200">
              <a:buFont typeface="+mj-lt"/>
              <a:buAutoNum type="arabicPeriod"/>
            </a:pPr>
            <a:r>
              <a:rPr lang="en-US" dirty="0"/>
              <a:t>Assign each point to the closest centroid</a:t>
            </a:r>
          </a:p>
          <a:p>
            <a:pPr marL="457200" indent="-457200">
              <a:buFont typeface="+mj-lt"/>
              <a:buAutoNum type="arabicPeriod"/>
            </a:pPr>
            <a:r>
              <a:rPr lang="en-US" dirty="0"/>
              <a:t>Compute the new centroids for each cluster</a:t>
            </a:r>
          </a:p>
          <a:p>
            <a:pPr marL="457200" indent="-457200">
              <a:buFont typeface="+mj-lt"/>
              <a:buAutoNum type="arabicPeriod"/>
            </a:pPr>
            <a:r>
              <a:rPr lang="en-US" dirty="0"/>
              <a:t>Repeat until there is no more changes</a:t>
            </a:r>
          </a:p>
        </p:txBody>
      </p:sp>
      <p:sp>
        <p:nvSpPr>
          <p:cNvPr id="3" name="Title 2">
            <a:extLst>
              <a:ext uri="{FF2B5EF4-FFF2-40B4-BE49-F238E27FC236}">
                <a16:creationId xmlns:a16="http://schemas.microsoft.com/office/drawing/2014/main" id="{1C2D1AFA-805E-E3BA-CD17-DB83DA2D6473}"/>
              </a:ext>
            </a:extLst>
          </p:cNvPr>
          <p:cNvSpPr>
            <a:spLocks noGrp="1"/>
          </p:cNvSpPr>
          <p:nvPr>
            <p:ph type="title"/>
          </p:nvPr>
        </p:nvSpPr>
        <p:spPr/>
        <p:txBody>
          <a:bodyPr/>
          <a:lstStyle/>
          <a:p>
            <a:r>
              <a:rPr lang="en-US" dirty="0"/>
              <a:t>K-Means Algorithms</a:t>
            </a:r>
          </a:p>
        </p:txBody>
      </p:sp>
      <p:pic>
        <p:nvPicPr>
          <p:cNvPr id="5" name="Picture 4" descr="Chart, scatter chart&#10;&#10;Description automatically generated">
            <a:extLst>
              <a:ext uri="{FF2B5EF4-FFF2-40B4-BE49-F238E27FC236}">
                <a16:creationId xmlns:a16="http://schemas.microsoft.com/office/drawing/2014/main" id="{C9A09A51-B362-66FA-7D34-69BE01509585}"/>
              </a:ext>
            </a:extLst>
          </p:cNvPr>
          <p:cNvPicPr>
            <a:picLocks noChangeAspect="1"/>
          </p:cNvPicPr>
          <p:nvPr/>
        </p:nvPicPr>
        <p:blipFill rotWithShape="1">
          <a:blip r:embed="rId2">
            <a:extLst>
              <a:ext uri="{28A0092B-C50C-407E-A947-70E740481C1C}">
                <a14:useLocalDpi xmlns:a14="http://schemas.microsoft.com/office/drawing/2010/main" val="0"/>
              </a:ext>
            </a:extLst>
          </a:blip>
          <a:srcRect l="4267" t="4131" r="5070" b="5231"/>
          <a:stretch/>
        </p:blipFill>
        <p:spPr>
          <a:xfrm>
            <a:off x="6928116" y="1610768"/>
            <a:ext cx="4981079" cy="3734783"/>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69299FD-F64A-6CD1-7B3A-254333FBA2D5}"/>
                  </a:ext>
                </a:extLst>
              </p:cNvPr>
              <p:cNvSpPr txBox="1"/>
              <p:nvPr/>
            </p:nvSpPr>
            <p:spPr>
              <a:xfrm>
                <a:off x="472195" y="5302150"/>
                <a:ext cx="2303130" cy="5427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𝑆𝑆𝐸</m:t>
                      </m:r>
                      <m:r>
                        <a:rPr lang="en-US" b="0" i="1" smtClean="0">
                          <a:latin typeface="Cambria Math" panose="02040503050406030204" pitchFamily="18" charset="0"/>
                        </a:rPr>
                        <m:t>= </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r>
                                <a:rPr lang="en-US" i="1">
                                  <a:latin typeface="Cambria Math" panose="02040503050406030204" pitchFamily="18" charset="0"/>
                                </a:rPr>
                                <m:t>)</m:t>
                              </m:r>
                            </m:e>
                            <m:sup>
                              <m:r>
                                <a:rPr lang="en-US" b="0" i="1" smtClean="0">
                                  <a:latin typeface="Cambria Math" panose="02040503050406030204" pitchFamily="18" charset="0"/>
                                </a:rPr>
                                <m:t>2</m:t>
                              </m:r>
                            </m:sup>
                          </m:sSup>
                        </m:e>
                      </m:nary>
                    </m:oMath>
                  </m:oMathPara>
                </a14:m>
                <a:endParaRPr lang="en-US" dirty="0" err="1"/>
              </a:p>
            </p:txBody>
          </p:sp>
        </mc:Choice>
        <mc:Fallback xmlns="">
          <p:sp>
            <p:nvSpPr>
              <p:cNvPr id="6" name="TextBox 5">
                <a:extLst>
                  <a:ext uri="{FF2B5EF4-FFF2-40B4-BE49-F238E27FC236}">
                    <a16:creationId xmlns:a16="http://schemas.microsoft.com/office/drawing/2014/main" id="{C69299FD-F64A-6CD1-7B3A-254333FBA2D5}"/>
                  </a:ext>
                </a:extLst>
              </p:cNvPr>
              <p:cNvSpPr txBox="1">
                <a:spLocks noRot="1" noChangeAspect="1" noMove="1" noResize="1" noEditPoints="1" noAdjustHandles="1" noChangeArrowheads="1" noChangeShapeType="1" noTextEdit="1"/>
              </p:cNvSpPr>
              <p:nvPr/>
            </p:nvSpPr>
            <p:spPr>
              <a:xfrm>
                <a:off x="472195" y="5302150"/>
                <a:ext cx="2303130" cy="542713"/>
              </a:xfrm>
              <a:prstGeom prst="rect">
                <a:avLst/>
              </a:prstGeom>
              <a:blipFill>
                <a:blip r:embed="rId3"/>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2F70C18-BE7F-D2BF-58BC-4F72CBB7D826}"/>
              </a:ext>
            </a:extLst>
          </p:cNvPr>
          <p:cNvSpPr txBox="1"/>
          <p:nvPr/>
        </p:nvSpPr>
        <p:spPr>
          <a:xfrm>
            <a:off x="382623" y="5811706"/>
            <a:ext cx="8404698" cy="369332"/>
          </a:xfrm>
          <a:prstGeom prst="rect">
            <a:avLst/>
          </a:prstGeom>
          <a:noFill/>
        </p:spPr>
        <p:txBody>
          <a:bodyPr wrap="square" rtlCol="0">
            <a:spAutoFit/>
          </a:bodyPr>
          <a:lstStyle/>
          <a:p>
            <a:pPr algn="l"/>
            <a:r>
              <a:rPr lang="en-US" dirty="0">
                <a:solidFill>
                  <a:srgbClr val="FF0000"/>
                </a:solidFill>
              </a:rPr>
              <a:t>SSE</a:t>
            </a:r>
            <a:r>
              <a:rPr lang="en-US" dirty="0"/>
              <a:t> = the sum of the squared differences between each points and its centroids</a:t>
            </a:r>
          </a:p>
        </p:txBody>
      </p:sp>
      <p:sp>
        <p:nvSpPr>
          <p:cNvPr id="8" name="TextBox 7">
            <a:extLst>
              <a:ext uri="{FF2B5EF4-FFF2-40B4-BE49-F238E27FC236}">
                <a16:creationId xmlns:a16="http://schemas.microsoft.com/office/drawing/2014/main" id="{E9AE438B-E9DD-F30F-B3E5-290B5F6A5FF0}"/>
              </a:ext>
            </a:extLst>
          </p:cNvPr>
          <p:cNvSpPr txBox="1"/>
          <p:nvPr/>
        </p:nvSpPr>
        <p:spPr>
          <a:xfrm>
            <a:off x="379379" y="4185328"/>
            <a:ext cx="6538507" cy="923330"/>
          </a:xfrm>
          <a:prstGeom prst="rect">
            <a:avLst/>
          </a:prstGeom>
          <a:noFill/>
        </p:spPr>
        <p:txBody>
          <a:bodyPr wrap="square" rtlCol="0">
            <a:spAutoFit/>
          </a:bodyPr>
          <a:lstStyle/>
          <a:p>
            <a:pPr marL="285750" indent="-285750" algn="l">
              <a:buFont typeface="Arial" panose="020B0604020202020204" pitchFamily="34" charset="0"/>
              <a:buChar char="•"/>
            </a:pPr>
            <a:r>
              <a:rPr lang="en-US" dirty="0"/>
              <a:t>Iterative algorithm</a:t>
            </a:r>
          </a:p>
          <a:p>
            <a:pPr marL="285750" indent="-285750" algn="l">
              <a:buFont typeface="Arial" panose="020B0604020202020204" pitchFamily="34" charset="0"/>
              <a:buChar char="•"/>
            </a:pPr>
            <a:r>
              <a:rPr lang="en-US" dirty="0"/>
              <a:t>Heuristic algorithm</a:t>
            </a:r>
          </a:p>
          <a:p>
            <a:pPr marL="742950" lvl="1" indent="-285750">
              <a:buFont typeface="Arial" panose="020B0604020202020204" pitchFamily="34" charset="0"/>
              <a:buChar char="•"/>
            </a:pPr>
            <a:r>
              <a:rPr lang="en-US" dirty="0"/>
              <a:t>no guarantee that it will converge to the global optimum</a:t>
            </a:r>
          </a:p>
        </p:txBody>
      </p:sp>
    </p:spTree>
    <p:extLst>
      <p:ext uri="{BB962C8B-B14F-4D97-AF65-F5344CB8AC3E}">
        <p14:creationId xmlns:p14="http://schemas.microsoft.com/office/powerpoint/2010/main" val="1534169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1CF402-0C27-66E3-65A7-B616390CBF16}"/>
              </a:ext>
            </a:extLst>
          </p:cNvPr>
          <p:cNvSpPr>
            <a:spLocks noGrp="1"/>
          </p:cNvSpPr>
          <p:nvPr>
            <p:ph idx="1"/>
          </p:nvPr>
        </p:nvSpPr>
        <p:spPr>
          <a:xfrm>
            <a:off x="300038" y="1484313"/>
            <a:ext cx="8061537" cy="4608512"/>
          </a:xfrm>
        </p:spPr>
        <p:txBody>
          <a:bodyPr/>
          <a:lstStyle/>
          <a:p>
            <a:r>
              <a:rPr lang="en-US" dirty="0"/>
              <a:t>External approach</a:t>
            </a:r>
          </a:p>
          <a:p>
            <a:pPr lvl="1"/>
            <a:r>
              <a:rPr lang="en-US" dirty="0"/>
              <a:t>Compare the clusters with the ground truth, if there is available.</a:t>
            </a:r>
          </a:p>
          <a:p>
            <a:r>
              <a:rPr lang="en-US" dirty="0"/>
              <a:t>Internal approach</a:t>
            </a:r>
          </a:p>
          <a:p>
            <a:pPr lvl="1"/>
            <a:r>
              <a:rPr lang="en-US" dirty="0"/>
              <a:t>Inertia</a:t>
            </a:r>
          </a:p>
          <a:p>
            <a:pPr lvl="2"/>
            <a:r>
              <a:rPr lang="en-US" dirty="0"/>
              <a:t>Sum of squared distances of samples to their closest cluster center.</a:t>
            </a:r>
          </a:p>
          <a:p>
            <a:pPr lvl="1"/>
            <a:r>
              <a:rPr lang="en-US" dirty="0"/>
              <a:t>Distortion </a:t>
            </a:r>
          </a:p>
          <a:p>
            <a:pPr lvl="2"/>
            <a:r>
              <a:rPr lang="en-US" dirty="0"/>
              <a:t>Average the distance between data points within a cluster.</a:t>
            </a:r>
          </a:p>
          <a:p>
            <a:pPr lvl="1"/>
            <a:r>
              <a:rPr lang="en-US" dirty="0"/>
              <a:t>Silhouette Coefficient</a:t>
            </a:r>
          </a:p>
          <a:p>
            <a:pPr lvl="2"/>
            <a:r>
              <a:rPr lang="en-US" dirty="0"/>
              <a:t>The mean intra-cluster distance (a) and the mean nearest-cluster distance (b) for each sample.</a:t>
            </a:r>
          </a:p>
          <a:p>
            <a:pPr lvl="1"/>
            <a:r>
              <a:rPr lang="en-US" dirty="0"/>
              <a:t>Choosing K.</a:t>
            </a:r>
          </a:p>
          <a:p>
            <a:pPr lvl="2"/>
            <a:r>
              <a:rPr lang="en-US" dirty="0"/>
              <a:t>Elbow Method</a:t>
            </a:r>
          </a:p>
        </p:txBody>
      </p:sp>
      <p:sp>
        <p:nvSpPr>
          <p:cNvPr id="3" name="Title 2">
            <a:extLst>
              <a:ext uri="{FF2B5EF4-FFF2-40B4-BE49-F238E27FC236}">
                <a16:creationId xmlns:a16="http://schemas.microsoft.com/office/drawing/2014/main" id="{BD9C8A4C-7ACA-3120-A334-D17653D22DD3}"/>
              </a:ext>
            </a:extLst>
          </p:cNvPr>
          <p:cNvSpPr>
            <a:spLocks noGrp="1"/>
          </p:cNvSpPr>
          <p:nvPr>
            <p:ph type="title"/>
          </p:nvPr>
        </p:nvSpPr>
        <p:spPr/>
        <p:txBody>
          <a:bodyPr/>
          <a:lstStyle/>
          <a:p>
            <a:r>
              <a:rPr lang="en-US" dirty="0"/>
              <a:t>K-Means Accuracy</a:t>
            </a:r>
          </a:p>
        </p:txBody>
      </p:sp>
      <p:cxnSp>
        <p:nvCxnSpPr>
          <p:cNvPr id="6" name="Straight Arrow Connector 5">
            <a:extLst>
              <a:ext uri="{FF2B5EF4-FFF2-40B4-BE49-F238E27FC236}">
                <a16:creationId xmlns:a16="http://schemas.microsoft.com/office/drawing/2014/main" id="{315E79FC-8FBA-2EF7-59A7-D9A025993102}"/>
              </a:ext>
            </a:extLst>
          </p:cNvPr>
          <p:cNvCxnSpPr/>
          <p:nvPr/>
        </p:nvCxnSpPr>
        <p:spPr>
          <a:xfrm>
            <a:off x="8832915" y="4835951"/>
            <a:ext cx="2818615" cy="0"/>
          </a:xfrm>
          <a:prstGeom prst="straightConnector1">
            <a:avLst/>
          </a:prstGeom>
          <a:ln w="22225">
            <a:headEnd type="none" w="lg" len="lg"/>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95AC3AFD-B24F-7D72-FD2D-3058E824493C}"/>
              </a:ext>
            </a:extLst>
          </p:cNvPr>
          <p:cNvGrpSpPr/>
          <p:nvPr/>
        </p:nvGrpSpPr>
        <p:grpSpPr>
          <a:xfrm>
            <a:off x="9049732" y="2630078"/>
            <a:ext cx="1932491" cy="2432116"/>
            <a:chOff x="9049732" y="2630078"/>
            <a:chExt cx="1932491" cy="2432116"/>
          </a:xfrm>
        </p:grpSpPr>
        <p:cxnSp>
          <p:nvCxnSpPr>
            <p:cNvPr id="8" name="Straight Arrow Connector 7">
              <a:extLst>
                <a:ext uri="{FF2B5EF4-FFF2-40B4-BE49-F238E27FC236}">
                  <a16:creationId xmlns:a16="http://schemas.microsoft.com/office/drawing/2014/main" id="{4BA2AD25-06A8-A7F0-DD42-F6FF727B91F5}"/>
                </a:ext>
              </a:extLst>
            </p:cNvPr>
            <p:cNvCxnSpPr/>
            <p:nvPr/>
          </p:nvCxnSpPr>
          <p:spPr>
            <a:xfrm flipV="1">
              <a:off x="9049732" y="2630078"/>
              <a:ext cx="0" cy="2432116"/>
            </a:xfrm>
            <a:prstGeom prst="straightConnector1">
              <a:avLst/>
            </a:prstGeom>
            <a:ln w="22225">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FC62832-30B2-45CF-BE36-EC279C89A4FD}"/>
                </a:ext>
              </a:extLst>
            </p:cNvPr>
            <p:cNvSpPr/>
            <p:nvPr/>
          </p:nvSpPr>
          <p:spPr>
            <a:xfrm>
              <a:off x="9370244" y="3257650"/>
              <a:ext cx="131975" cy="12254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buClr>
                  <a:schemeClr val="bg1"/>
                </a:buClr>
              </a:pPr>
              <a:endParaRPr lang="en-US" dirty="0" err="1"/>
            </a:p>
          </p:txBody>
        </p:sp>
        <p:sp>
          <p:nvSpPr>
            <p:cNvPr id="10" name="Oval 9">
              <a:extLst>
                <a:ext uri="{FF2B5EF4-FFF2-40B4-BE49-F238E27FC236}">
                  <a16:creationId xmlns:a16="http://schemas.microsoft.com/office/drawing/2014/main" id="{E5345F87-E87A-33A8-607E-1AD3642BE106}"/>
                </a:ext>
              </a:extLst>
            </p:cNvPr>
            <p:cNvSpPr/>
            <p:nvPr/>
          </p:nvSpPr>
          <p:spPr>
            <a:xfrm>
              <a:off x="9616912" y="3848838"/>
              <a:ext cx="131975" cy="12254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buClr>
                  <a:schemeClr val="bg1"/>
                </a:buClr>
              </a:pPr>
              <a:endParaRPr lang="en-US" dirty="0" err="1"/>
            </a:p>
          </p:txBody>
        </p:sp>
        <p:sp>
          <p:nvSpPr>
            <p:cNvPr id="11" name="Oval 10">
              <a:extLst>
                <a:ext uri="{FF2B5EF4-FFF2-40B4-BE49-F238E27FC236}">
                  <a16:creationId xmlns:a16="http://schemas.microsoft.com/office/drawing/2014/main" id="{074655A0-BEE6-18DB-D6B3-8811506FCA83}"/>
                </a:ext>
              </a:extLst>
            </p:cNvPr>
            <p:cNvSpPr/>
            <p:nvPr/>
          </p:nvSpPr>
          <p:spPr>
            <a:xfrm>
              <a:off x="9863580" y="4326579"/>
              <a:ext cx="131975" cy="12254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buClr>
                  <a:schemeClr val="bg1"/>
                </a:buClr>
              </a:pPr>
              <a:endParaRPr lang="en-US" dirty="0" err="1"/>
            </a:p>
          </p:txBody>
        </p:sp>
        <p:sp>
          <p:nvSpPr>
            <p:cNvPr id="12" name="Oval 11">
              <a:extLst>
                <a:ext uri="{FF2B5EF4-FFF2-40B4-BE49-F238E27FC236}">
                  <a16:creationId xmlns:a16="http://schemas.microsoft.com/office/drawing/2014/main" id="{E9CE9197-2A1B-E931-200E-C38BBAC5A163}"/>
                </a:ext>
              </a:extLst>
            </p:cNvPr>
            <p:cNvSpPr/>
            <p:nvPr/>
          </p:nvSpPr>
          <p:spPr>
            <a:xfrm>
              <a:off x="10110248" y="4487163"/>
              <a:ext cx="131975" cy="12254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buClr>
                  <a:schemeClr val="bg1"/>
                </a:buClr>
              </a:pPr>
              <a:endParaRPr lang="en-US" dirty="0" err="1"/>
            </a:p>
          </p:txBody>
        </p:sp>
        <p:sp>
          <p:nvSpPr>
            <p:cNvPr id="13" name="Oval 12">
              <a:extLst>
                <a:ext uri="{FF2B5EF4-FFF2-40B4-BE49-F238E27FC236}">
                  <a16:creationId xmlns:a16="http://schemas.microsoft.com/office/drawing/2014/main" id="{287A2CF3-9FDF-5CA6-311F-92C087A0B9E4}"/>
                </a:ext>
              </a:extLst>
            </p:cNvPr>
            <p:cNvSpPr/>
            <p:nvPr/>
          </p:nvSpPr>
          <p:spPr>
            <a:xfrm>
              <a:off x="10356916" y="4576552"/>
              <a:ext cx="131975" cy="12254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buClr>
                  <a:schemeClr val="bg1"/>
                </a:buClr>
              </a:pPr>
              <a:endParaRPr lang="en-US" dirty="0" err="1"/>
            </a:p>
          </p:txBody>
        </p:sp>
        <p:sp>
          <p:nvSpPr>
            <p:cNvPr id="14" name="Oval 13">
              <a:extLst>
                <a:ext uri="{FF2B5EF4-FFF2-40B4-BE49-F238E27FC236}">
                  <a16:creationId xmlns:a16="http://schemas.microsoft.com/office/drawing/2014/main" id="{1CC4F5A6-3962-18EA-68B6-E708909BDC2E}"/>
                </a:ext>
              </a:extLst>
            </p:cNvPr>
            <p:cNvSpPr/>
            <p:nvPr/>
          </p:nvSpPr>
          <p:spPr>
            <a:xfrm>
              <a:off x="10603582" y="4609709"/>
              <a:ext cx="131975" cy="12254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buClr>
                  <a:schemeClr val="bg1"/>
                </a:buClr>
              </a:pPr>
              <a:endParaRPr lang="en-US" dirty="0" err="1"/>
            </a:p>
          </p:txBody>
        </p:sp>
        <p:sp>
          <p:nvSpPr>
            <p:cNvPr id="15" name="Oval 14">
              <a:extLst>
                <a:ext uri="{FF2B5EF4-FFF2-40B4-BE49-F238E27FC236}">
                  <a16:creationId xmlns:a16="http://schemas.microsoft.com/office/drawing/2014/main" id="{54366569-F592-2DAA-FE0D-47852F44164F}"/>
                </a:ext>
              </a:extLst>
            </p:cNvPr>
            <p:cNvSpPr/>
            <p:nvPr/>
          </p:nvSpPr>
          <p:spPr>
            <a:xfrm>
              <a:off x="10850248" y="4644979"/>
              <a:ext cx="131975" cy="12254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buClr>
                  <a:schemeClr val="bg1"/>
                </a:buClr>
              </a:pPr>
              <a:endParaRPr lang="en-US" dirty="0" err="1"/>
            </a:p>
          </p:txBody>
        </p:sp>
      </p:grpSp>
      <p:cxnSp>
        <p:nvCxnSpPr>
          <p:cNvPr id="18" name="Straight Connector 17">
            <a:extLst>
              <a:ext uri="{FF2B5EF4-FFF2-40B4-BE49-F238E27FC236}">
                <a16:creationId xmlns:a16="http://schemas.microsoft.com/office/drawing/2014/main" id="{54782612-B72A-3ED5-7B3B-EF27AA7CD6AE}"/>
              </a:ext>
            </a:extLst>
          </p:cNvPr>
          <p:cNvCxnSpPr>
            <a:cxnSpLocks/>
            <a:stCxn id="9" idx="5"/>
            <a:endCxn id="10" idx="0"/>
          </p:cNvCxnSpPr>
          <p:nvPr/>
        </p:nvCxnSpPr>
        <p:spPr>
          <a:xfrm>
            <a:off x="9482892" y="3362250"/>
            <a:ext cx="200008" cy="486588"/>
          </a:xfrm>
          <a:prstGeom prst="line">
            <a:avLst/>
          </a:prstGeom>
          <a:ln w="22225">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85F78A-872D-A9E8-24CA-87C24A885715}"/>
              </a:ext>
            </a:extLst>
          </p:cNvPr>
          <p:cNvCxnSpPr>
            <a:cxnSpLocks/>
            <a:stCxn id="10" idx="5"/>
            <a:endCxn id="11" idx="1"/>
          </p:cNvCxnSpPr>
          <p:nvPr/>
        </p:nvCxnSpPr>
        <p:spPr>
          <a:xfrm>
            <a:off x="9729560" y="3953438"/>
            <a:ext cx="153347" cy="391087"/>
          </a:xfrm>
          <a:prstGeom prst="line">
            <a:avLst/>
          </a:prstGeom>
          <a:ln w="22225">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CB45DCA-996E-6112-0242-E37A061693CA}"/>
              </a:ext>
            </a:extLst>
          </p:cNvPr>
          <p:cNvCxnSpPr>
            <a:stCxn id="11" idx="5"/>
            <a:endCxn id="12" idx="1"/>
          </p:cNvCxnSpPr>
          <p:nvPr/>
        </p:nvCxnSpPr>
        <p:spPr>
          <a:xfrm>
            <a:off x="9976228" y="4431179"/>
            <a:ext cx="153347" cy="73930"/>
          </a:xfrm>
          <a:prstGeom prst="line">
            <a:avLst/>
          </a:prstGeom>
          <a:ln w="22225">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AB2435-2D10-A676-0C56-EC2D00C599F5}"/>
              </a:ext>
            </a:extLst>
          </p:cNvPr>
          <p:cNvCxnSpPr>
            <a:stCxn id="12" idx="6"/>
            <a:endCxn id="13" idx="1"/>
          </p:cNvCxnSpPr>
          <p:nvPr/>
        </p:nvCxnSpPr>
        <p:spPr>
          <a:xfrm>
            <a:off x="10242223" y="4548436"/>
            <a:ext cx="134020" cy="46062"/>
          </a:xfrm>
          <a:prstGeom prst="line">
            <a:avLst/>
          </a:prstGeom>
          <a:ln w="22225">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9E8A93C-D5E0-20B0-170A-E2FEE67A4A1C}"/>
              </a:ext>
            </a:extLst>
          </p:cNvPr>
          <p:cNvCxnSpPr>
            <a:stCxn id="13" idx="6"/>
            <a:endCxn id="14" idx="2"/>
          </p:cNvCxnSpPr>
          <p:nvPr/>
        </p:nvCxnSpPr>
        <p:spPr>
          <a:xfrm>
            <a:off x="10488891" y="4637825"/>
            <a:ext cx="114691" cy="33157"/>
          </a:xfrm>
          <a:prstGeom prst="line">
            <a:avLst/>
          </a:prstGeom>
          <a:ln w="22225">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A883548-52EB-2136-7E9B-48342D8D2C51}"/>
              </a:ext>
            </a:extLst>
          </p:cNvPr>
          <p:cNvCxnSpPr>
            <a:cxnSpLocks/>
            <a:stCxn id="14" idx="6"/>
            <a:endCxn id="15" idx="2"/>
          </p:cNvCxnSpPr>
          <p:nvPr/>
        </p:nvCxnSpPr>
        <p:spPr>
          <a:xfrm>
            <a:off x="10735557" y="4670982"/>
            <a:ext cx="114691" cy="35270"/>
          </a:xfrm>
          <a:prstGeom prst="line">
            <a:avLst/>
          </a:prstGeom>
          <a:ln w="22225">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CAAE31F-E9CC-8742-B425-162DF5338426}"/>
              </a:ext>
            </a:extLst>
          </p:cNvPr>
          <p:cNvSpPr txBox="1"/>
          <p:nvPr/>
        </p:nvSpPr>
        <p:spPr>
          <a:xfrm>
            <a:off x="11321592" y="4853446"/>
            <a:ext cx="405357" cy="307777"/>
          </a:xfrm>
          <a:prstGeom prst="rect">
            <a:avLst/>
          </a:prstGeom>
          <a:noFill/>
        </p:spPr>
        <p:txBody>
          <a:bodyPr wrap="square" rtlCol="0">
            <a:spAutoFit/>
          </a:bodyPr>
          <a:lstStyle/>
          <a:p>
            <a:pPr algn="l"/>
            <a:r>
              <a:rPr lang="en-US" sz="1400" dirty="0"/>
              <a:t>K</a:t>
            </a:r>
          </a:p>
        </p:txBody>
      </p:sp>
      <p:sp>
        <p:nvSpPr>
          <p:cNvPr id="39" name="TextBox 38">
            <a:extLst>
              <a:ext uri="{FF2B5EF4-FFF2-40B4-BE49-F238E27FC236}">
                <a16:creationId xmlns:a16="http://schemas.microsoft.com/office/drawing/2014/main" id="{111766CC-592E-2D68-5A98-518F73473F89}"/>
              </a:ext>
            </a:extLst>
          </p:cNvPr>
          <p:cNvSpPr txBox="1"/>
          <p:nvPr/>
        </p:nvSpPr>
        <p:spPr>
          <a:xfrm>
            <a:off x="8361575" y="2648938"/>
            <a:ext cx="783136" cy="307777"/>
          </a:xfrm>
          <a:prstGeom prst="rect">
            <a:avLst/>
          </a:prstGeom>
          <a:noFill/>
        </p:spPr>
        <p:txBody>
          <a:bodyPr wrap="square" rtlCol="0">
            <a:spAutoFit/>
          </a:bodyPr>
          <a:lstStyle/>
          <a:p>
            <a:pPr algn="l"/>
            <a:r>
              <a:rPr lang="en-US" sz="1400" dirty="0"/>
              <a:t>Metric</a:t>
            </a:r>
          </a:p>
        </p:txBody>
      </p:sp>
      <p:sp>
        <p:nvSpPr>
          <p:cNvPr id="40" name="TextBox 39">
            <a:extLst>
              <a:ext uri="{FF2B5EF4-FFF2-40B4-BE49-F238E27FC236}">
                <a16:creationId xmlns:a16="http://schemas.microsoft.com/office/drawing/2014/main" id="{FAF625FF-FBAD-33A8-E2E8-37B072750D6E}"/>
              </a:ext>
            </a:extLst>
          </p:cNvPr>
          <p:cNvSpPr txBox="1"/>
          <p:nvPr/>
        </p:nvSpPr>
        <p:spPr>
          <a:xfrm>
            <a:off x="10354398" y="3491662"/>
            <a:ext cx="741575" cy="523220"/>
          </a:xfrm>
          <a:prstGeom prst="rect">
            <a:avLst/>
          </a:prstGeom>
          <a:noFill/>
        </p:spPr>
        <p:txBody>
          <a:bodyPr wrap="square" rtlCol="0">
            <a:spAutoFit/>
          </a:bodyPr>
          <a:lstStyle/>
          <a:p>
            <a:pPr algn="l"/>
            <a:r>
              <a:rPr lang="en-US" sz="1400" dirty="0"/>
              <a:t>Elbow Point</a:t>
            </a:r>
          </a:p>
        </p:txBody>
      </p:sp>
      <p:cxnSp>
        <p:nvCxnSpPr>
          <p:cNvPr id="42" name="Straight Arrow Connector 41">
            <a:extLst>
              <a:ext uri="{FF2B5EF4-FFF2-40B4-BE49-F238E27FC236}">
                <a16:creationId xmlns:a16="http://schemas.microsoft.com/office/drawing/2014/main" id="{5C18C1AA-AAC0-843F-1D60-FF285F5F413F}"/>
              </a:ext>
            </a:extLst>
          </p:cNvPr>
          <p:cNvCxnSpPr/>
          <p:nvPr/>
        </p:nvCxnSpPr>
        <p:spPr>
          <a:xfrm flipH="1">
            <a:off x="10052901" y="3971384"/>
            <a:ext cx="370002" cy="355195"/>
          </a:xfrm>
          <a:prstGeom prst="straightConnector1">
            <a:avLst/>
          </a:prstGeom>
          <a:ln>
            <a:headEnd type="none" w="lg" len="lg"/>
            <a:tailEnd type="triangle"/>
          </a:ln>
        </p:spPr>
        <p:style>
          <a:lnRef idx="2">
            <a:schemeClr val="accent2"/>
          </a:lnRef>
          <a:fillRef idx="0">
            <a:schemeClr val="accent2"/>
          </a:fillRef>
          <a:effectRef idx="1">
            <a:schemeClr val="accent2"/>
          </a:effectRef>
          <a:fontRef idx="minor">
            <a:schemeClr val="tx1"/>
          </a:fontRef>
        </p:style>
      </p:cxnSp>
      <p:sp>
        <p:nvSpPr>
          <p:cNvPr id="46" name="Star: 5 Points 45">
            <a:extLst>
              <a:ext uri="{FF2B5EF4-FFF2-40B4-BE49-F238E27FC236}">
                <a16:creationId xmlns:a16="http://schemas.microsoft.com/office/drawing/2014/main" id="{73181C29-7D48-A133-0F3F-C765220926E4}"/>
              </a:ext>
            </a:extLst>
          </p:cNvPr>
          <p:cNvSpPr/>
          <p:nvPr/>
        </p:nvSpPr>
        <p:spPr>
          <a:xfrm>
            <a:off x="366027" y="2843515"/>
            <a:ext cx="254524" cy="235670"/>
          </a:xfrm>
          <a:prstGeom prst="star5">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buClr>
                <a:schemeClr val="bg1"/>
              </a:buClr>
            </a:pPr>
            <a:endParaRPr lang="en-US" dirty="0" err="1"/>
          </a:p>
        </p:txBody>
      </p:sp>
    </p:spTree>
    <p:extLst>
      <p:ext uri="{BB962C8B-B14F-4D97-AF65-F5344CB8AC3E}">
        <p14:creationId xmlns:p14="http://schemas.microsoft.com/office/powerpoint/2010/main" val="2948713026"/>
      </p:ext>
    </p:extLst>
  </p:cSld>
  <p:clrMapOvr>
    <a:masterClrMapping/>
  </p:clrMapOvr>
</p:sld>
</file>

<file path=ppt/theme/theme1.xml><?xml version="1.0" encoding="utf-8"?>
<a:theme xmlns:a="http://schemas.openxmlformats.org/drawingml/2006/main" name="ST PowerPoint Template 16x9">
  <a:themeElements>
    <a:clrScheme name="STMicroelectronics 2021">
      <a:dk1>
        <a:srgbClr val="03234B"/>
      </a:dk1>
      <a:lt1>
        <a:srgbClr val="FFFFFF"/>
      </a:lt1>
      <a:dk2>
        <a:srgbClr val="464650"/>
      </a:dk2>
      <a:lt2>
        <a:srgbClr val="E8E8E9"/>
      </a:lt2>
      <a:accent1>
        <a:srgbClr val="03234B"/>
      </a:accent1>
      <a:accent2>
        <a:srgbClr val="E6007E"/>
      </a:accent2>
      <a:accent3>
        <a:srgbClr val="3CB4E6"/>
      </a:accent3>
      <a:accent4>
        <a:srgbClr val="FFD200"/>
      </a:accent4>
      <a:accent5>
        <a:srgbClr val="49B170"/>
      </a:accent5>
      <a:accent6>
        <a:srgbClr val="8C0078"/>
      </a:accent6>
      <a:hlink>
        <a:srgbClr val="3CB4E6"/>
      </a:hlink>
      <a:folHlink>
        <a:srgbClr val="3CB4E6"/>
      </a:folHlink>
    </a:clrScheme>
    <a:fontScheme name="ST BRAND 201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buClr>
            <a:schemeClr val="bg1"/>
          </a:buCl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2225">
          <a:headEnd type="none" w="lg" len="lg"/>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err="1" smtClean="0"/>
        </a:defPPr>
      </a:lstStyle>
    </a:txDef>
  </a:objectDefaults>
  <a:extraClrSchemeLst/>
  <a:extLst>
    <a:ext uri="{05A4C25C-085E-4340-85A3-A5531E510DB2}">
      <thm15:themeFamily xmlns:thm15="http://schemas.microsoft.com/office/thememl/2012/main" name="ST_Template_[16-9].potx" id="{CD5ACC94-6E44-41CD-AD84-5EC23CEA07C9}" vid="{AE223C04-3F7D-4337-AA9C-E9D20F57FF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B1570B17D8EA40B070657D2B3DEFC8" ma:contentTypeVersion="11" ma:contentTypeDescription="Create a new document." ma:contentTypeScope="" ma:versionID="0ea15260252fffe4c765d3bce9ddd74e">
  <xsd:schema xmlns:xsd="http://www.w3.org/2001/XMLSchema" xmlns:xs="http://www.w3.org/2001/XMLSchema" xmlns:p="http://schemas.microsoft.com/office/2006/metadata/properties" xmlns:ns3="a17d4d82-232e-4eae-b6cc-834006444970" xmlns:ns4="8ee9f6c3-3166-4f2b-8d05-f088b88e4d0e" targetNamespace="http://schemas.microsoft.com/office/2006/metadata/properties" ma:root="true" ma:fieldsID="069085f1edf35e949b3d7a66ee975ab4" ns3:_="" ns4:_="">
    <xsd:import namespace="a17d4d82-232e-4eae-b6cc-834006444970"/>
    <xsd:import namespace="8ee9f6c3-3166-4f2b-8d05-f088b88e4d0e"/>
    <xsd:element name="properties">
      <xsd:complexType>
        <xsd:sequence>
          <xsd:element name="documentManagement">
            <xsd:complexType>
              <xsd:all>
                <xsd:element ref="ns3:SharedWithUsers" minOccurs="0"/>
                <xsd:element ref="ns3:SharingHintHash" minOccurs="0"/>
                <xsd:element ref="ns3:SharedWithDetails"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7d4d82-232e-4eae-b6cc-8340064449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hidden="true"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e9f6c3-3166-4f2b-8d05-f088b88e4d0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CD0442-6A9C-49E5-8376-CD3765CD18A2}">
  <ds:schemaRefs>
    <ds:schemaRef ds:uri="http://www.w3.org/XML/1998/namespace"/>
    <ds:schemaRef ds:uri="http://purl.org/dc/terms/"/>
    <ds:schemaRef ds:uri="http://schemas.microsoft.com/office/2006/documentManagement/types"/>
    <ds:schemaRef ds:uri="a17d4d82-232e-4eae-b6cc-834006444970"/>
    <ds:schemaRef ds:uri="http://schemas.openxmlformats.org/package/2006/metadata/core-properties"/>
    <ds:schemaRef ds:uri="http://purl.org/dc/elements/1.1/"/>
    <ds:schemaRef ds:uri="http://schemas.microsoft.com/office/2006/metadata/properties"/>
    <ds:schemaRef ds:uri="8ee9f6c3-3166-4f2b-8d05-f088b88e4d0e"/>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614DB8AA-2B4F-4D6C-AC8A-4001197DD381}">
  <ds:schemaRefs>
    <ds:schemaRef ds:uri="http://schemas.microsoft.com/sharepoint/v3/contenttype/forms"/>
  </ds:schemaRefs>
</ds:datastoreItem>
</file>

<file path=customXml/itemProps3.xml><?xml version="1.0" encoding="utf-8"?>
<ds:datastoreItem xmlns:ds="http://schemas.openxmlformats.org/officeDocument/2006/customXml" ds:itemID="{BF632B48-8873-4EAD-818A-1EC1F46803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7d4d82-232e-4eae-b6cc-834006444970"/>
    <ds:schemaRef ds:uri="8ee9f6c3-3166-4f2b-8d05-f088b88e4d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641</TotalTime>
  <Words>956</Words>
  <Application>Microsoft Office PowerPoint</Application>
  <PresentationFormat>Widescreen</PresentationFormat>
  <Paragraphs>128</Paragraphs>
  <Slides>17</Slides>
  <Notes>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Cambria Math</vt:lpstr>
      <vt:lpstr>ST PowerPoint Template 16x9</vt:lpstr>
      <vt:lpstr>Introduction to K-Means Clustering</vt:lpstr>
      <vt:lpstr>Agenda</vt:lpstr>
      <vt:lpstr>After This Presentation You Will be able to</vt:lpstr>
      <vt:lpstr>What is K-Means Clustering</vt:lpstr>
      <vt:lpstr>Unsupervised Learning</vt:lpstr>
      <vt:lpstr>Determine the Similarity or Dissimilarity</vt:lpstr>
      <vt:lpstr>Curse of Dimensionality</vt:lpstr>
      <vt:lpstr>K-Means Algorithms</vt:lpstr>
      <vt:lpstr>K-Means Accuracy</vt:lpstr>
      <vt:lpstr>Practical Example</vt:lpstr>
      <vt:lpstr>Data Preparation</vt:lpstr>
      <vt:lpstr>Find the “elbow” point</vt:lpstr>
      <vt:lpstr>Group Customer</vt:lpstr>
      <vt:lpstr>Links</vt:lpstr>
      <vt:lpstr>Section title</vt:lpstr>
      <vt:lpstr>PowerPoint Presentation</vt:lpstr>
      <vt:lpstr>PowerPoint Presentation</vt:lpstr>
    </vt:vector>
  </TitlesOfParts>
  <Manager/>
  <Company>STMicroelectronics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K-Means</dc:title>
  <dc:creator>Yi Wei YU</dc:creator>
  <cp:keywords>Template v1.19</cp:keywords>
  <cp:lastModifiedBy>Yi Wei YU</cp:lastModifiedBy>
  <cp:revision>7</cp:revision>
  <dcterms:created xsi:type="dcterms:W3CDTF">2022-10-19T00:23:12Z</dcterms:created>
  <dcterms:modified xsi:type="dcterms:W3CDTF">2022-10-20T06:33:32Z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0x010100A2B1570B17D8EA40B070657D2B3DEFC8</vt:lpwstr>
  </property>
  <property fmtid="{D5CDD505-2E9C-101B-9397-08002B2CF9AE}" pid="3" name="MSIP_Label_cf8c7287-838c-46dd-b281-b1140229e67a_Enabled">
    <vt:lpwstr>true</vt:lpwstr>
  </property>
  <property fmtid="{D5CDD505-2E9C-101B-9397-08002B2CF9AE}" pid="4" name="MSIP_Label_cf8c7287-838c-46dd-b281-b1140229e67a_SetDate">
    <vt:lpwstr>2022-10-20T01:25:54Z</vt:lpwstr>
  </property>
  <property fmtid="{D5CDD505-2E9C-101B-9397-08002B2CF9AE}" pid="5" name="MSIP_Label_cf8c7287-838c-46dd-b281-b1140229e67a_Method">
    <vt:lpwstr>Privileged</vt:lpwstr>
  </property>
  <property fmtid="{D5CDD505-2E9C-101B-9397-08002B2CF9AE}" pid="6" name="MSIP_Label_cf8c7287-838c-46dd-b281-b1140229e67a_Name">
    <vt:lpwstr>cf8c7287-838c-46dd-b281-b1140229e67a</vt:lpwstr>
  </property>
  <property fmtid="{D5CDD505-2E9C-101B-9397-08002B2CF9AE}" pid="7" name="MSIP_Label_cf8c7287-838c-46dd-b281-b1140229e67a_SiteId">
    <vt:lpwstr>75e027c9-20d5-47d5-b82f-77d7cd041e8f</vt:lpwstr>
  </property>
  <property fmtid="{D5CDD505-2E9C-101B-9397-08002B2CF9AE}" pid="8" name="MSIP_Label_cf8c7287-838c-46dd-b281-b1140229e67a_ActionId">
    <vt:lpwstr>ec101af6-4bd4-4e18-8428-f31545a51967</vt:lpwstr>
  </property>
  <property fmtid="{D5CDD505-2E9C-101B-9397-08002B2CF9AE}" pid="9" name="MSIP_Label_cf8c7287-838c-46dd-b281-b1140229e67a_ContentBits">
    <vt:lpwstr>0</vt:lpwstr>
  </property>
</Properties>
</file>