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164592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26" autoAdjust="0"/>
    <p:restoredTop sz="94660"/>
  </p:normalViewPr>
  <p:slideViewPr>
    <p:cSldViewPr snapToGrid="0">
      <p:cViewPr varScale="1">
        <p:scale>
          <a:sx n="99" d="100"/>
          <a:sy n="99" d="100"/>
        </p:scale>
        <p:origin x="114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122363"/>
            <a:ext cx="12344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3602038"/>
            <a:ext cx="123444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2676-5A02-4296-AF4B-EA6433DC1035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94C15-66AE-43A7-8BA3-15A2BAF1B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28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2676-5A02-4296-AF4B-EA6433DC1035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94C15-66AE-43A7-8BA3-15A2BAF1B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562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5" y="365125"/>
            <a:ext cx="35490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0" y="365125"/>
            <a:ext cx="1044130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2676-5A02-4296-AF4B-EA6433DC1035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94C15-66AE-43A7-8BA3-15A2BAF1B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643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2676-5A02-4296-AF4B-EA6433DC1035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94C15-66AE-43A7-8BA3-15A2BAF1B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526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8" y="1709739"/>
            <a:ext cx="1419606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8" y="4589464"/>
            <a:ext cx="1419606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2676-5A02-4296-AF4B-EA6433DC1035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94C15-66AE-43A7-8BA3-15A2BAF1B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482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1825625"/>
            <a:ext cx="69951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1825625"/>
            <a:ext cx="69951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2676-5A02-4296-AF4B-EA6433DC1035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94C15-66AE-43A7-8BA3-15A2BAF1B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12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365126"/>
            <a:ext cx="1419606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5" y="1681163"/>
            <a:ext cx="69630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5" y="2505075"/>
            <a:ext cx="696301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0" y="1681163"/>
            <a:ext cx="699730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0" y="2505075"/>
            <a:ext cx="6997304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2676-5A02-4296-AF4B-EA6433DC1035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94C15-66AE-43A7-8BA3-15A2BAF1B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465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2676-5A02-4296-AF4B-EA6433DC1035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94C15-66AE-43A7-8BA3-15A2BAF1B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309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2676-5A02-4296-AF4B-EA6433DC1035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94C15-66AE-43A7-8BA3-15A2BAF1B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664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457200"/>
            <a:ext cx="53085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987426"/>
            <a:ext cx="833247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2057400"/>
            <a:ext cx="53085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2676-5A02-4296-AF4B-EA6433DC1035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94C15-66AE-43A7-8BA3-15A2BAF1B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754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457200"/>
            <a:ext cx="53085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987426"/>
            <a:ext cx="833247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2057400"/>
            <a:ext cx="53085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2676-5A02-4296-AF4B-EA6433DC1035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94C15-66AE-43A7-8BA3-15A2BAF1B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2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365126"/>
            <a:ext cx="141960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1825625"/>
            <a:ext cx="141960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6356351"/>
            <a:ext cx="3703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12676-5A02-4296-AF4B-EA6433DC1035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6356351"/>
            <a:ext cx="55549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6356351"/>
            <a:ext cx="3703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94C15-66AE-43A7-8BA3-15A2BAF1B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18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4216" y="767844"/>
            <a:ext cx="1561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Coreset Tree</a:t>
            </a:r>
            <a:endParaRPr lang="zh-CN" altLang="en-US" sz="2000" b="1" dirty="0"/>
          </a:p>
        </p:txBody>
      </p:sp>
      <p:sp>
        <p:nvSpPr>
          <p:cNvPr id="5" name="椭圆 4"/>
          <p:cNvSpPr/>
          <p:nvPr/>
        </p:nvSpPr>
        <p:spPr>
          <a:xfrm>
            <a:off x="3438094" y="811136"/>
            <a:ext cx="713232" cy="41148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[1,1]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6676" y="1765689"/>
            <a:ext cx="1677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Coreset Cache</a:t>
            </a:r>
            <a:endParaRPr lang="zh-CN" altLang="en-US" sz="2000" b="1" dirty="0"/>
          </a:p>
        </p:txBody>
      </p:sp>
      <p:sp>
        <p:nvSpPr>
          <p:cNvPr id="7" name="矩形 6"/>
          <p:cNvSpPr/>
          <p:nvPr/>
        </p:nvSpPr>
        <p:spPr>
          <a:xfrm>
            <a:off x="3224525" y="1828700"/>
            <a:ext cx="1143000" cy="5486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3" b="1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5802085" y="1209944"/>
            <a:ext cx="713232" cy="41148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</a:rPr>
              <a:t>[1,1]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224927" y="639456"/>
            <a:ext cx="713232" cy="41148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[1,2]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675827" y="1210709"/>
            <a:ext cx="713232" cy="41148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</a:rPr>
              <a:t>[2,2]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9" idx="0"/>
            <a:endCxn id="10" idx="3"/>
          </p:cNvCxnSpPr>
          <p:nvPr/>
        </p:nvCxnSpPr>
        <p:spPr>
          <a:xfrm flipV="1">
            <a:off x="6158701" y="990676"/>
            <a:ext cx="170676" cy="2192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1" idx="0"/>
            <a:endCxn id="10" idx="5"/>
          </p:cNvCxnSpPr>
          <p:nvPr/>
        </p:nvCxnSpPr>
        <p:spPr>
          <a:xfrm flipH="1" flipV="1">
            <a:off x="6833709" y="990676"/>
            <a:ext cx="198734" cy="2200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10849261" y="922667"/>
            <a:ext cx="713232" cy="41148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</a:rPr>
              <a:t>[1,2]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1403877" y="469342"/>
            <a:ext cx="713232" cy="41148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[1,4]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11609302" y="1409555"/>
            <a:ext cx="713232" cy="41148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</a:rPr>
              <a:t>[3,3]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12139965" y="864933"/>
            <a:ext cx="713232" cy="41148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</a:rPr>
              <a:t>[3,4]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12709110" y="1410806"/>
            <a:ext cx="667515" cy="41148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</a:rPr>
              <a:t>[4,4]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52" name="直接箭头连接符 51"/>
          <p:cNvCxnSpPr>
            <a:stCxn id="35" idx="0"/>
            <a:endCxn id="45" idx="3"/>
          </p:cNvCxnSpPr>
          <p:nvPr/>
        </p:nvCxnSpPr>
        <p:spPr>
          <a:xfrm flipV="1">
            <a:off x="11205877" y="820562"/>
            <a:ext cx="302450" cy="1021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50" idx="1"/>
            <a:endCxn id="45" idx="5"/>
          </p:cNvCxnSpPr>
          <p:nvPr/>
        </p:nvCxnSpPr>
        <p:spPr>
          <a:xfrm flipH="1" flipV="1">
            <a:off x="12012659" y="820562"/>
            <a:ext cx="231756" cy="1046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49" idx="0"/>
            <a:endCxn id="50" idx="3"/>
          </p:cNvCxnSpPr>
          <p:nvPr/>
        </p:nvCxnSpPr>
        <p:spPr>
          <a:xfrm flipV="1">
            <a:off x="11965918" y="1216153"/>
            <a:ext cx="278497" cy="1934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51" idx="0"/>
            <a:endCxn id="50" idx="5"/>
          </p:cNvCxnSpPr>
          <p:nvPr/>
        </p:nvCxnSpPr>
        <p:spPr>
          <a:xfrm flipH="1" flipV="1">
            <a:off x="12748747" y="1216153"/>
            <a:ext cx="294121" cy="1946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138628" y="4002804"/>
            <a:ext cx="1570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Coreset Tree</a:t>
            </a:r>
            <a:endParaRPr lang="zh-CN" altLang="en-US" sz="2000" b="1" dirty="0"/>
          </a:p>
        </p:txBody>
      </p:sp>
      <p:sp>
        <p:nvSpPr>
          <p:cNvPr id="75" name="文本框 74"/>
          <p:cNvSpPr txBox="1"/>
          <p:nvPr/>
        </p:nvSpPr>
        <p:spPr>
          <a:xfrm>
            <a:off x="71261" y="5347930"/>
            <a:ext cx="1749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Coreset Cache</a:t>
            </a:r>
            <a:endParaRPr lang="zh-CN" altLang="en-US" sz="2000" b="1" dirty="0"/>
          </a:p>
        </p:txBody>
      </p:sp>
      <p:sp>
        <p:nvSpPr>
          <p:cNvPr id="99" name="矩形 98"/>
          <p:cNvSpPr/>
          <p:nvPr/>
        </p:nvSpPr>
        <p:spPr>
          <a:xfrm>
            <a:off x="14469427" y="1834030"/>
            <a:ext cx="1143000" cy="5486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3" b="1" dirty="0">
                <a:solidFill>
                  <a:schemeClr val="tx1"/>
                </a:solidFill>
              </a:rPr>
              <a:t>[1,4]   [1, 6]</a:t>
            </a:r>
            <a:endParaRPr lang="zh-CN" altLang="en-US" sz="1403" b="1" dirty="0">
              <a:solidFill>
                <a:schemeClr val="tx1"/>
              </a:solidFill>
            </a:endParaRPr>
          </a:p>
        </p:txBody>
      </p:sp>
      <p:sp>
        <p:nvSpPr>
          <p:cNvPr id="100" name="椭圆 99"/>
          <p:cNvSpPr/>
          <p:nvPr/>
        </p:nvSpPr>
        <p:spPr>
          <a:xfrm>
            <a:off x="13821760" y="485369"/>
            <a:ext cx="713232" cy="41148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[1,4]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01" name="椭圆 100"/>
          <p:cNvSpPr/>
          <p:nvPr/>
        </p:nvSpPr>
        <p:spPr>
          <a:xfrm>
            <a:off x="14697226" y="825305"/>
            <a:ext cx="713232" cy="41148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[5,6]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04" name="椭圆 103"/>
          <p:cNvSpPr/>
          <p:nvPr/>
        </p:nvSpPr>
        <p:spPr>
          <a:xfrm>
            <a:off x="15648619" y="1181820"/>
            <a:ext cx="713232" cy="41148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[7,7]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2928735" y="166905"/>
            <a:ext cx="1705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After Bucket 1</a:t>
            </a:r>
            <a:endParaRPr lang="zh-CN" altLang="en-US" sz="2000" b="1" dirty="0"/>
          </a:p>
        </p:txBody>
      </p:sp>
      <p:sp>
        <p:nvSpPr>
          <p:cNvPr id="140" name="文本框 139"/>
          <p:cNvSpPr txBox="1"/>
          <p:nvPr/>
        </p:nvSpPr>
        <p:spPr>
          <a:xfrm>
            <a:off x="14448118" y="81708"/>
            <a:ext cx="1200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Bucket 7</a:t>
            </a:r>
            <a:endParaRPr lang="zh-CN" altLang="en-US" sz="2000" b="1" dirty="0"/>
          </a:p>
        </p:txBody>
      </p:sp>
      <p:sp>
        <p:nvSpPr>
          <p:cNvPr id="54" name="文本框 137"/>
          <p:cNvSpPr txBox="1"/>
          <p:nvPr/>
        </p:nvSpPr>
        <p:spPr>
          <a:xfrm>
            <a:off x="6057935" y="122985"/>
            <a:ext cx="1153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Bucket 2</a:t>
            </a:r>
            <a:endParaRPr lang="zh-CN" altLang="en-US" sz="2000" b="1" dirty="0"/>
          </a:p>
        </p:txBody>
      </p:sp>
      <p:sp>
        <p:nvSpPr>
          <p:cNvPr id="58" name="矩形 6"/>
          <p:cNvSpPr/>
          <p:nvPr/>
        </p:nvSpPr>
        <p:spPr>
          <a:xfrm>
            <a:off x="5996180" y="1852034"/>
            <a:ext cx="1143000" cy="5486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3" b="1" dirty="0">
                <a:solidFill>
                  <a:schemeClr val="tx1"/>
                </a:solidFill>
              </a:rPr>
              <a:t>[1, 1]</a:t>
            </a:r>
            <a:endParaRPr lang="zh-CN" altLang="en-US" sz="1403" b="1" dirty="0">
              <a:solidFill>
                <a:schemeClr val="tx1"/>
              </a:solidFill>
            </a:endParaRPr>
          </a:p>
        </p:txBody>
      </p:sp>
      <p:sp>
        <p:nvSpPr>
          <p:cNvPr id="61" name="椭圆 9"/>
          <p:cNvSpPr/>
          <p:nvPr/>
        </p:nvSpPr>
        <p:spPr>
          <a:xfrm>
            <a:off x="8276435" y="779514"/>
            <a:ext cx="713232" cy="41148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[1,2]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1" name="文本框 137"/>
          <p:cNvSpPr txBox="1"/>
          <p:nvPr/>
        </p:nvSpPr>
        <p:spPr>
          <a:xfrm>
            <a:off x="8553767" y="112720"/>
            <a:ext cx="1094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Bucket 3</a:t>
            </a:r>
            <a:endParaRPr lang="zh-CN" altLang="en-US" sz="2000" b="1" dirty="0"/>
          </a:p>
        </p:txBody>
      </p:sp>
      <p:sp>
        <p:nvSpPr>
          <p:cNvPr id="72" name="矩形 6"/>
          <p:cNvSpPr/>
          <p:nvPr/>
        </p:nvSpPr>
        <p:spPr>
          <a:xfrm>
            <a:off x="8471135" y="1816091"/>
            <a:ext cx="1143000" cy="5486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3" b="1" dirty="0">
                <a:solidFill>
                  <a:schemeClr val="tx1"/>
                </a:solidFill>
              </a:rPr>
              <a:t>[1, 2]</a:t>
            </a:r>
            <a:endParaRPr lang="zh-CN" altLang="en-US" sz="1403" b="1" dirty="0">
              <a:solidFill>
                <a:schemeClr val="tx1"/>
              </a:solidFill>
            </a:endParaRPr>
          </a:p>
        </p:txBody>
      </p:sp>
      <p:sp>
        <p:nvSpPr>
          <p:cNvPr id="73" name="椭圆 9"/>
          <p:cNvSpPr/>
          <p:nvPr/>
        </p:nvSpPr>
        <p:spPr>
          <a:xfrm>
            <a:off x="9294324" y="1244589"/>
            <a:ext cx="713232" cy="41148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[3,3]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91" name="文本框 137"/>
          <p:cNvSpPr txBox="1"/>
          <p:nvPr/>
        </p:nvSpPr>
        <p:spPr>
          <a:xfrm>
            <a:off x="11712275" y="98272"/>
            <a:ext cx="1172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Bucket 4</a:t>
            </a:r>
            <a:endParaRPr lang="zh-CN" altLang="en-US" sz="2000" b="1" dirty="0"/>
          </a:p>
        </p:txBody>
      </p:sp>
      <p:sp>
        <p:nvSpPr>
          <p:cNvPr id="97" name="矩形 6"/>
          <p:cNvSpPr/>
          <p:nvPr/>
        </p:nvSpPr>
        <p:spPr>
          <a:xfrm>
            <a:off x="11453077" y="1890962"/>
            <a:ext cx="1498554" cy="5486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3" b="1" dirty="0">
                <a:solidFill>
                  <a:schemeClr val="tx1"/>
                </a:solidFill>
              </a:rPr>
              <a:t>[1, 2]   [1, 3]</a:t>
            </a:r>
            <a:endParaRPr lang="zh-CN" altLang="en-US" sz="1403" b="1" dirty="0">
              <a:solidFill>
                <a:schemeClr val="tx1"/>
              </a:solidFill>
            </a:endParaRPr>
          </a:p>
        </p:txBody>
      </p:sp>
      <p:sp>
        <p:nvSpPr>
          <p:cNvPr id="105" name="乘号 30"/>
          <p:cNvSpPr/>
          <p:nvPr/>
        </p:nvSpPr>
        <p:spPr>
          <a:xfrm>
            <a:off x="6698996" y="1174645"/>
            <a:ext cx="645360" cy="490988"/>
          </a:xfrm>
          <a:prstGeom prst="mathMultiply">
            <a:avLst>
              <a:gd name="adj1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/>
          </a:p>
        </p:txBody>
      </p:sp>
      <p:sp>
        <p:nvSpPr>
          <p:cNvPr id="106" name="乘号 30"/>
          <p:cNvSpPr/>
          <p:nvPr/>
        </p:nvSpPr>
        <p:spPr>
          <a:xfrm>
            <a:off x="5827500" y="1170504"/>
            <a:ext cx="645360" cy="490988"/>
          </a:xfrm>
          <a:prstGeom prst="mathMultiply">
            <a:avLst>
              <a:gd name="adj1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/>
          </a:p>
        </p:txBody>
      </p:sp>
      <p:sp>
        <p:nvSpPr>
          <p:cNvPr id="117" name="文本框 138"/>
          <p:cNvSpPr txBox="1"/>
          <p:nvPr/>
        </p:nvSpPr>
        <p:spPr>
          <a:xfrm>
            <a:off x="2314657" y="2404415"/>
            <a:ext cx="3215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coreset</a:t>
            </a:r>
            <a:r>
              <a:rPr lang="en-US" altLang="zh-CN" b="1" dirty="0"/>
              <a:t> merged for CT:</a:t>
            </a:r>
            <a:r>
              <a:rPr lang="zh-CN" altLang="en-US" b="1" dirty="0"/>
              <a:t> </a:t>
            </a:r>
            <a:r>
              <a:rPr lang="en-US" altLang="zh-CN" b="1" dirty="0"/>
              <a:t>[1,1]</a:t>
            </a:r>
          </a:p>
          <a:p>
            <a:r>
              <a:rPr lang="en-US" altLang="zh-CN" b="1" dirty="0" err="1"/>
              <a:t>coreset</a:t>
            </a:r>
            <a:r>
              <a:rPr lang="en-US" altLang="zh-CN" b="1" dirty="0"/>
              <a:t> merged for CC: same</a:t>
            </a:r>
            <a:endParaRPr lang="zh-CN" altLang="en-US" b="1" dirty="0"/>
          </a:p>
        </p:txBody>
      </p:sp>
      <p:sp>
        <p:nvSpPr>
          <p:cNvPr id="119" name="文本框 138"/>
          <p:cNvSpPr txBox="1"/>
          <p:nvPr/>
        </p:nvSpPr>
        <p:spPr>
          <a:xfrm>
            <a:off x="6053635" y="2422522"/>
            <a:ext cx="1244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CT: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[1,2]</a:t>
            </a:r>
          </a:p>
          <a:p>
            <a:r>
              <a:rPr lang="en-US" altLang="zh-CN" sz="2000" b="1" dirty="0"/>
              <a:t>CC: same</a:t>
            </a:r>
            <a:endParaRPr lang="zh-CN" altLang="en-US" sz="2000" b="1" dirty="0"/>
          </a:p>
        </p:txBody>
      </p:sp>
      <p:sp>
        <p:nvSpPr>
          <p:cNvPr id="120" name="文本框 138"/>
          <p:cNvSpPr txBox="1"/>
          <p:nvPr/>
        </p:nvSpPr>
        <p:spPr>
          <a:xfrm>
            <a:off x="8364392" y="2398211"/>
            <a:ext cx="20135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CT: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[1,2],  [3,3]</a:t>
            </a:r>
          </a:p>
          <a:p>
            <a:r>
              <a:rPr lang="en-US" altLang="zh-CN" sz="2000" b="1" dirty="0"/>
              <a:t>CC: same</a:t>
            </a:r>
            <a:endParaRPr lang="zh-CN" altLang="en-US" sz="2000" b="1" dirty="0"/>
          </a:p>
        </p:txBody>
      </p:sp>
      <p:sp>
        <p:nvSpPr>
          <p:cNvPr id="128" name="文本框 138"/>
          <p:cNvSpPr txBox="1"/>
          <p:nvPr/>
        </p:nvSpPr>
        <p:spPr>
          <a:xfrm>
            <a:off x="11590838" y="2387533"/>
            <a:ext cx="14370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CT: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[1,4]</a:t>
            </a:r>
          </a:p>
          <a:p>
            <a:r>
              <a:rPr lang="en-US" altLang="zh-CN" sz="2000" b="1" dirty="0"/>
              <a:t>CC: same</a:t>
            </a:r>
            <a:endParaRPr lang="zh-CN" altLang="en-US" sz="2000" b="1" dirty="0"/>
          </a:p>
        </p:txBody>
      </p:sp>
      <p:sp>
        <p:nvSpPr>
          <p:cNvPr id="129" name="乘号 30"/>
          <p:cNvSpPr/>
          <p:nvPr/>
        </p:nvSpPr>
        <p:spPr>
          <a:xfrm>
            <a:off x="10889503" y="881459"/>
            <a:ext cx="645360" cy="490988"/>
          </a:xfrm>
          <a:prstGeom prst="mathMultiply">
            <a:avLst>
              <a:gd name="adj1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/>
          </a:p>
        </p:txBody>
      </p:sp>
      <p:sp>
        <p:nvSpPr>
          <p:cNvPr id="130" name="乘号 30"/>
          <p:cNvSpPr/>
          <p:nvPr/>
        </p:nvSpPr>
        <p:spPr>
          <a:xfrm>
            <a:off x="12160041" y="835472"/>
            <a:ext cx="645360" cy="490988"/>
          </a:xfrm>
          <a:prstGeom prst="mathMultiply">
            <a:avLst>
              <a:gd name="adj1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/>
          </a:p>
        </p:txBody>
      </p:sp>
      <p:sp>
        <p:nvSpPr>
          <p:cNvPr id="131" name="乘号 30"/>
          <p:cNvSpPr/>
          <p:nvPr/>
        </p:nvSpPr>
        <p:spPr>
          <a:xfrm>
            <a:off x="11643238" y="1378678"/>
            <a:ext cx="645360" cy="490988"/>
          </a:xfrm>
          <a:prstGeom prst="mathMultiply">
            <a:avLst>
              <a:gd name="adj1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/>
          </a:p>
        </p:txBody>
      </p:sp>
      <p:sp>
        <p:nvSpPr>
          <p:cNvPr id="132" name="乘号 30"/>
          <p:cNvSpPr/>
          <p:nvPr/>
        </p:nvSpPr>
        <p:spPr>
          <a:xfrm>
            <a:off x="12687729" y="1367813"/>
            <a:ext cx="713232" cy="490988"/>
          </a:xfrm>
          <a:prstGeom prst="mathMultiply">
            <a:avLst>
              <a:gd name="adj1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/>
          </a:p>
        </p:txBody>
      </p:sp>
      <p:sp>
        <p:nvSpPr>
          <p:cNvPr id="135" name="文本框 138"/>
          <p:cNvSpPr txBox="1"/>
          <p:nvPr/>
        </p:nvSpPr>
        <p:spPr>
          <a:xfrm>
            <a:off x="13937441" y="2367045"/>
            <a:ext cx="23409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CT: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[1,4]  [5,6]  [7,7]</a:t>
            </a:r>
          </a:p>
          <a:p>
            <a:r>
              <a:rPr lang="en-US" altLang="zh-CN" sz="2000" b="1" dirty="0"/>
              <a:t>CC: [1, 6]  and  [7,7]</a:t>
            </a:r>
            <a:endParaRPr lang="zh-CN" altLang="en-US" sz="2000" b="1" dirty="0"/>
          </a:p>
        </p:txBody>
      </p:sp>
      <p:sp>
        <p:nvSpPr>
          <p:cNvPr id="136" name="文本框 139"/>
          <p:cNvSpPr txBox="1"/>
          <p:nvPr/>
        </p:nvSpPr>
        <p:spPr>
          <a:xfrm>
            <a:off x="7919860" y="3100038"/>
            <a:ext cx="1350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Bucket 15</a:t>
            </a:r>
            <a:endParaRPr lang="zh-CN" altLang="en-US" sz="2000" b="1" dirty="0"/>
          </a:p>
        </p:txBody>
      </p:sp>
      <p:sp>
        <p:nvSpPr>
          <p:cNvPr id="137" name="椭圆 99"/>
          <p:cNvSpPr/>
          <p:nvPr/>
        </p:nvSpPr>
        <p:spPr>
          <a:xfrm>
            <a:off x="6828274" y="3636917"/>
            <a:ext cx="770228" cy="41148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[1,8]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45" name="椭圆 103"/>
          <p:cNvSpPr/>
          <p:nvPr/>
        </p:nvSpPr>
        <p:spPr>
          <a:xfrm>
            <a:off x="9181249" y="4307864"/>
            <a:ext cx="841887" cy="41148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[13,14]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46" name="椭圆 103"/>
          <p:cNvSpPr/>
          <p:nvPr/>
        </p:nvSpPr>
        <p:spPr>
          <a:xfrm>
            <a:off x="8098769" y="4002804"/>
            <a:ext cx="770228" cy="41148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[9,12]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47" name="矩形 98"/>
          <p:cNvSpPr/>
          <p:nvPr/>
        </p:nvSpPr>
        <p:spPr>
          <a:xfrm>
            <a:off x="7489977" y="5406622"/>
            <a:ext cx="1937701" cy="5486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3" b="1" dirty="0">
                <a:solidFill>
                  <a:schemeClr val="tx1"/>
                </a:solidFill>
              </a:rPr>
              <a:t>[1, 8]  [1, 12]  [1, 14]</a:t>
            </a:r>
            <a:endParaRPr lang="zh-CN" altLang="en-US" sz="1403" b="1" dirty="0">
              <a:solidFill>
                <a:schemeClr val="tx1"/>
              </a:solidFill>
            </a:endParaRPr>
          </a:p>
        </p:txBody>
      </p:sp>
      <p:sp>
        <p:nvSpPr>
          <p:cNvPr id="148" name="文本框 138"/>
          <p:cNvSpPr txBox="1"/>
          <p:nvPr/>
        </p:nvSpPr>
        <p:spPr>
          <a:xfrm>
            <a:off x="6778163" y="6007925"/>
            <a:ext cx="36659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CT: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[1,8]  [9,12]  [13,14]  [15,15]</a:t>
            </a:r>
          </a:p>
          <a:p>
            <a:r>
              <a:rPr lang="en-US" altLang="zh-CN" sz="2000" b="1" dirty="0"/>
              <a:t>CC: [1, 14]  and  [15,15]</a:t>
            </a:r>
            <a:endParaRPr lang="zh-CN" altLang="en-US" sz="2000" b="1" dirty="0"/>
          </a:p>
        </p:txBody>
      </p:sp>
      <p:sp>
        <p:nvSpPr>
          <p:cNvPr id="150" name="椭圆 103"/>
          <p:cNvSpPr/>
          <p:nvPr/>
        </p:nvSpPr>
        <p:spPr>
          <a:xfrm>
            <a:off x="10129482" y="4719344"/>
            <a:ext cx="825224" cy="41148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[15,15]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0" name="文本框 139"/>
          <p:cNvSpPr txBox="1"/>
          <p:nvPr/>
        </p:nvSpPr>
        <p:spPr>
          <a:xfrm>
            <a:off x="13475275" y="3094529"/>
            <a:ext cx="1321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Bucket 16</a:t>
            </a:r>
            <a:endParaRPr lang="zh-CN" altLang="en-US" sz="2000" b="1" dirty="0"/>
          </a:p>
        </p:txBody>
      </p:sp>
      <p:sp>
        <p:nvSpPr>
          <p:cNvPr id="79" name="矩形 98"/>
          <p:cNvSpPr/>
          <p:nvPr/>
        </p:nvSpPr>
        <p:spPr>
          <a:xfrm>
            <a:off x="12445783" y="5387986"/>
            <a:ext cx="2306374" cy="6010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3" b="1" dirty="0">
                <a:solidFill>
                  <a:schemeClr val="tx1"/>
                </a:solidFill>
              </a:rPr>
              <a:t>[1, 8]  [1, 12]  [1, 14]  [1, 15] </a:t>
            </a:r>
            <a:endParaRPr lang="zh-CN" altLang="en-US" sz="1403" b="1" dirty="0">
              <a:solidFill>
                <a:schemeClr val="tx1"/>
              </a:solidFill>
            </a:endParaRPr>
          </a:p>
        </p:txBody>
      </p:sp>
      <p:sp>
        <p:nvSpPr>
          <p:cNvPr id="80" name="文本框 138"/>
          <p:cNvSpPr txBox="1"/>
          <p:nvPr/>
        </p:nvSpPr>
        <p:spPr>
          <a:xfrm>
            <a:off x="12998756" y="6020106"/>
            <a:ext cx="18344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CT: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[1,16]</a:t>
            </a:r>
          </a:p>
          <a:p>
            <a:r>
              <a:rPr lang="en-US" altLang="zh-CN" sz="2000" b="1" dirty="0"/>
              <a:t>CC: same</a:t>
            </a:r>
            <a:endParaRPr lang="zh-CN" altLang="en-US" sz="2000" b="1" dirty="0"/>
          </a:p>
        </p:txBody>
      </p:sp>
      <p:sp>
        <p:nvSpPr>
          <p:cNvPr id="85" name="乘号 30"/>
          <p:cNvSpPr/>
          <p:nvPr/>
        </p:nvSpPr>
        <p:spPr>
          <a:xfrm>
            <a:off x="11794315" y="2013232"/>
            <a:ext cx="354825" cy="285135"/>
          </a:xfrm>
          <a:prstGeom prst="mathMultiply">
            <a:avLst>
              <a:gd name="adj1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/>
          </a:p>
        </p:txBody>
      </p:sp>
      <p:sp>
        <p:nvSpPr>
          <p:cNvPr id="86" name="乘号 30"/>
          <p:cNvSpPr/>
          <p:nvPr/>
        </p:nvSpPr>
        <p:spPr>
          <a:xfrm>
            <a:off x="12596806" y="5551983"/>
            <a:ext cx="354825" cy="285135"/>
          </a:xfrm>
          <a:prstGeom prst="mathMultiply">
            <a:avLst>
              <a:gd name="adj1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/>
          </a:p>
        </p:txBody>
      </p:sp>
      <p:sp>
        <p:nvSpPr>
          <p:cNvPr id="87" name="乘号 30"/>
          <p:cNvSpPr/>
          <p:nvPr/>
        </p:nvSpPr>
        <p:spPr>
          <a:xfrm>
            <a:off x="13094113" y="5554232"/>
            <a:ext cx="354825" cy="285135"/>
          </a:xfrm>
          <a:prstGeom prst="mathMultiply">
            <a:avLst>
              <a:gd name="adj1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/>
          </a:p>
        </p:txBody>
      </p:sp>
      <p:sp>
        <p:nvSpPr>
          <p:cNvPr id="88" name="乘号 30"/>
          <p:cNvSpPr/>
          <p:nvPr/>
        </p:nvSpPr>
        <p:spPr>
          <a:xfrm>
            <a:off x="13662594" y="5552045"/>
            <a:ext cx="354825" cy="285135"/>
          </a:xfrm>
          <a:prstGeom prst="mathMultiply">
            <a:avLst>
              <a:gd name="adj1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/>
          </a:p>
        </p:txBody>
      </p:sp>
      <p:sp>
        <p:nvSpPr>
          <p:cNvPr id="89" name="矩形 98"/>
          <p:cNvSpPr/>
          <p:nvPr/>
        </p:nvSpPr>
        <p:spPr>
          <a:xfrm>
            <a:off x="2894636" y="5406622"/>
            <a:ext cx="1919434" cy="5486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3" b="1" dirty="0">
                <a:solidFill>
                  <a:schemeClr val="tx1"/>
                </a:solidFill>
              </a:rPr>
              <a:t>[1, 4]   [1, 6]  [1, 7]</a:t>
            </a:r>
            <a:endParaRPr lang="zh-CN" altLang="en-US" sz="1403" b="1" dirty="0">
              <a:solidFill>
                <a:schemeClr val="tx1"/>
              </a:solidFill>
            </a:endParaRPr>
          </a:p>
        </p:txBody>
      </p:sp>
      <p:sp>
        <p:nvSpPr>
          <p:cNvPr id="94" name="文本框 139"/>
          <p:cNvSpPr txBox="1"/>
          <p:nvPr/>
        </p:nvSpPr>
        <p:spPr>
          <a:xfrm>
            <a:off x="3489159" y="3093341"/>
            <a:ext cx="1219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Bucket 8</a:t>
            </a:r>
            <a:endParaRPr lang="zh-CN" altLang="en-US" sz="2000" b="1" dirty="0"/>
          </a:p>
        </p:txBody>
      </p:sp>
      <p:sp>
        <p:nvSpPr>
          <p:cNvPr id="95" name="文本框 138"/>
          <p:cNvSpPr txBox="1"/>
          <p:nvPr/>
        </p:nvSpPr>
        <p:spPr>
          <a:xfrm>
            <a:off x="3291428" y="6013870"/>
            <a:ext cx="14430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CT: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[1,8]</a:t>
            </a:r>
          </a:p>
          <a:p>
            <a:r>
              <a:rPr lang="en-US" altLang="zh-CN" sz="2000" b="1" dirty="0"/>
              <a:t>CC: same</a:t>
            </a:r>
            <a:endParaRPr lang="zh-CN" altLang="en-US" sz="2000" b="1" dirty="0"/>
          </a:p>
        </p:txBody>
      </p:sp>
      <p:sp>
        <p:nvSpPr>
          <p:cNvPr id="96" name="乘号 30"/>
          <p:cNvSpPr/>
          <p:nvPr/>
        </p:nvSpPr>
        <p:spPr>
          <a:xfrm>
            <a:off x="3701203" y="5543418"/>
            <a:ext cx="354825" cy="285135"/>
          </a:xfrm>
          <a:prstGeom prst="mathMultiply">
            <a:avLst>
              <a:gd name="adj1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/>
          </a:p>
        </p:txBody>
      </p:sp>
      <p:sp>
        <p:nvSpPr>
          <p:cNvPr id="98" name="乘号 30"/>
          <p:cNvSpPr/>
          <p:nvPr/>
        </p:nvSpPr>
        <p:spPr>
          <a:xfrm>
            <a:off x="3226548" y="5536669"/>
            <a:ext cx="354825" cy="285135"/>
          </a:xfrm>
          <a:prstGeom prst="mathMultiply">
            <a:avLst>
              <a:gd name="adj1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164654" y="3041535"/>
            <a:ext cx="16179107" cy="4642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2225569" y="166905"/>
            <a:ext cx="0" cy="6651732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椭圆 34"/>
          <p:cNvSpPr/>
          <p:nvPr/>
        </p:nvSpPr>
        <p:spPr>
          <a:xfrm>
            <a:off x="2553974" y="3908620"/>
            <a:ext cx="594360" cy="36576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tx1"/>
                </a:solidFill>
              </a:rPr>
              <a:t>[1,4]</a:t>
            </a:r>
            <a:endParaRPr lang="zh-CN" altLang="en-US" sz="900" b="1" dirty="0">
              <a:solidFill>
                <a:schemeClr val="tx1"/>
              </a:solidFill>
            </a:endParaRPr>
          </a:p>
        </p:txBody>
      </p:sp>
      <p:sp>
        <p:nvSpPr>
          <p:cNvPr id="161" name="椭圆 44"/>
          <p:cNvSpPr/>
          <p:nvPr/>
        </p:nvSpPr>
        <p:spPr>
          <a:xfrm>
            <a:off x="3120178" y="3438599"/>
            <a:ext cx="695336" cy="36576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[1,8]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62" name="椭圆 48"/>
          <p:cNvSpPr/>
          <p:nvPr/>
        </p:nvSpPr>
        <p:spPr>
          <a:xfrm>
            <a:off x="3120178" y="4436422"/>
            <a:ext cx="594360" cy="36576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tx1"/>
                </a:solidFill>
              </a:rPr>
              <a:t>[5,6]</a:t>
            </a:r>
            <a:endParaRPr lang="zh-CN" altLang="en-US" sz="900" b="1" dirty="0">
              <a:solidFill>
                <a:schemeClr val="tx1"/>
              </a:solidFill>
            </a:endParaRPr>
          </a:p>
        </p:txBody>
      </p:sp>
      <p:sp>
        <p:nvSpPr>
          <p:cNvPr id="163" name="椭圆 49"/>
          <p:cNvSpPr/>
          <p:nvPr/>
        </p:nvSpPr>
        <p:spPr>
          <a:xfrm>
            <a:off x="3690116" y="3911453"/>
            <a:ext cx="594360" cy="36576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tx1"/>
                </a:solidFill>
              </a:rPr>
              <a:t>[5,8]</a:t>
            </a:r>
            <a:endParaRPr lang="zh-CN" altLang="en-US" sz="900" b="1" dirty="0">
              <a:solidFill>
                <a:schemeClr val="tx1"/>
              </a:solidFill>
            </a:endParaRPr>
          </a:p>
        </p:txBody>
      </p:sp>
      <p:sp>
        <p:nvSpPr>
          <p:cNvPr id="164" name="椭圆 50"/>
          <p:cNvSpPr/>
          <p:nvPr/>
        </p:nvSpPr>
        <p:spPr>
          <a:xfrm>
            <a:off x="4173763" y="4393053"/>
            <a:ext cx="594360" cy="36576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tx1"/>
                </a:solidFill>
              </a:rPr>
              <a:t>[7,8]</a:t>
            </a:r>
            <a:endParaRPr lang="zh-CN" altLang="en-US" sz="900" b="1" dirty="0">
              <a:solidFill>
                <a:schemeClr val="tx1"/>
              </a:solidFill>
            </a:endParaRPr>
          </a:p>
        </p:txBody>
      </p:sp>
      <p:cxnSp>
        <p:nvCxnSpPr>
          <p:cNvPr id="165" name="直接箭头连接符 51"/>
          <p:cNvCxnSpPr>
            <a:stCxn id="160" idx="0"/>
            <a:endCxn id="161" idx="3"/>
          </p:cNvCxnSpPr>
          <p:nvPr/>
        </p:nvCxnSpPr>
        <p:spPr>
          <a:xfrm flipV="1">
            <a:off x="2851154" y="3750795"/>
            <a:ext cx="370854" cy="1578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直接箭头连接符 55"/>
          <p:cNvCxnSpPr>
            <a:stCxn id="163" idx="0"/>
            <a:endCxn id="161" idx="5"/>
          </p:cNvCxnSpPr>
          <p:nvPr/>
        </p:nvCxnSpPr>
        <p:spPr>
          <a:xfrm flipH="1" flipV="1">
            <a:off x="3713684" y="3750795"/>
            <a:ext cx="273612" cy="1606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直接箭头连接符 59"/>
          <p:cNvCxnSpPr>
            <a:stCxn id="162" idx="0"/>
            <a:endCxn id="163" idx="3"/>
          </p:cNvCxnSpPr>
          <p:nvPr/>
        </p:nvCxnSpPr>
        <p:spPr>
          <a:xfrm flipV="1">
            <a:off x="3417358" y="4223649"/>
            <a:ext cx="359800" cy="2127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直接箭头连接符 63"/>
          <p:cNvCxnSpPr>
            <a:stCxn id="164" idx="0"/>
            <a:endCxn id="163" idx="5"/>
          </p:cNvCxnSpPr>
          <p:nvPr/>
        </p:nvCxnSpPr>
        <p:spPr>
          <a:xfrm flipH="1" flipV="1">
            <a:off x="4197434" y="4223649"/>
            <a:ext cx="273509" cy="1694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乘号 30"/>
          <p:cNvSpPr/>
          <p:nvPr/>
        </p:nvSpPr>
        <p:spPr>
          <a:xfrm>
            <a:off x="2488886" y="3829707"/>
            <a:ext cx="645360" cy="490988"/>
          </a:xfrm>
          <a:prstGeom prst="mathMultiply">
            <a:avLst>
              <a:gd name="adj1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/>
          </a:p>
        </p:txBody>
      </p:sp>
      <p:sp>
        <p:nvSpPr>
          <p:cNvPr id="170" name="乘号 30"/>
          <p:cNvSpPr/>
          <p:nvPr/>
        </p:nvSpPr>
        <p:spPr>
          <a:xfrm>
            <a:off x="4148263" y="4338228"/>
            <a:ext cx="645360" cy="490988"/>
          </a:xfrm>
          <a:prstGeom prst="mathMultiply">
            <a:avLst>
              <a:gd name="adj1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/>
          </a:p>
        </p:txBody>
      </p:sp>
      <p:sp>
        <p:nvSpPr>
          <p:cNvPr id="171" name="乘号 30"/>
          <p:cNvSpPr/>
          <p:nvPr/>
        </p:nvSpPr>
        <p:spPr>
          <a:xfrm>
            <a:off x="3109841" y="4371943"/>
            <a:ext cx="645360" cy="490988"/>
          </a:xfrm>
          <a:prstGeom prst="mathMultiply">
            <a:avLst>
              <a:gd name="adj1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/>
          </a:p>
        </p:txBody>
      </p:sp>
      <p:sp>
        <p:nvSpPr>
          <p:cNvPr id="173" name="椭圆 50"/>
          <p:cNvSpPr/>
          <p:nvPr/>
        </p:nvSpPr>
        <p:spPr>
          <a:xfrm>
            <a:off x="3686642" y="4912353"/>
            <a:ext cx="594360" cy="36576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tx1"/>
                </a:solidFill>
              </a:rPr>
              <a:t>[7,7]</a:t>
            </a:r>
            <a:endParaRPr lang="zh-CN" altLang="en-US" sz="900" b="1" dirty="0">
              <a:solidFill>
                <a:schemeClr val="tx1"/>
              </a:solidFill>
            </a:endParaRPr>
          </a:p>
        </p:txBody>
      </p:sp>
      <p:sp>
        <p:nvSpPr>
          <p:cNvPr id="174" name="椭圆 50"/>
          <p:cNvSpPr/>
          <p:nvPr/>
        </p:nvSpPr>
        <p:spPr>
          <a:xfrm>
            <a:off x="4718234" y="4906066"/>
            <a:ext cx="594360" cy="36576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tx1"/>
                </a:solidFill>
              </a:rPr>
              <a:t>[8,8]</a:t>
            </a:r>
            <a:endParaRPr lang="zh-CN" altLang="en-US" sz="900" b="1" dirty="0">
              <a:solidFill>
                <a:schemeClr val="tx1"/>
              </a:solidFill>
            </a:endParaRPr>
          </a:p>
        </p:txBody>
      </p:sp>
      <p:sp>
        <p:nvSpPr>
          <p:cNvPr id="118" name="乘号 30"/>
          <p:cNvSpPr/>
          <p:nvPr/>
        </p:nvSpPr>
        <p:spPr>
          <a:xfrm>
            <a:off x="3647179" y="3842657"/>
            <a:ext cx="645360" cy="490988"/>
          </a:xfrm>
          <a:prstGeom prst="mathMultiply">
            <a:avLst>
              <a:gd name="adj1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/>
          </a:p>
        </p:txBody>
      </p:sp>
      <p:sp>
        <p:nvSpPr>
          <p:cNvPr id="121" name="乘号 30"/>
          <p:cNvSpPr/>
          <p:nvPr/>
        </p:nvSpPr>
        <p:spPr>
          <a:xfrm>
            <a:off x="3656273" y="4843452"/>
            <a:ext cx="645360" cy="490988"/>
          </a:xfrm>
          <a:prstGeom prst="mathMultiply">
            <a:avLst>
              <a:gd name="adj1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/>
          </a:p>
        </p:txBody>
      </p:sp>
      <p:cxnSp>
        <p:nvCxnSpPr>
          <p:cNvPr id="122" name="直接箭头连接符 59"/>
          <p:cNvCxnSpPr>
            <a:stCxn id="173" idx="0"/>
            <a:endCxn id="164" idx="3"/>
          </p:cNvCxnSpPr>
          <p:nvPr/>
        </p:nvCxnSpPr>
        <p:spPr>
          <a:xfrm flipV="1">
            <a:off x="3983822" y="4705249"/>
            <a:ext cx="276983" cy="2071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直接箭头连接符 63"/>
          <p:cNvCxnSpPr>
            <a:stCxn id="174" idx="0"/>
            <a:endCxn id="164" idx="5"/>
          </p:cNvCxnSpPr>
          <p:nvPr/>
        </p:nvCxnSpPr>
        <p:spPr>
          <a:xfrm flipH="1" flipV="1">
            <a:off x="4681081" y="4705249"/>
            <a:ext cx="334333" cy="2008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乘号 30"/>
          <p:cNvSpPr/>
          <p:nvPr/>
        </p:nvSpPr>
        <p:spPr>
          <a:xfrm>
            <a:off x="4692700" y="4857603"/>
            <a:ext cx="645360" cy="490988"/>
          </a:xfrm>
          <a:prstGeom prst="mathMultiply">
            <a:avLst>
              <a:gd name="adj1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/>
          </a:p>
        </p:txBody>
      </p:sp>
      <p:sp>
        <p:nvSpPr>
          <p:cNvPr id="156" name="椭圆 34"/>
          <p:cNvSpPr/>
          <p:nvPr/>
        </p:nvSpPr>
        <p:spPr>
          <a:xfrm>
            <a:off x="11452595" y="3564389"/>
            <a:ext cx="640080" cy="36576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tx1"/>
                </a:solidFill>
              </a:rPr>
              <a:t>[1,8]</a:t>
            </a:r>
            <a:endParaRPr lang="zh-CN" altLang="en-US" sz="900" b="1" dirty="0">
              <a:solidFill>
                <a:schemeClr val="tx1"/>
              </a:solidFill>
            </a:endParaRPr>
          </a:p>
        </p:txBody>
      </p:sp>
      <p:sp>
        <p:nvSpPr>
          <p:cNvPr id="172" name="椭圆 44"/>
          <p:cNvSpPr/>
          <p:nvPr/>
        </p:nvSpPr>
        <p:spPr>
          <a:xfrm>
            <a:off x="12062660" y="3190156"/>
            <a:ext cx="840121" cy="36576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[1,16]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75" name="椭圆 48"/>
          <p:cNvSpPr/>
          <p:nvPr/>
        </p:nvSpPr>
        <p:spPr>
          <a:xfrm>
            <a:off x="12179602" y="4005428"/>
            <a:ext cx="640080" cy="36576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tx1"/>
                </a:solidFill>
              </a:rPr>
              <a:t>[9,12]</a:t>
            </a:r>
            <a:endParaRPr lang="zh-CN" altLang="en-US" sz="900" b="1" dirty="0">
              <a:solidFill>
                <a:schemeClr val="tx1"/>
              </a:solidFill>
            </a:endParaRPr>
          </a:p>
        </p:txBody>
      </p:sp>
      <p:sp>
        <p:nvSpPr>
          <p:cNvPr id="176" name="椭圆 49"/>
          <p:cNvSpPr/>
          <p:nvPr/>
        </p:nvSpPr>
        <p:spPr>
          <a:xfrm>
            <a:off x="12858544" y="3574873"/>
            <a:ext cx="640080" cy="36576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tx1"/>
                </a:solidFill>
              </a:rPr>
              <a:t>[9,16]</a:t>
            </a:r>
            <a:endParaRPr lang="zh-CN" altLang="en-US" sz="900" b="1" dirty="0">
              <a:solidFill>
                <a:schemeClr val="tx1"/>
              </a:solidFill>
            </a:endParaRPr>
          </a:p>
        </p:txBody>
      </p:sp>
      <p:sp>
        <p:nvSpPr>
          <p:cNvPr id="177" name="椭圆 50"/>
          <p:cNvSpPr/>
          <p:nvPr/>
        </p:nvSpPr>
        <p:spPr>
          <a:xfrm>
            <a:off x="13497106" y="3998700"/>
            <a:ext cx="685800" cy="36576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tx1"/>
                </a:solidFill>
              </a:rPr>
              <a:t>[13,16]</a:t>
            </a:r>
            <a:endParaRPr lang="zh-CN" altLang="en-US" sz="900" b="1" dirty="0">
              <a:solidFill>
                <a:schemeClr val="tx1"/>
              </a:solidFill>
            </a:endParaRPr>
          </a:p>
        </p:txBody>
      </p:sp>
      <p:cxnSp>
        <p:nvCxnSpPr>
          <p:cNvPr id="178" name="直接箭头连接符 51"/>
          <p:cNvCxnSpPr>
            <a:stCxn id="156" idx="0"/>
            <a:endCxn id="172" idx="2"/>
          </p:cNvCxnSpPr>
          <p:nvPr/>
        </p:nvCxnSpPr>
        <p:spPr>
          <a:xfrm flipV="1">
            <a:off x="11772635" y="3373036"/>
            <a:ext cx="290025" cy="1913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直接箭头连接符 55"/>
          <p:cNvCxnSpPr>
            <a:stCxn id="176" idx="0"/>
            <a:endCxn id="172" idx="6"/>
          </p:cNvCxnSpPr>
          <p:nvPr/>
        </p:nvCxnSpPr>
        <p:spPr>
          <a:xfrm flipH="1" flipV="1">
            <a:off x="12902781" y="3373036"/>
            <a:ext cx="275803" cy="2018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直接箭头连接符 59"/>
          <p:cNvCxnSpPr>
            <a:stCxn id="175" idx="0"/>
            <a:endCxn id="176" idx="2"/>
          </p:cNvCxnSpPr>
          <p:nvPr/>
        </p:nvCxnSpPr>
        <p:spPr>
          <a:xfrm flipV="1">
            <a:off x="12499642" y="3757753"/>
            <a:ext cx="358902" cy="247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接箭头连接符 63"/>
          <p:cNvCxnSpPr>
            <a:stCxn id="177" idx="0"/>
            <a:endCxn id="176" idx="6"/>
          </p:cNvCxnSpPr>
          <p:nvPr/>
        </p:nvCxnSpPr>
        <p:spPr>
          <a:xfrm flipH="1" flipV="1">
            <a:off x="13498624" y="3757753"/>
            <a:ext cx="341382" cy="2409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乘号 30"/>
          <p:cNvSpPr/>
          <p:nvPr/>
        </p:nvSpPr>
        <p:spPr>
          <a:xfrm>
            <a:off x="13510788" y="3937252"/>
            <a:ext cx="645360" cy="490988"/>
          </a:xfrm>
          <a:prstGeom prst="mathMultiply">
            <a:avLst>
              <a:gd name="adj1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/>
          </a:p>
        </p:txBody>
      </p:sp>
      <p:sp>
        <p:nvSpPr>
          <p:cNvPr id="183" name="乘号 30"/>
          <p:cNvSpPr/>
          <p:nvPr/>
        </p:nvSpPr>
        <p:spPr>
          <a:xfrm>
            <a:off x="12142258" y="3947556"/>
            <a:ext cx="640080" cy="490988"/>
          </a:xfrm>
          <a:prstGeom prst="mathMultiply">
            <a:avLst>
              <a:gd name="adj1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/>
          </a:p>
        </p:txBody>
      </p:sp>
      <p:sp>
        <p:nvSpPr>
          <p:cNvPr id="184" name="乘号 30"/>
          <p:cNvSpPr/>
          <p:nvPr/>
        </p:nvSpPr>
        <p:spPr>
          <a:xfrm>
            <a:off x="11436949" y="3495773"/>
            <a:ext cx="640080" cy="490988"/>
          </a:xfrm>
          <a:prstGeom prst="mathMultiply">
            <a:avLst>
              <a:gd name="adj1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/>
          </a:p>
        </p:txBody>
      </p:sp>
      <p:sp>
        <p:nvSpPr>
          <p:cNvPr id="185" name="椭圆 50"/>
          <p:cNvSpPr/>
          <p:nvPr/>
        </p:nvSpPr>
        <p:spPr>
          <a:xfrm>
            <a:off x="12789109" y="4464917"/>
            <a:ext cx="685800" cy="36576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tx1"/>
                </a:solidFill>
              </a:rPr>
              <a:t>[13,14]</a:t>
            </a:r>
            <a:endParaRPr lang="zh-CN" altLang="en-US" sz="900" b="1" dirty="0">
              <a:solidFill>
                <a:schemeClr val="tx1"/>
              </a:solidFill>
            </a:endParaRPr>
          </a:p>
        </p:txBody>
      </p:sp>
      <p:sp>
        <p:nvSpPr>
          <p:cNvPr id="186" name="椭圆 50"/>
          <p:cNvSpPr/>
          <p:nvPr/>
        </p:nvSpPr>
        <p:spPr>
          <a:xfrm>
            <a:off x="14248607" y="4473006"/>
            <a:ext cx="685800" cy="36576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tx1"/>
                </a:solidFill>
              </a:rPr>
              <a:t>[15,16]</a:t>
            </a:r>
            <a:endParaRPr lang="zh-CN" altLang="en-US" sz="900" b="1" dirty="0">
              <a:solidFill>
                <a:schemeClr val="tx1"/>
              </a:solidFill>
            </a:endParaRPr>
          </a:p>
        </p:txBody>
      </p:sp>
      <p:sp>
        <p:nvSpPr>
          <p:cNvPr id="187" name="乘号 30"/>
          <p:cNvSpPr/>
          <p:nvPr/>
        </p:nvSpPr>
        <p:spPr>
          <a:xfrm>
            <a:off x="12853197" y="3524415"/>
            <a:ext cx="645360" cy="490988"/>
          </a:xfrm>
          <a:prstGeom prst="mathMultiply">
            <a:avLst>
              <a:gd name="adj1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/>
          </a:p>
        </p:txBody>
      </p:sp>
      <p:cxnSp>
        <p:nvCxnSpPr>
          <p:cNvPr id="188" name="直接箭头连接符 59"/>
          <p:cNvCxnSpPr>
            <a:stCxn id="185" idx="0"/>
            <a:endCxn id="177" idx="2"/>
          </p:cNvCxnSpPr>
          <p:nvPr/>
        </p:nvCxnSpPr>
        <p:spPr>
          <a:xfrm flipV="1">
            <a:off x="13132009" y="4181580"/>
            <a:ext cx="365097" cy="2833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直接箭头连接符 63"/>
          <p:cNvCxnSpPr>
            <a:stCxn id="186" idx="0"/>
            <a:endCxn id="177" idx="6"/>
          </p:cNvCxnSpPr>
          <p:nvPr/>
        </p:nvCxnSpPr>
        <p:spPr>
          <a:xfrm flipH="1" flipV="1">
            <a:off x="14182906" y="4181580"/>
            <a:ext cx="408601" cy="2914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椭圆 50"/>
          <p:cNvSpPr/>
          <p:nvPr/>
        </p:nvSpPr>
        <p:spPr>
          <a:xfrm>
            <a:off x="13547458" y="4910909"/>
            <a:ext cx="685800" cy="36576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tx1"/>
                </a:solidFill>
              </a:rPr>
              <a:t>[15,15]</a:t>
            </a:r>
            <a:endParaRPr lang="zh-CN" altLang="en-US" sz="900" b="1" dirty="0">
              <a:solidFill>
                <a:schemeClr val="tx1"/>
              </a:solidFill>
            </a:endParaRPr>
          </a:p>
        </p:txBody>
      </p:sp>
      <p:sp>
        <p:nvSpPr>
          <p:cNvPr id="208" name="椭圆 50"/>
          <p:cNvSpPr/>
          <p:nvPr/>
        </p:nvSpPr>
        <p:spPr>
          <a:xfrm>
            <a:off x="14946144" y="4930268"/>
            <a:ext cx="685800" cy="36576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tx1"/>
                </a:solidFill>
              </a:rPr>
              <a:t>[16,16]</a:t>
            </a:r>
            <a:endParaRPr lang="zh-CN" altLang="en-US" sz="900" b="1" dirty="0">
              <a:solidFill>
                <a:schemeClr val="tx1"/>
              </a:solidFill>
            </a:endParaRPr>
          </a:p>
        </p:txBody>
      </p:sp>
      <p:cxnSp>
        <p:nvCxnSpPr>
          <p:cNvPr id="224" name="直接箭头连接符 59"/>
          <p:cNvCxnSpPr>
            <a:stCxn id="207" idx="0"/>
            <a:endCxn id="186" idx="2"/>
          </p:cNvCxnSpPr>
          <p:nvPr/>
        </p:nvCxnSpPr>
        <p:spPr>
          <a:xfrm flipV="1">
            <a:off x="13890358" y="4655886"/>
            <a:ext cx="358249" cy="2550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直接箭头连接符 63"/>
          <p:cNvCxnSpPr>
            <a:stCxn id="208" idx="0"/>
            <a:endCxn id="186" idx="6"/>
          </p:cNvCxnSpPr>
          <p:nvPr/>
        </p:nvCxnSpPr>
        <p:spPr>
          <a:xfrm flipH="1" flipV="1">
            <a:off x="14934407" y="4655886"/>
            <a:ext cx="354637" cy="2743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7" name="乘号 30"/>
          <p:cNvSpPr/>
          <p:nvPr/>
        </p:nvSpPr>
        <p:spPr>
          <a:xfrm>
            <a:off x="12789109" y="4402303"/>
            <a:ext cx="645360" cy="490988"/>
          </a:xfrm>
          <a:prstGeom prst="mathMultiply">
            <a:avLst>
              <a:gd name="adj1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/>
          </a:p>
        </p:txBody>
      </p:sp>
      <p:sp>
        <p:nvSpPr>
          <p:cNvPr id="258" name="乘号 30"/>
          <p:cNvSpPr/>
          <p:nvPr/>
        </p:nvSpPr>
        <p:spPr>
          <a:xfrm>
            <a:off x="14238179" y="4422277"/>
            <a:ext cx="645360" cy="490988"/>
          </a:xfrm>
          <a:prstGeom prst="mathMultiply">
            <a:avLst>
              <a:gd name="adj1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/>
          </a:p>
        </p:txBody>
      </p:sp>
      <p:sp>
        <p:nvSpPr>
          <p:cNvPr id="259" name="乘号 30"/>
          <p:cNvSpPr/>
          <p:nvPr/>
        </p:nvSpPr>
        <p:spPr>
          <a:xfrm>
            <a:off x="13580657" y="4856942"/>
            <a:ext cx="645360" cy="490988"/>
          </a:xfrm>
          <a:prstGeom prst="mathMultiply">
            <a:avLst>
              <a:gd name="adj1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/>
          </a:p>
        </p:txBody>
      </p:sp>
      <p:sp>
        <p:nvSpPr>
          <p:cNvPr id="260" name="乘号 30"/>
          <p:cNvSpPr/>
          <p:nvPr/>
        </p:nvSpPr>
        <p:spPr>
          <a:xfrm>
            <a:off x="14944250" y="4865584"/>
            <a:ext cx="645360" cy="490988"/>
          </a:xfrm>
          <a:prstGeom prst="mathMultiply">
            <a:avLst>
              <a:gd name="adj1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/>
          </a:p>
        </p:txBody>
      </p:sp>
      <p:sp>
        <p:nvSpPr>
          <p:cNvPr id="266" name="Isosceles Triangle 265"/>
          <p:cNvSpPr/>
          <p:nvPr/>
        </p:nvSpPr>
        <p:spPr>
          <a:xfrm>
            <a:off x="6548480" y="4045152"/>
            <a:ext cx="1331763" cy="1085672"/>
          </a:xfrm>
          <a:prstGeom prst="triangl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Isosceles Triangle 266"/>
          <p:cNvSpPr/>
          <p:nvPr/>
        </p:nvSpPr>
        <p:spPr>
          <a:xfrm>
            <a:off x="9375957" y="4730147"/>
            <a:ext cx="482017" cy="372950"/>
          </a:xfrm>
          <a:prstGeom prst="triangl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Isosceles Triangle 267"/>
          <p:cNvSpPr/>
          <p:nvPr/>
        </p:nvSpPr>
        <p:spPr>
          <a:xfrm>
            <a:off x="8026478" y="4428055"/>
            <a:ext cx="923166" cy="708272"/>
          </a:xfrm>
          <a:prstGeom prst="triangl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Isosceles Triangle 268"/>
          <p:cNvSpPr/>
          <p:nvPr/>
        </p:nvSpPr>
        <p:spPr>
          <a:xfrm>
            <a:off x="8379507" y="1214229"/>
            <a:ext cx="482017" cy="372950"/>
          </a:xfrm>
          <a:prstGeom prst="triangl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Isosceles Triangle 269"/>
          <p:cNvSpPr/>
          <p:nvPr/>
        </p:nvSpPr>
        <p:spPr>
          <a:xfrm>
            <a:off x="14833225" y="1253452"/>
            <a:ext cx="482017" cy="372950"/>
          </a:xfrm>
          <a:prstGeom prst="triangl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Isosceles Triangle 270"/>
          <p:cNvSpPr/>
          <p:nvPr/>
        </p:nvSpPr>
        <p:spPr>
          <a:xfrm>
            <a:off x="13695105" y="897721"/>
            <a:ext cx="923166" cy="708272"/>
          </a:xfrm>
          <a:prstGeom prst="triangl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Connector 124"/>
          <p:cNvCxnSpPr/>
          <p:nvPr/>
        </p:nvCxnSpPr>
        <p:spPr>
          <a:xfrm>
            <a:off x="5269319" y="146060"/>
            <a:ext cx="1898" cy="2928871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7966648" y="112720"/>
            <a:ext cx="9479" cy="2950566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10667315" y="139707"/>
            <a:ext cx="1898" cy="2928871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13592254" y="119140"/>
            <a:ext cx="2260" cy="2927237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>
            <a:off x="5760547" y="3056424"/>
            <a:ext cx="15579" cy="3538117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>
            <a:off x="11100604" y="3051457"/>
            <a:ext cx="15579" cy="3538117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本框 5"/>
          <p:cNvSpPr txBox="1"/>
          <p:nvPr/>
        </p:nvSpPr>
        <p:spPr>
          <a:xfrm>
            <a:off x="103452" y="2320824"/>
            <a:ext cx="20394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Action taken to answer the query</a:t>
            </a:r>
            <a:endParaRPr lang="zh-CN" altLang="en-US" sz="2000" b="1" dirty="0"/>
          </a:p>
        </p:txBody>
      </p:sp>
      <p:sp>
        <p:nvSpPr>
          <p:cNvPr id="126" name="文本框 5"/>
          <p:cNvSpPr txBox="1"/>
          <p:nvPr/>
        </p:nvSpPr>
        <p:spPr>
          <a:xfrm>
            <a:off x="48312" y="6101585"/>
            <a:ext cx="2046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Action taken to answer the query</a:t>
            </a:r>
            <a:endParaRPr lang="zh-CN" altLang="en-US" sz="2000" b="1" dirty="0"/>
          </a:p>
        </p:txBody>
      </p:sp>
      <p:sp>
        <p:nvSpPr>
          <p:cNvPr id="144" name="乘号 30"/>
          <p:cNvSpPr/>
          <p:nvPr/>
        </p:nvSpPr>
        <p:spPr>
          <a:xfrm>
            <a:off x="6390267" y="1973409"/>
            <a:ext cx="354825" cy="285135"/>
          </a:xfrm>
          <a:prstGeom prst="mathMultiply">
            <a:avLst>
              <a:gd name="adj1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/>
          </a:p>
        </p:txBody>
      </p:sp>
      <p:sp>
        <p:nvSpPr>
          <p:cNvPr id="155" name="乘号 30"/>
          <p:cNvSpPr/>
          <p:nvPr/>
        </p:nvSpPr>
        <p:spPr>
          <a:xfrm>
            <a:off x="12245972" y="2018668"/>
            <a:ext cx="354825" cy="285135"/>
          </a:xfrm>
          <a:prstGeom prst="mathMultiply">
            <a:avLst>
              <a:gd name="adj1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/>
          </a:p>
        </p:txBody>
      </p:sp>
      <p:sp>
        <p:nvSpPr>
          <p:cNvPr id="157" name="乘号 30"/>
          <p:cNvSpPr/>
          <p:nvPr/>
        </p:nvSpPr>
        <p:spPr>
          <a:xfrm>
            <a:off x="4151199" y="5551447"/>
            <a:ext cx="354825" cy="285135"/>
          </a:xfrm>
          <a:prstGeom prst="mathMultiply">
            <a:avLst>
              <a:gd name="adj1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/>
          </a:p>
        </p:txBody>
      </p:sp>
      <p:sp>
        <p:nvSpPr>
          <p:cNvPr id="158" name="乘号 30"/>
          <p:cNvSpPr/>
          <p:nvPr/>
        </p:nvSpPr>
        <p:spPr>
          <a:xfrm>
            <a:off x="14191037" y="5551199"/>
            <a:ext cx="354825" cy="285135"/>
          </a:xfrm>
          <a:prstGeom prst="mathMultiply">
            <a:avLst>
              <a:gd name="adj1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/>
          </a:p>
        </p:txBody>
      </p:sp>
    </p:spTree>
    <p:extLst>
      <p:ext uri="{BB962C8B-B14F-4D97-AF65-F5344CB8AC3E}">
        <p14:creationId xmlns:p14="http://schemas.microsoft.com/office/powerpoint/2010/main" val="1373889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370</TotalTime>
  <Words>321</Words>
  <Application>Microsoft Office PowerPoint</Application>
  <PresentationFormat>自定义</PresentationFormat>
  <Paragraphs>71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</dc:creator>
  <cp:lastModifiedBy>Yu Zhang</cp:lastModifiedBy>
  <cp:revision>72</cp:revision>
  <dcterms:created xsi:type="dcterms:W3CDTF">2016-10-18T04:25:57Z</dcterms:created>
  <dcterms:modified xsi:type="dcterms:W3CDTF">2018-04-28T19:51:49Z</dcterms:modified>
</cp:coreProperties>
</file>