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2.png" Type="http://schemas.openxmlformats.org/officeDocument/2006/relationships/image"/><Relationship Id="rId3" Target="../media/image2.png" Type="http://schemas.openxmlformats.org/officeDocument/2006/relationships/image"/><Relationship Id="rId30" Target="../media/image43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1.png" Type="http://schemas.openxmlformats.org/officeDocument/2006/relationships/image"/><Relationship Id="rId3" Target="../media/image2.png" Type="http://schemas.openxmlformats.org/officeDocument/2006/relationships/image"/><Relationship Id="rId30" Target="../media/image32.png" Type="http://schemas.openxmlformats.org/officeDocument/2006/relationships/image"/><Relationship Id="rId31" Target="../media/image33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4.png" Type="http://schemas.openxmlformats.org/officeDocument/2006/relationships/image"/><Relationship Id="rId3" Target="../media/image2.png" Type="http://schemas.openxmlformats.org/officeDocument/2006/relationships/image"/><Relationship Id="rId30" Target="../media/image35.png" Type="http://schemas.openxmlformats.org/officeDocument/2006/relationships/image"/><Relationship Id="rId31" Target="../media/image36.png" Type="http://schemas.openxmlformats.org/officeDocument/2006/relationships/image"/><Relationship Id="rId32" Target="../media/image37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8.png" Type="http://schemas.openxmlformats.org/officeDocument/2006/relationships/image"/><Relationship Id="rId3" Target="../media/image2.png" Type="http://schemas.openxmlformats.org/officeDocument/2006/relationships/image"/><Relationship Id="rId30" Target="../media/image39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062633" y="3208905"/>
            <a:ext cx="14162734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Milestone Adult Income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Yuzal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86576" y="2293097"/>
            <a:ext cx="8365314" cy="2850403"/>
          </a:xfrm>
          <a:custGeom>
            <a:avLst/>
            <a:gdLst/>
            <a:ahLst/>
            <a:cxnLst/>
            <a:rect r="r" b="b" t="t" l="l"/>
            <a:pathLst>
              <a:path h="2850403" w="8365314">
                <a:moveTo>
                  <a:pt x="0" y="0"/>
                </a:moveTo>
                <a:lnTo>
                  <a:pt x="8365314" y="0"/>
                </a:lnTo>
                <a:lnTo>
                  <a:pt x="8365314" y="2850403"/>
                </a:lnTo>
                <a:lnTo>
                  <a:pt x="0" y="2850403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84991" y="2371030"/>
            <a:ext cx="7260428" cy="6246166"/>
          </a:xfrm>
          <a:custGeom>
            <a:avLst/>
            <a:gdLst/>
            <a:ahLst/>
            <a:cxnLst/>
            <a:rect r="r" b="b" t="t" l="l"/>
            <a:pathLst>
              <a:path h="6246166" w="7260428">
                <a:moveTo>
                  <a:pt x="0" y="0"/>
                </a:moveTo>
                <a:lnTo>
                  <a:pt x="7260428" y="0"/>
                </a:lnTo>
                <a:lnTo>
                  <a:pt x="7260428" y="6246165"/>
                </a:lnTo>
                <a:lnTo>
                  <a:pt x="0" y="6246165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29488" y="1181100"/>
            <a:ext cx="1162902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Hyperparameter Tuning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1331" y="5456012"/>
            <a:ext cx="9703660" cy="2407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4"/>
              </a:lnSpc>
            </a:pPr>
            <a:r>
              <a:rPr lang="en-US" sz="2011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Fitting 5 folds for each of 81 candidates, totalling 405 fits</a:t>
            </a:r>
          </a:p>
          <a:p>
            <a:pPr algn="l">
              <a:lnSpc>
                <a:spcPts val="2714"/>
              </a:lnSpc>
            </a:pPr>
            <a:r>
              <a:rPr lang="en-US" sz="2011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2714"/>
              </a:lnSpc>
            </a:pPr>
            <a:r>
              <a:rPr lang="en-US" sz="2011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Best parameters: {'classifier__learning_rate': 0.05, 'classifier__max_depth': 7, 'classifier__n_estimators': 300, 'classifier__subsample': 0.9} </a:t>
            </a:r>
          </a:p>
          <a:p>
            <a:pPr algn="l">
              <a:lnSpc>
                <a:spcPts val="2714"/>
              </a:lnSpc>
            </a:pPr>
          </a:p>
          <a:p>
            <a:pPr algn="l" marL="0" indent="0" lvl="0">
              <a:lnSpc>
                <a:spcPts val="2714"/>
              </a:lnSpc>
              <a:spcBef>
                <a:spcPct val="0"/>
              </a:spcBef>
            </a:pPr>
            <a:r>
              <a:rPr lang="en-US" sz="2011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Best cross-validation score: 0.8670890495317117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1331" y="8101226"/>
            <a:ext cx="9703660" cy="1031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14"/>
              </a:lnSpc>
              <a:spcBef>
                <a:spcPct val="0"/>
              </a:spcBef>
            </a:pPr>
            <a:r>
              <a:rPr lang="en-US" sz="2011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After hyperparameter tuning, the cross-validation score increased from 0.8648280968382289 to 0.8670890495317117. Although the increase is only 0.003, it can be said that the model's performance has improved.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6549" y="115583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55901" y="2179266"/>
            <a:ext cx="10976198" cy="668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0"/>
              </a:lnSpc>
            </a:pPr>
            <a:r>
              <a:rPr lang="en-US" sz="2230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After implementing the base model, it was found that the XGBoost model is the best with a balanced f1 score.</a:t>
            </a:r>
          </a:p>
          <a:p>
            <a:pPr algn="l">
              <a:lnSpc>
                <a:spcPts val="3010"/>
              </a:lnSpc>
            </a:pPr>
          </a:p>
          <a:p>
            <a:pPr algn="l">
              <a:lnSpc>
                <a:spcPts val="3010"/>
              </a:lnSpc>
            </a:pPr>
            <a:r>
              <a:rPr lang="en-US" sz="2230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XGBoost, after hyperparameter tuning, increased by only 0.003 from the base model.</a:t>
            </a:r>
          </a:p>
          <a:p>
            <a:pPr algn="l">
              <a:lnSpc>
                <a:spcPts val="3010"/>
              </a:lnSpc>
            </a:pPr>
          </a:p>
          <a:p>
            <a:pPr algn="l">
              <a:lnSpc>
                <a:spcPts val="3010"/>
              </a:lnSpc>
            </a:pPr>
            <a:r>
              <a:rPr lang="en-US" sz="2230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From a business perspective, this model can be used to help government agencies understand the income of their citizens based on job, marital status, education, and other factors.</a:t>
            </a:r>
          </a:p>
          <a:p>
            <a:pPr algn="l">
              <a:lnSpc>
                <a:spcPts val="3010"/>
              </a:lnSpc>
            </a:pPr>
          </a:p>
          <a:p>
            <a:pPr algn="l">
              <a:lnSpc>
                <a:spcPts val="3010"/>
              </a:lnSpc>
            </a:pPr>
            <a:r>
              <a:rPr lang="en-US" sz="2230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However, this model has a relatively high f1-score accuracy for values below 50k with a percentage of 90%, and for values above 50k, it has a percentage of 70%.</a:t>
            </a:r>
          </a:p>
          <a:p>
            <a:pPr algn="l">
              <a:lnSpc>
                <a:spcPts val="3010"/>
              </a:lnSpc>
            </a:pPr>
          </a:p>
          <a:p>
            <a:pPr algn="l" marL="0" indent="0" lvl="0">
              <a:lnSpc>
                <a:spcPts val="3010"/>
              </a:lnSpc>
              <a:spcBef>
                <a:spcPct val="0"/>
              </a:spcBef>
            </a:pPr>
            <a:r>
              <a:rPr lang="en-US" sz="2230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This model requires improvement to enhance prediction results so that the percentage difference is minimized. Techniques such as resampling, using more complex models, or additional feature engineering can be applied.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32485" y="120510"/>
            <a:ext cx="17823030" cy="7574788"/>
          </a:xfrm>
          <a:custGeom>
            <a:avLst/>
            <a:gdLst/>
            <a:ahLst/>
            <a:cxnLst/>
            <a:rect r="r" b="b" t="t" l="l"/>
            <a:pathLst>
              <a:path h="7574788" w="17823030">
                <a:moveTo>
                  <a:pt x="0" y="0"/>
                </a:moveTo>
                <a:lnTo>
                  <a:pt x="17823030" y="0"/>
                </a:lnTo>
                <a:lnTo>
                  <a:pt x="17823030" y="7574788"/>
                </a:lnTo>
                <a:lnTo>
                  <a:pt x="0" y="7574788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36549" y="8115804"/>
            <a:ext cx="10014901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Datasets</a:t>
            </a:r>
          </a:p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Adult Income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78693" y="2787296"/>
            <a:ext cx="3383712" cy="6353418"/>
          </a:xfrm>
          <a:custGeom>
            <a:avLst/>
            <a:gdLst/>
            <a:ahLst/>
            <a:cxnLst/>
            <a:rect r="r" b="b" t="t" l="l"/>
            <a:pathLst>
              <a:path h="6353418" w="3383712">
                <a:moveTo>
                  <a:pt x="0" y="0"/>
                </a:moveTo>
                <a:lnTo>
                  <a:pt x="3383712" y="0"/>
                </a:lnTo>
                <a:lnTo>
                  <a:pt x="3383712" y="6353417"/>
                </a:lnTo>
                <a:lnTo>
                  <a:pt x="0" y="6353417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049804" y="2787296"/>
            <a:ext cx="5192247" cy="6588540"/>
          </a:xfrm>
          <a:custGeom>
            <a:avLst/>
            <a:gdLst/>
            <a:ahLst/>
            <a:cxnLst/>
            <a:rect r="r" b="b" t="t" l="l"/>
            <a:pathLst>
              <a:path h="6588540" w="5192247">
                <a:moveTo>
                  <a:pt x="0" y="0"/>
                </a:moveTo>
                <a:lnTo>
                  <a:pt x="5192247" y="0"/>
                </a:lnTo>
                <a:lnTo>
                  <a:pt x="5192247" y="6588540"/>
                </a:lnTo>
                <a:lnTo>
                  <a:pt x="0" y="6588540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679883" y="3481429"/>
            <a:ext cx="7070645" cy="4930284"/>
          </a:xfrm>
          <a:custGeom>
            <a:avLst/>
            <a:gdLst/>
            <a:ahLst/>
            <a:cxnLst/>
            <a:rect r="r" b="b" t="t" l="l"/>
            <a:pathLst>
              <a:path h="4930284" w="7070645">
                <a:moveTo>
                  <a:pt x="0" y="0"/>
                </a:moveTo>
                <a:lnTo>
                  <a:pt x="7070645" y="0"/>
                </a:lnTo>
                <a:lnTo>
                  <a:pt x="7070645" y="4930284"/>
                </a:lnTo>
                <a:lnTo>
                  <a:pt x="0" y="493028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136549" y="115583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EDA SUMMARY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7458" y="2342455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Missing Value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32836" y="2342455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Pie Chart Target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02114" y="2342455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Unique Value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37334" y="2809180"/>
            <a:ext cx="4440670" cy="4803578"/>
          </a:xfrm>
          <a:custGeom>
            <a:avLst/>
            <a:gdLst/>
            <a:ahLst/>
            <a:cxnLst/>
            <a:rect r="r" b="b" t="t" l="l"/>
            <a:pathLst>
              <a:path h="4803578" w="4440670">
                <a:moveTo>
                  <a:pt x="0" y="0"/>
                </a:moveTo>
                <a:lnTo>
                  <a:pt x="4440670" y="0"/>
                </a:lnTo>
                <a:lnTo>
                  <a:pt x="4440670" y="4803578"/>
                </a:lnTo>
                <a:lnTo>
                  <a:pt x="0" y="4803578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081542" y="2809180"/>
            <a:ext cx="6695356" cy="841931"/>
          </a:xfrm>
          <a:custGeom>
            <a:avLst/>
            <a:gdLst/>
            <a:ahLst/>
            <a:cxnLst/>
            <a:rect r="r" b="b" t="t" l="l"/>
            <a:pathLst>
              <a:path h="841931" w="6695356">
                <a:moveTo>
                  <a:pt x="0" y="0"/>
                </a:moveTo>
                <a:lnTo>
                  <a:pt x="6695356" y="0"/>
                </a:lnTo>
                <a:lnTo>
                  <a:pt x="6695356" y="841931"/>
                </a:lnTo>
                <a:lnTo>
                  <a:pt x="0" y="841931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16606" y="3889793"/>
            <a:ext cx="13425228" cy="2209569"/>
          </a:xfrm>
          <a:custGeom>
            <a:avLst/>
            <a:gdLst/>
            <a:ahLst/>
            <a:cxnLst/>
            <a:rect r="r" b="b" t="t" l="l"/>
            <a:pathLst>
              <a:path h="2209569" w="13425228">
                <a:moveTo>
                  <a:pt x="0" y="0"/>
                </a:moveTo>
                <a:lnTo>
                  <a:pt x="13425228" y="0"/>
                </a:lnTo>
                <a:lnTo>
                  <a:pt x="13425228" y="2209569"/>
                </a:lnTo>
                <a:lnTo>
                  <a:pt x="0" y="2209569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16606" y="6289862"/>
            <a:ext cx="13425228" cy="3809409"/>
          </a:xfrm>
          <a:custGeom>
            <a:avLst/>
            <a:gdLst/>
            <a:ahLst/>
            <a:cxnLst/>
            <a:rect r="r" b="b" t="t" l="l"/>
            <a:pathLst>
              <a:path h="3809409" w="13425228">
                <a:moveTo>
                  <a:pt x="0" y="0"/>
                </a:moveTo>
                <a:lnTo>
                  <a:pt x="13425228" y="0"/>
                </a:lnTo>
                <a:lnTo>
                  <a:pt x="13425228" y="3809409"/>
                </a:lnTo>
                <a:lnTo>
                  <a:pt x="0" y="3809409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136549" y="115583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 SUMMARY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4578" y="2394842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Missing Value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138935" y="2247205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Unique Value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5409680" y="6081793"/>
            <a:ext cx="7468640" cy="2961403"/>
          </a:xfrm>
          <a:custGeom>
            <a:avLst/>
            <a:gdLst/>
            <a:ahLst/>
            <a:cxnLst/>
            <a:rect r="r" b="b" t="t" l="l"/>
            <a:pathLst>
              <a:path h="2961403" w="7468640">
                <a:moveTo>
                  <a:pt x="0" y="0"/>
                </a:moveTo>
                <a:lnTo>
                  <a:pt x="7468640" y="0"/>
                </a:lnTo>
                <a:lnTo>
                  <a:pt x="7468640" y="2961403"/>
                </a:lnTo>
                <a:lnTo>
                  <a:pt x="0" y="2961403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91398" y="2764846"/>
            <a:ext cx="12505203" cy="2387572"/>
          </a:xfrm>
          <a:custGeom>
            <a:avLst/>
            <a:gdLst/>
            <a:ahLst/>
            <a:cxnLst/>
            <a:rect r="r" b="b" t="t" l="l"/>
            <a:pathLst>
              <a:path h="2387572" w="12505203">
                <a:moveTo>
                  <a:pt x="0" y="0"/>
                </a:moveTo>
                <a:lnTo>
                  <a:pt x="12505204" y="0"/>
                </a:lnTo>
                <a:lnTo>
                  <a:pt x="12505204" y="2387572"/>
                </a:lnTo>
                <a:lnTo>
                  <a:pt x="0" y="2387572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136549" y="115583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 SUMMARY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30909" y="2250496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Uji Korelasi Kategorikal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30909" y="5542838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Uji Korelasi Numerikal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69653" y="3259811"/>
            <a:ext cx="14948695" cy="6241080"/>
          </a:xfrm>
          <a:custGeom>
            <a:avLst/>
            <a:gdLst/>
            <a:ahLst/>
            <a:cxnLst/>
            <a:rect r="r" b="b" t="t" l="l"/>
            <a:pathLst>
              <a:path h="6241080" w="14948695">
                <a:moveTo>
                  <a:pt x="0" y="0"/>
                </a:moveTo>
                <a:lnTo>
                  <a:pt x="14948694" y="0"/>
                </a:lnTo>
                <a:lnTo>
                  <a:pt x="14948694" y="6241080"/>
                </a:lnTo>
                <a:lnTo>
                  <a:pt x="0" y="624108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36549" y="115583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 SUMMARY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30909" y="2767322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Coloumn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216775" y="3264174"/>
            <a:ext cx="5854450" cy="6445197"/>
          </a:xfrm>
          <a:custGeom>
            <a:avLst/>
            <a:gdLst/>
            <a:ahLst/>
            <a:cxnLst/>
            <a:rect r="r" b="b" t="t" l="l"/>
            <a:pathLst>
              <a:path h="6445197" w="5854450">
                <a:moveTo>
                  <a:pt x="0" y="0"/>
                </a:moveTo>
                <a:lnTo>
                  <a:pt x="5854450" y="0"/>
                </a:lnTo>
                <a:lnTo>
                  <a:pt x="5854450" y="6445197"/>
                </a:lnTo>
                <a:lnTo>
                  <a:pt x="0" y="6445197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36549" y="1155836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 SUMMARY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30909" y="2768874"/>
            <a:ext cx="302618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136549" y="766360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BASE 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06985" y="1647105"/>
            <a:ext cx="11274031" cy="799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 this evaluation, I looked at the F1-score metrics because I want to assess the balance of the data to ensure that the model can make accurate predictions.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KNN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 Set: F1-score = 0.87 (weighted avg)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Set: F1-score = 0.82 (weighted avg)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SVM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 Set: F1-score = 0.82 (weighted avg)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Set: F1-score = 0.82 (weighted avg)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DecisionTree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 Set: F1-score = 0.97 (weighted avg)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Set: F1-score = 0.82 (weighted avg)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RandomForest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 Set: F1-score = 0.97 (weighted avg)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Set: F1-score = 0.84 (weighted avg)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XGBoost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 Set: F1-score = 0.88 (weighted avg)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Set: F1-score = 0.87 (weighted avg)</a:t>
            </a:r>
          </a:p>
          <a:p>
            <a:pPr algn="l">
              <a:lnSpc>
                <a:spcPts val="2699"/>
              </a:lnSpc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the data, it was found that the most balanced model is XGBoost.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136549" y="766360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CROSS VALIDATION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12499" y="1637580"/>
            <a:ext cx="11863003" cy="810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KNN Cross-Validation Scores: [0.81918618 0.81912186 0.81087413 0.81510085 0.81054864] </a:t>
            </a: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KNN Mean CV Score: 0.8149663328740056 </a:t>
            </a:r>
          </a:p>
          <a:p>
            <a:pPr algn="l">
              <a:lnSpc>
                <a:spcPts val="2841"/>
              </a:lnSpc>
            </a:pP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SVM Cross-Validation Scores: [0.81465953 0.81606345 0.82054687 0.81167539 0.81633779] </a:t>
            </a: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SVM Mean CV Score: 0.8158566050698262 </a:t>
            </a:r>
          </a:p>
          <a:p>
            <a:pPr algn="l">
              <a:lnSpc>
                <a:spcPts val="2841"/>
              </a:lnSpc>
            </a:pP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DecisionTree Cross-Validation Scores: [0.81630473 0.82167481 0.81723508 0.81297587 0.80822986] </a:t>
            </a: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DecisionTree Mean CV Score: 0.8152840715548866 </a:t>
            </a:r>
          </a:p>
          <a:p>
            <a:pPr algn="l">
              <a:lnSpc>
                <a:spcPts val="2841"/>
              </a:lnSpc>
            </a:pP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RandomForest Cross-Validation Scores: [0.84591745 0.84194829 0.84132376 0.84347707 0.83458533] </a:t>
            </a: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RandomForest Mean CV Score: 0.8414503822064369 </a:t>
            </a:r>
          </a:p>
          <a:p>
            <a:pPr algn="l">
              <a:lnSpc>
                <a:spcPts val="2841"/>
              </a:lnSpc>
            </a:pP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XGBoost Cross-Validation Scores: [0.87118836 0.86336746 0.86094369 0.86530593 0.86333504] </a:t>
            </a:r>
          </a:p>
          <a:p>
            <a:pPr algn="l">
              <a:lnSpc>
                <a:spcPts val="2841"/>
              </a:lnSpc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XGBoost Mean CV Score: 0.8648280968382289</a:t>
            </a:r>
          </a:p>
          <a:p>
            <a:pPr algn="l">
              <a:lnSpc>
                <a:spcPts val="2841"/>
              </a:lnSpc>
            </a:pPr>
          </a:p>
          <a:p>
            <a:pPr algn="l" marL="0" indent="0" lvl="0">
              <a:lnSpc>
                <a:spcPts val="2841"/>
              </a:lnSpc>
              <a:spcBef>
                <a:spcPct val="0"/>
              </a:spcBef>
            </a:pPr>
            <a:r>
              <a:rPr lang="en-US" sz="2104" spc="1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XGBoost: The Mean CV Score is 0.8648. This indicates that XGBoost has the best performance among all the models tested, with the highest and most consistent f1-score.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119438" y="8631555"/>
            <a:ext cx="5764530" cy="455295"/>
            <a:chOff x="0" y="0"/>
            <a:chExt cx="7686040" cy="6070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72390" y="50800"/>
              <a:ext cx="7731760" cy="949960"/>
            </a:xfrm>
            <a:custGeom>
              <a:avLst/>
              <a:gdLst/>
              <a:ahLst/>
              <a:cxnLst/>
              <a:rect r="r" b="b" t="t" l="l"/>
              <a:pathLst>
                <a:path h="949960" w="7731760">
                  <a:moveTo>
                    <a:pt x="123190" y="0"/>
                  </a:moveTo>
                  <a:cubicBezTo>
                    <a:pt x="7571740" y="20320"/>
                    <a:pt x="7701280" y="81280"/>
                    <a:pt x="7706360" y="71120"/>
                  </a:cubicBezTo>
                  <a:cubicBezTo>
                    <a:pt x="7708900" y="67310"/>
                    <a:pt x="7686040" y="45720"/>
                    <a:pt x="7678420" y="48260"/>
                  </a:cubicBezTo>
                  <a:cubicBezTo>
                    <a:pt x="7650479" y="62230"/>
                    <a:pt x="7731760" y="452120"/>
                    <a:pt x="7664450" y="505460"/>
                  </a:cubicBezTo>
                  <a:cubicBezTo>
                    <a:pt x="7613650" y="547370"/>
                    <a:pt x="7548879" y="471170"/>
                    <a:pt x="7400290" y="457200"/>
                  </a:cubicBezTo>
                  <a:cubicBezTo>
                    <a:pt x="6623050" y="388620"/>
                    <a:pt x="610870" y="949960"/>
                    <a:pt x="123190" y="462280"/>
                  </a:cubicBezTo>
                  <a:cubicBezTo>
                    <a:pt x="0" y="339090"/>
                    <a:pt x="123190" y="0"/>
                    <a:pt x="123190" y="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DAGNR1ednPk</dc:identifier>
  <dcterms:modified xsi:type="dcterms:W3CDTF">2011-08-01T06:04:30Z</dcterms:modified>
  <cp:revision>1</cp:revision>
  <dc:title>Project Adult Income</dc:title>
</cp:coreProperties>
</file>