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61" r:id="rId4"/>
    <p:sldId id="279" r:id="rId5"/>
    <p:sldId id="280" r:id="rId6"/>
    <p:sldId id="281" r:id="rId7"/>
    <p:sldId id="282" r:id="rId8"/>
    <p:sldId id="283" r:id="rId9"/>
    <p:sldId id="29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4" r:id="rId19"/>
    <p:sldId id="297" r:id="rId20"/>
    <p:sldId id="295" r:id="rId21"/>
    <p:sldId id="296" r:id="rId22"/>
    <p:sldId id="278" r:id="rId23"/>
  </p:sldIdLst>
  <p:sldSz cx="9121775" cy="5130800"/>
  <p:notesSz cx="6858000" cy="9144000"/>
  <p:custDataLst>
    <p:tags r:id="rId24"/>
  </p:custDataLst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 autoAdjust="0"/>
    <p:restoredTop sz="94590" autoAdjust="0"/>
  </p:normalViewPr>
  <p:slideViewPr>
    <p:cSldViewPr snapToGrid="0">
      <p:cViewPr varScale="1">
        <p:scale>
          <a:sx n="98" d="100"/>
          <a:sy n="98" d="100"/>
        </p:scale>
        <p:origin x="582" y="84"/>
      </p:cViewPr>
      <p:guideLst>
        <p:guide orient="horz" pos="161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tags" Target="tags/tag1.xml" /><Relationship Id="rId25" Type="http://schemas.openxmlformats.org/officeDocument/2006/relationships/presProps" Target="presProps.xml" /><Relationship Id="rId26" Type="http://schemas.openxmlformats.org/officeDocument/2006/relationships/viewProps" Target="viewProps.xml" /><Relationship Id="rId27" Type="http://schemas.openxmlformats.org/officeDocument/2006/relationships/theme" Target="theme/theme1.xml" /><Relationship Id="rId28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6" name="Group 15"/>
          <p:cNvGrpSpPr/>
          <p:nvPr/>
        </p:nvGrpSpPr>
        <p:grpSpPr>
          <a:xfrm>
            <a:off x="0" y="-6334"/>
            <a:ext cx="9121775" cy="5137135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553" y="1798948"/>
            <a:ext cx="5811044" cy="1231678"/>
          </a:xfrm>
        </p:spPr>
        <p:txBody>
          <a:bodyPr anchor="b">
            <a:noAutofit/>
          </a:bodyPr>
          <a:lstStyle>
            <a:lvl1pPr algn="r">
              <a:defRPr sz="404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553" y="3030624"/>
            <a:ext cx="5811044" cy="82064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3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6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8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0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2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3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6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67" y="456071"/>
            <a:ext cx="6431830" cy="2546397"/>
          </a:xfrm>
        </p:spPr>
        <p:txBody>
          <a:bodyPr anchor="ctr">
            <a:normAutofit/>
          </a:bodyPr>
          <a:lstStyle>
            <a:lvl1pPr algn="l">
              <a:defRPr sz="329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767" y="3344522"/>
            <a:ext cx="6431830" cy="1175312"/>
          </a:xfrm>
        </p:spPr>
        <p:txBody>
          <a:bodyPr anchor="ctr">
            <a:normAutofit/>
          </a:bodyPr>
          <a:lstStyle>
            <a:lvl1pPr marL="0" indent="0" algn="l">
              <a:buNone/>
              <a:defRPr sz="13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26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2pPr>
            <a:lvl3pPr marL="68389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1026160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4pPr>
            <a:lvl5pPr marL="1368425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5pPr>
            <a:lvl6pPr marL="1710055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6pPr>
            <a:lvl7pPr marL="2052320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7pPr>
            <a:lvl8pPr marL="2393950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8pPr>
            <a:lvl9pPr marL="2736215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03" y="456071"/>
            <a:ext cx="6055846" cy="2261353"/>
          </a:xfrm>
        </p:spPr>
        <p:txBody>
          <a:bodyPr anchor="ctr">
            <a:normAutofit/>
          </a:bodyPr>
          <a:lstStyle>
            <a:lvl1pPr algn="l">
              <a:defRPr sz="329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2114" y="2717424"/>
            <a:ext cx="5405223" cy="28504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19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265" indent="0">
              <a:buFontTx/>
              <a:buNone/>
              <a:defRPr/>
            </a:lvl2pPr>
            <a:lvl3pPr marL="683895" indent="0">
              <a:buFontTx/>
              <a:buNone/>
              <a:defRPr/>
            </a:lvl3pPr>
            <a:lvl4pPr marL="1026160" indent="0">
              <a:buFontTx/>
              <a:buNone/>
              <a:defRPr/>
            </a:lvl4pPr>
            <a:lvl5pPr marL="1368425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767" y="3344522"/>
            <a:ext cx="6431830" cy="1175312"/>
          </a:xfrm>
        </p:spPr>
        <p:txBody>
          <a:bodyPr anchor="ctr">
            <a:normAutofit/>
          </a:bodyPr>
          <a:lstStyle>
            <a:lvl1pPr marL="0" indent="0" algn="l">
              <a:buNone/>
              <a:defRPr sz="13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26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2pPr>
            <a:lvl3pPr marL="68389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1026160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4pPr>
            <a:lvl5pPr marL="1368425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5pPr>
            <a:lvl6pPr marL="1710055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6pPr>
            <a:lvl7pPr marL="2052320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7pPr>
            <a:lvl8pPr marL="2393950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8pPr>
            <a:lvl9pPr marL="2736215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5415" y="591320"/>
            <a:ext cx="456089" cy="437499"/>
          </a:xfrm>
          <a:prstGeom prst="rect">
            <a:avLst/>
          </a:prstGeom>
        </p:spPr>
        <p:txBody>
          <a:bodyPr vert="horz" lIns="68411" tIns="34205" rIns="68411" bIns="34205" rtlCol="0" anchor="ctr">
            <a:noAutofit/>
          </a:bodyPr>
          <a:lstStyle/>
          <a:p>
            <a:pPr lvl="0"/>
            <a:r>
              <a:rPr lang="en-US" sz="5985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5985" baseline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53547" y="2159572"/>
            <a:ext cx="456089" cy="437499"/>
          </a:xfrm>
          <a:prstGeom prst="rect">
            <a:avLst/>
          </a:prstGeom>
        </p:spPr>
        <p:txBody>
          <a:bodyPr vert="horz" lIns="68411" tIns="34205" rIns="68411" bIns="34205" rtlCol="0" anchor="ctr">
            <a:noAutofit/>
          </a:bodyPr>
          <a:lstStyle/>
          <a:p>
            <a:pPr lvl="0"/>
            <a:r>
              <a:rPr lang="en-US" sz="5985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  <a:endParaRPr lang="en-US" sz="5985" baseline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67" y="1445413"/>
            <a:ext cx="6431830" cy="1941789"/>
          </a:xfrm>
        </p:spPr>
        <p:txBody>
          <a:bodyPr anchor="b">
            <a:normAutofit/>
          </a:bodyPr>
          <a:lstStyle>
            <a:lvl1pPr algn="l">
              <a:defRPr sz="329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767" y="3387202"/>
            <a:ext cx="6431830" cy="1132632"/>
          </a:xfrm>
        </p:spPr>
        <p:txBody>
          <a:bodyPr anchor="t">
            <a:normAutofit/>
          </a:bodyPr>
          <a:lstStyle>
            <a:lvl1pPr marL="0" indent="0" algn="l">
              <a:buNone/>
              <a:defRPr sz="13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26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2pPr>
            <a:lvl3pPr marL="68389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1026160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4pPr>
            <a:lvl5pPr marL="1368425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5pPr>
            <a:lvl6pPr marL="1710055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6pPr>
            <a:lvl7pPr marL="2052320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7pPr>
            <a:lvl8pPr marL="2393950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8pPr>
            <a:lvl9pPr marL="2736215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03" y="456071"/>
            <a:ext cx="6055846" cy="2261353"/>
          </a:xfrm>
        </p:spPr>
        <p:txBody>
          <a:bodyPr anchor="ctr">
            <a:normAutofit/>
          </a:bodyPr>
          <a:lstStyle>
            <a:lvl1pPr algn="l">
              <a:defRPr sz="329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6765" y="3002468"/>
            <a:ext cx="6431831" cy="38473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79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265" indent="0">
              <a:buFontTx/>
              <a:buNone/>
              <a:defRPr/>
            </a:lvl2pPr>
            <a:lvl3pPr marL="683895" indent="0">
              <a:buFontTx/>
              <a:buNone/>
              <a:defRPr/>
            </a:lvl3pPr>
            <a:lvl4pPr marL="1026160" indent="0">
              <a:buFontTx/>
              <a:buNone/>
              <a:defRPr/>
            </a:lvl4pPr>
            <a:lvl5pPr marL="1368425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767" y="3387202"/>
            <a:ext cx="6431830" cy="1132632"/>
          </a:xfrm>
        </p:spPr>
        <p:txBody>
          <a:bodyPr anchor="t">
            <a:normAutofit/>
          </a:bodyPr>
          <a:lstStyle>
            <a:lvl1pPr marL="0" indent="0" algn="l">
              <a:buNone/>
              <a:defRPr sz="134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26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2pPr>
            <a:lvl3pPr marL="68389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1026160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4pPr>
            <a:lvl5pPr marL="1368425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5pPr>
            <a:lvl6pPr marL="1710055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6pPr>
            <a:lvl7pPr marL="2052320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7pPr>
            <a:lvl8pPr marL="2393950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8pPr>
            <a:lvl9pPr marL="2736215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5415" y="591320"/>
            <a:ext cx="456089" cy="437499"/>
          </a:xfrm>
          <a:prstGeom prst="rect">
            <a:avLst/>
          </a:prstGeom>
        </p:spPr>
        <p:txBody>
          <a:bodyPr vert="horz" lIns="68411" tIns="34205" rIns="68411" bIns="34205" rtlCol="0" anchor="ctr">
            <a:noAutofit/>
          </a:bodyPr>
          <a:lstStyle/>
          <a:p>
            <a:pPr lvl="0"/>
            <a:r>
              <a:rPr lang="en-US" sz="5985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5985" baseline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53547" y="2159572"/>
            <a:ext cx="456089" cy="437499"/>
          </a:xfrm>
          <a:prstGeom prst="rect">
            <a:avLst/>
          </a:prstGeom>
        </p:spPr>
        <p:txBody>
          <a:bodyPr vert="horz" lIns="68411" tIns="34205" rIns="68411" bIns="34205" rtlCol="0" anchor="ctr">
            <a:noAutofit/>
          </a:bodyPr>
          <a:lstStyle/>
          <a:p>
            <a:pPr lvl="0"/>
            <a:r>
              <a:rPr lang="en-US" sz="5985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  <a:endParaRPr lang="en-US" sz="5985" baseline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099" y="456071"/>
            <a:ext cx="6425497" cy="2261353"/>
          </a:xfrm>
        </p:spPr>
        <p:txBody>
          <a:bodyPr anchor="ctr">
            <a:normAutofit/>
          </a:bodyPr>
          <a:lstStyle>
            <a:lvl1pPr algn="l">
              <a:defRPr sz="329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6765" y="3002468"/>
            <a:ext cx="6431831" cy="38473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795">
                <a:solidFill>
                  <a:schemeClr val="accent1"/>
                </a:solidFill>
              </a:defRPr>
            </a:lvl1pPr>
            <a:lvl2pPr marL="342265" indent="0">
              <a:buFontTx/>
              <a:buNone/>
              <a:defRPr/>
            </a:lvl2pPr>
            <a:lvl3pPr marL="683895" indent="0">
              <a:buFontTx/>
              <a:buNone/>
              <a:defRPr/>
            </a:lvl3pPr>
            <a:lvl4pPr marL="1026160" indent="0">
              <a:buFontTx/>
              <a:buNone/>
              <a:defRPr/>
            </a:lvl4pPr>
            <a:lvl5pPr marL="1368425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767" y="3387202"/>
            <a:ext cx="6431830" cy="1132632"/>
          </a:xfrm>
        </p:spPr>
        <p:txBody>
          <a:bodyPr anchor="t">
            <a:normAutofit/>
          </a:bodyPr>
          <a:lstStyle>
            <a:lvl1pPr marL="0" indent="0" algn="l">
              <a:buNone/>
              <a:defRPr sz="134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26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2pPr>
            <a:lvl3pPr marL="68389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1026160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4pPr>
            <a:lvl5pPr marL="1368425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5pPr>
            <a:lvl6pPr marL="1710055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6pPr>
            <a:lvl7pPr marL="2052320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7pPr>
            <a:lvl8pPr marL="2393950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8pPr>
            <a:lvl9pPr marL="2736215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1231" y="456071"/>
            <a:ext cx="976179" cy="3928863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6767" y="456071"/>
            <a:ext cx="5282242" cy="3928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590" y="0"/>
            <a:ext cx="8994185" cy="718352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med"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67" y="2020649"/>
            <a:ext cx="6431830" cy="1366553"/>
          </a:xfrm>
        </p:spPr>
        <p:txBody>
          <a:bodyPr anchor="b"/>
          <a:lstStyle>
            <a:lvl1pPr algn="l">
              <a:defRPr sz="299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767" y="3387202"/>
            <a:ext cx="6431830" cy="643707"/>
          </a:xfrm>
        </p:spPr>
        <p:txBody>
          <a:bodyPr anchor="t"/>
          <a:lstStyle>
            <a:lvl1pPr marL="0" indent="0" algn="l">
              <a:buNone/>
              <a:defRPr sz="149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26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2pPr>
            <a:lvl3pPr marL="68389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1026160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4pPr>
            <a:lvl5pPr marL="1368425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5pPr>
            <a:lvl6pPr marL="1710055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6pPr>
            <a:lvl7pPr marL="2052320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7pPr>
            <a:lvl8pPr marL="2393950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8pPr>
            <a:lvl9pPr marL="2736215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766" y="1616441"/>
            <a:ext cx="3130399" cy="29033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8199" y="1616441"/>
            <a:ext cx="3130398" cy="29033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577" y="1616736"/>
            <a:ext cx="3131587" cy="431129"/>
          </a:xfrm>
        </p:spPr>
        <p:txBody>
          <a:bodyPr anchor="b">
            <a:noAutofit/>
          </a:bodyPr>
          <a:lstStyle>
            <a:lvl1pPr marL="0" indent="0">
              <a:buNone/>
              <a:defRPr sz="1795" b="0"/>
            </a:lvl1pPr>
            <a:lvl2pPr marL="342265" indent="0">
              <a:buNone/>
              <a:defRPr sz="1495" b="1"/>
            </a:lvl2pPr>
            <a:lvl3pPr marL="683895" indent="0">
              <a:buNone/>
              <a:defRPr sz="1345" b="1"/>
            </a:lvl3pPr>
            <a:lvl4pPr marL="1026160" indent="0">
              <a:buNone/>
              <a:defRPr sz="1195" b="1"/>
            </a:lvl4pPr>
            <a:lvl5pPr marL="1368425" indent="0">
              <a:buNone/>
              <a:defRPr sz="1195" b="1"/>
            </a:lvl5pPr>
            <a:lvl6pPr marL="1710055" indent="0">
              <a:buNone/>
              <a:defRPr sz="1195" b="1"/>
            </a:lvl6pPr>
            <a:lvl7pPr marL="2052320" indent="0">
              <a:buNone/>
              <a:defRPr sz="1195" b="1"/>
            </a:lvl7pPr>
            <a:lvl8pPr marL="2393950" indent="0">
              <a:buNone/>
              <a:defRPr sz="1195" b="1"/>
            </a:lvl8pPr>
            <a:lvl9pPr marL="2736215" indent="0">
              <a:buNone/>
              <a:defRPr sz="11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577" y="2047865"/>
            <a:ext cx="3131587" cy="247196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7012" y="1616736"/>
            <a:ext cx="3131583" cy="431129"/>
          </a:xfrm>
        </p:spPr>
        <p:txBody>
          <a:bodyPr anchor="b">
            <a:noAutofit/>
          </a:bodyPr>
          <a:lstStyle>
            <a:lvl1pPr marL="0" indent="0">
              <a:buNone/>
              <a:defRPr sz="1795" b="0"/>
            </a:lvl1pPr>
            <a:lvl2pPr marL="342265" indent="0">
              <a:buNone/>
              <a:defRPr sz="1495" b="1"/>
            </a:lvl2pPr>
            <a:lvl3pPr marL="683895" indent="0">
              <a:buNone/>
              <a:defRPr sz="1345" b="1"/>
            </a:lvl3pPr>
            <a:lvl4pPr marL="1026160" indent="0">
              <a:buNone/>
              <a:defRPr sz="1195" b="1"/>
            </a:lvl4pPr>
            <a:lvl5pPr marL="1368425" indent="0">
              <a:buNone/>
              <a:defRPr sz="1195" b="1"/>
            </a:lvl5pPr>
            <a:lvl6pPr marL="1710055" indent="0">
              <a:buNone/>
              <a:defRPr sz="1195" b="1"/>
            </a:lvl6pPr>
            <a:lvl7pPr marL="2052320" indent="0">
              <a:buNone/>
              <a:defRPr sz="1195" b="1"/>
            </a:lvl7pPr>
            <a:lvl8pPr marL="2393950" indent="0">
              <a:buNone/>
              <a:defRPr sz="1195" b="1"/>
            </a:lvl8pPr>
            <a:lvl9pPr marL="2736215" indent="0">
              <a:buNone/>
              <a:defRPr sz="11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7013" y="2047865"/>
            <a:ext cx="3131583" cy="247196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66" y="456071"/>
            <a:ext cx="6431830" cy="98815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66" y="1121178"/>
            <a:ext cx="2883870" cy="956482"/>
          </a:xfrm>
        </p:spPr>
        <p:txBody>
          <a:bodyPr anchor="b">
            <a:normAutofit/>
          </a:bodyPr>
          <a:lstStyle>
            <a:lvl1pPr>
              <a:defRPr sz="1495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1668" y="385240"/>
            <a:ext cx="3376928" cy="413459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766" y="2077659"/>
            <a:ext cx="2883870" cy="1933551"/>
          </a:xfrm>
        </p:spPr>
        <p:txBody>
          <a:bodyPr>
            <a:normAutofit/>
          </a:bodyPr>
          <a:lstStyle>
            <a:lvl1pPr marL="0" indent="0">
              <a:buNone/>
              <a:defRPr sz="1045"/>
            </a:lvl1pPr>
            <a:lvl2pPr marL="341630" indent="0">
              <a:buNone/>
              <a:defRPr sz="1045"/>
            </a:lvl2pPr>
            <a:lvl3pPr marL="683895" indent="0">
              <a:buNone/>
              <a:defRPr sz="900"/>
            </a:lvl3pPr>
            <a:lvl4pPr marL="1025525" indent="0">
              <a:buNone/>
              <a:defRPr sz="750"/>
            </a:lvl4pPr>
            <a:lvl5pPr marL="1367790" indent="0">
              <a:buNone/>
              <a:defRPr sz="750"/>
            </a:lvl5pPr>
            <a:lvl6pPr marL="1709420" indent="0">
              <a:buNone/>
              <a:defRPr sz="750"/>
            </a:lvl6pPr>
            <a:lvl7pPr marL="2051685" indent="0">
              <a:buNone/>
              <a:defRPr sz="750"/>
            </a:lvl7pPr>
            <a:lvl8pPr marL="2393315" indent="0">
              <a:buNone/>
              <a:defRPr sz="750"/>
            </a:lvl8pPr>
            <a:lvl9pPr marL="273558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66" y="3591560"/>
            <a:ext cx="6431829" cy="424004"/>
          </a:xfrm>
        </p:spPr>
        <p:txBody>
          <a:bodyPr anchor="b">
            <a:normAutofit/>
          </a:bodyPr>
          <a:lstStyle>
            <a:lvl1pPr algn="l">
              <a:defRPr sz="1795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6766" y="456071"/>
            <a:ext cx="6431830" cy="2877167"/>
          </a:xfrm>
        </p:spPr>
        <p:txBody>
          <a:bodyPr anchor="t">
            <a:normAutofit/>
          </a:bodyPr>
          <a:lstStyle>
            <a:lvl1pPr marL="0" indent="0" algn="ctr">
              <a:buNone/>
              <a:defRPr sz="1195"/>
            </a:lvl1pPr>
            <a:lvl2pPr marL="342265" indent="0">
              <a:buNone/>
              <a:defRPr sz="1195"/>
            </a:lvl2pPr>
            <a:lvl3pPr marL="683895" indent="0">
              <a:buNone/>
              <a:defRPr sz="1195"/>
            </a:lvl3pPr>
            <a:lvl4pPr marL="1026160" indent="0">
              <a:buNone/>
              <a:defRPr sz="1195"/>
            </a:lvl4pPr>
            <a:lvl5pPr marL="1368425" indent="0">
              <a:buNone/>
              <a:defRPr sz="1195"/>
            </a:lvl5pPr>
            <a:lvl6pPr marL="1710055" indent="0">
              <a:buNone/>
              <a:defRPr sz="1195"/>
            </a:lvl6pPr>
            <a:lvl7pPr marL="2052320" indent="0">
              <a:buNone/>
              <a:defRPr sz="1195"/>
            </a:lvl7pPr>
            <a:lvl8pPr marL="2393950" indent="0">
              <a:buNone/>
              <a:defRPr sz="1195"/>
            </a:lvl8pPr>
            <a:lvl9pPr marL="2736215" indent="0">
              <a:buNone/>
              <a:defRPr sz="1195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766" y="4015564"/>
            <a:ext cx="6431829" cy="50427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265" indent="0">
              <a:buNone/>
              <a:defRPr sz="900"/>
            </a:lvl2pPr>
            <a:lvl3pPr marL="683895" indent="0">
              <a:buNone/>
              <a:defRPr sz="750"/>
            </a:lvl3pPr>
            <a:lvl4pPr marL="1026160" indent="0">
              <a:buNone/>
              <a:defRPr sz="675"/>
            </a:lvl4pPr>
            <a:lvl5pPr marL="1368425" indent="0">
              <a:buNone/>
              <a:defRPr sz="675"/>
            </a:lvl5pPr>
            <a:lvl6pPr marL="1710055" indent="0">
              <a:buNone/>
              <a:defRPr sz="675"/>
            </a:lvl6pPr>
            <a:lvl7pPr marL="2052320" indent="0">
              <a:buNone/>
              <a:defRPr sz="675"/>
            </a:lvl7pPr>
            <a:lvl8pPr marL="2393950" indent="0">
              <a:buNone/>
              <a:defRPr sz="675"/>
            </a:lvl8pPr>
            <a:lvl9pPr marL="273621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4" name="Group 43"/>
          <p:cNvGrpSpPr/>
          <p:nvPr/>
        </p:nvGrpSpPr>
        <p:grpSpPr>
          <a:xfrm>
            <a:off x="0" y="-6334"/>
            <a:ext cx="9121775" cy="5137135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6766" y="456071"/>
            <a:ext cx="6431830" cy="988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766" y="1616441"/>
            <a:ext cx="6431830" cy="2903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0716" y="4519834"/>
            <a:ext cx="682292" cy="273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6766" y="4519834"/>
            <a:ext cx="4711729" cy="273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7337" y="4519834"/>
            <a:ext cx="511259" cy="273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/>
  <p:timing/>
  <p:txStyles>
    <p:titleStyle>
      <a:lvl1pPr algn="l" defTabSz="342265" rtl="0" eaLnBrk="1" latinLnBrk="0" hangingPunct="1">
        <a:spcBef>
          <a:spcPct val="0"/>
        </a:spcBef>
        <a:buNone/>
        <a:defRPr sz="2695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6540" indent="-256540" algn="l" defTabSz="342265" rtl="0" eaLnBrk="1" latinLnBrk="0" hangingPunct="1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charset="2"/>
        <a:buChar char=""/>
        <a:defRPr sz="13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5625" indent="-213995" algn="l" defTabSz="342265" rtl="0" eaLnBrk="1" latinLnBrk="0" hangingPunct="1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charset="2"/>
        <a:buChar char=""/>
        <a:defRPr sz="11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5345" indent="-170815" algn="l" defTabSz="342265" rtl="0" eaLnBrk="1" latinLnBrk="0" hangingPunct="1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96975" indent="-170815" algn="l" defTabSz="342265" rtl="0" eaLnBrk="1" latinLnBrk="0" hangingPunct="1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39240" indent="-170815" algn="l" defTabSz="342265" rtl="0" eaLnBrk="1" latinLnBrk="0" hangingPunct="1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0870" indent="-170815" algn="l" defTabSz="342265" rtl="0" eaLnBrk="1" latinLnBrk="0" hangingPunct="1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3135" indent="-170815" algn="l" defTabSz="342265" rtl="0" eaLnBrk="1" latinLnBrk="0" hangingPunct="1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65400" indent="-170815" algn="l" defTabSz="342265" rtl="0" eaLnBrk="1" latinLnBrk="0" hangingPunct="1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07030" indent="-170815" algn="l" defTabSz="342265" rtl="0" eaLnBrk="1" latinLnBrk="0" hangingPunct="1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26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1pPr>
      <a:lvl2pPr marL="342265" algn="l" defTabSz="34226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2pPr>
      <a:lvl3pPr marL="683895" algn="l" defTabSz="34226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3pPr>
      <a:lvl4pPr marL="1026160" algn="l" defTabSz="34226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4pPr>
      <a:lvl5pPr marL="1368425" algn="l" defTabSz="34226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algn="l" defTabSz="34226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6pPr>
      <a:lvl7pPr marL="2052320" algn="l" defTabSz="34226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7pPr>
      <a:lvl8pPr marL="2393950" algn="l" defTabSz="34226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8pPr>
      <a:lvl9pPr marL="2736215" algn="l" defTabSz="34226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image" Target="../media/image8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slide" Target="slide13.xml" TargetMode="Internal" /><Relationship Id="rId3" Type="http://schemas.openxmlformats.org/officeDocument/2006/relationships/slide" Target="slide12.xml" TargetMode="Interna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image" Target="../media/image9.png" /><Relationship Id="rId3" Type="http://schemas.openxmlformats.org/officeDocument/2006/relationships/slide" Target="slide11.xml" TargetMode="Interna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image" Target="../media/image10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image" Target="../media/image11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image" Target="../media/image12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image" Target="../media/image1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image" Target="../media/image13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image" Target="../media/image1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image" Target="../media/image2.png" /><Relationship Id="rId3" Type="http://schemas.openxmlformats.org/officeDocument/2006/relationships/image" Target="../media/image3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image" Target="../media/image4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image" Target="../media/image5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image" Target="../media/image6.png" /><Relationship Id="rId3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063" y="302374"/>
            <a:ext cx="7867650" cy="718352"/>
          </a:xfrm>
        </p:spPr>
        <p:txBody>
          <a:bodyPr>
            <a:noAutofit/>
          </a:bodyPr>
          <a:lstStyle/>
          <a:p>
            <a:r>
              <a:rPr lang="zh-CN" altLang="en-US" sz="4400" smtClean="0">
                <a:solidFill>
                  <a:srgbClr val="FF0000"/>
                </a:solidFill>
              </a:rPr>
              <a:t>信息技术（必修</a:t>
            </a:r>
            <a:r>
              <a:rPr lang="en-US" altLang="zh-CN" sz="4400" smtClean="0">
                <a:solidFill>
                  <a:srgbClr val="FF0000"/>
                </a:solidFill>
              </a:rPr>
              <a:t>2</a:t>
            </a:r>
            <a:r>
              <a:rPr lang="zh-CN" altLang="en-US" sz="4400" smtClean="0">
                <a:solidFill>
                  <a:srgbClr val="FF0000"/>
                </a:solidFill>
              </a:rPr>
              <a:t>）</a:t>
            </a:r>
            <a:endParaRPr lang="zh-CN" altLang="en-US" sz="440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520738" y="1860698"/>
            <a:ext cx="7867650" cy="1480878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600">
                <a:latin typeface="黑体" panose="02010609060101010101" pitchFamily="49" charset="-122"/>
                <a:ea typeface="黑体" panose="02010609060101010101" pitchFamily="49" charset="-122"/>
                <a:cs typeface="Arial"/>
                <a:sym typeface="Arial"/>
              </a:defRPr>
            </a:lvl1pPr>
            <a:lvl2pPr algn="ctr">
              <a:defRPr sz="2470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2470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2470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2470">
                <a:latin typeface="Arial"/>
                <a:ea typeface="Arial"/>
                <a:cs typeface="Arial"/>
                <a:sym typeface="Arial"/>
              </a:defRPr>
            </a:lvl5pPr>
            <a:lvl6pPr algn="ctr">
              <a:defRPr sz="2470">
                <a:latin typeface="Arial"/>
                <a:ea typeface="Arial"/>
                <a:cs typeface="Arial"/>
                <a:sym typeface="Arial"/>
              </a:defRPr>
            </a:lvl6pPr>
            <a:lvl7pPr algn="ctr">
              <a:defRPr sz="2470">
                <a:latin typeface="Arial"/>
                <a:ea typeface="Arial"/>
                <a:cs typeface="Arial"/>
                <a:sym typeface="Arial"/>
              </a:defRPr>
            </a:lvl7pPr>
            <a:lvl8pPr algn="ctr">
              <a:defRPr sz="2470">
                <a:latin typeface="Arial"/>
                <a:ea typeface="Arial"/>
                <a:cs typeface="Arial"/>
                <a:sym typeface="Arial"/>
              </a:defRPr>
            </a:lvl8pPr>
            <a:lvl9pPr algn="ctr">
              <a:defRPr sz="247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7200" smtClean="0">
                <a:solidFill>
                  <a:schemeClr val="accent6"/>
                </a:solidFill>
              </a:rPr>
              <a:t>信息系统与社会</a:t>
            </a:r>
            <a:endParaRPr lang="zh-CN" altLang="en-US" sz="720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med"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存储器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37304" y="3992531"/>
            <a:ext cx="3031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完成</a:t>
            </a:r>
            <a:r>
              <a:rPr lang="zh-CN" altLang="en-US" sz="2400" smtClean="0"/>
              <a:t>大量</a:t>
            </a:r>
            <a:r>
              <a:rPr lang="zh-CN" altLang="en-US" sz="2400"/>
              <a:t>数据的</a:t>
            </a:r>
            <a:r>
              <a:rPr lang="zh-CN" altLang="en-US" sz="2400" smtClean="0"/>
              <a:t>保存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09784" y="734210"/>
            <a:ext cx="8543799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存储器的功能是存放程序和数据，</a:t>
            </a:r>
            <a:r>
              <a:rPr lang="en-US" altLang="zh-CN" sz="2400"/>
              <a:t>CPU</a:t>
            </a:r>
            <a:r>
              <a:rPr lang="zh-CN" altLang="en-US" sz="2400"/>
              <a:t>执行的指令和需要运算的操作数及运算</a:t>
            </a:r>
            <a:r>
              <a:rPr lang="zh-CN" altLang="en-US" sz="2400" smtClean="0"/>
              <a:t>结果</a:t>
            </a:r>
            <a:r>
              <a:rPr lang="zh-CN" altLang="en-US" sz="2400"/>
              <a:t>都存储在存储器中。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272055" y="212457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主存储器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2517669" y="2122400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zh-CN" altLang="en-US" sz="2400" smtClean="0"/>
              <a:t>内存</a:t>
            </a:r>
            <a:r>
              <a:rPr lang="en-US" altLang="zh-CN" sz="2400" smtClean="0"/>
              <a:t>)</a:t>
            </a:r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1337279" y="401743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/>
              <a:t>辅助存储器</a:t>
            </a: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2970597" y="3992532"/>
            <a:ext cx="1200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zh-CN" altLang="en-US" sz="2400"/>
              <a:t>外存）</a:t>
            </a:r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1337279" y="466913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高速缓冲存储器</a:t>
            </a:r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0" y="298724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/>
              <a:t>类型</a:t>
            </a:r>
            <a:endParaRPr lang="zh-CN" altLang="en-US" sz="2400"/>
          </a:p>
        </p:txBody>
      </p:sp>
      <p:sp>
        <p:nvSpPr>
          <p:cNvPr id="11" name="左大括号 10"/>
          <p:cNvSpPr/>
          <p:nvPr/>
        </p:nvSpPr>
        <p:spPr>
          <a:xfrm>
            <a:off x="940322" y="2257814"/>
            <a:ext cx="256854" cy="2872986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71082" y="2149477"/>
            <a:ext cx="2356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/>
              <a:t>只读存储器</a:t>
            </a:r>
            <a:r>
              <a:rPr lang="en-US" altLang="zh-CN" sz="2400"/>
              <a:t>ROM</a:t>
            </a:r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5877742" y="2120833"/>
            <a:ext cx="2946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/>
              <a:t>随机存取存储器</a:t>
            </a:r>
            <a:r>
              <a:rPr lang="en-US" altLang="zh-CN" sz="2400" smtClean="0"/>
              <a:t>RAM</a:t>
            </a:r>
            <a:endParaRPr lang="zh-CN" altLang="en-US" sz="2400"/>
          </a:p>
        </p:txBody>
      </p:sp>
      <p:sp>
        <p:nvSpPr>
          <p:cNvPr id="16" name="上箭头 15"/>
          <p:cNvSpPr/>
          <p:nvPr/>
        </p:nvSpPr>
        <p:spPr>
          <a:xfrm>
            <a:off x="7010368" y="2582498"/>
            <a:ext cx="2177800" cy="1963097"/>
          </a:xfrm>
          <a:prstGeom prst="upArrow">
            <a:avLst/>
          </a:prstGeom>
          <a:solidFill>
            <a:srgbClr val="FFFF00"/>
          </a:solidFill>
          <a:ln w="25400" cap="flat">
            <a:solidFill>
              <a:srgbClr val="C0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l" rtl="0" latinLnBrk="1" hangingPunct="0"/>
            <a:r>
              <a:rPr lang="zh-CN" altLang="en-US"/>
              <a:t>关闭电源后，</a:t>
            </a:r>
            <a:r>
              <a:rPr lang="en-US" altLang="zh-CN"/>
              <a:t>RAM</a:t>
            </a:r>
            <a:r>
              <a:rPr lang="zh-CN" altLang="en-US"/>
              <a:t>中的信息会丢失</a:t>
            </a:r>
            <a:endParaRPr lang="zh-CN" altLang="en-US"/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rcRect l="8139" t="12928" r="10103" b="32489"/>
          <a:stretch>
            <a:fillRect/>
          </a:stretch>
        </p:blipFill>
        <p:spPr>
          <a:xfrm>
            <a:off x="1395489" y="2588667"/>
            <a:ext cx="5763803" cy="1356188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endParaRPr lang="zh-CN" altLang="en-US"/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5885553" y="2417011"/>
            <a:ext cx="3123344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mtClean="0"/>
              <a:t>固态</a:t>
            </a:r>
            <a:r>
              <a:rPr lang="zh-CN" altLang="en-US"/>
              <a:t>硬盘</a:t>
            </a:r>
            <a:r>
              <a:rPr lang="en-US" altLang="zh-CN"/>
              <a:t>(Solid Sate Disk</a:t>
            </a:r>
            <a:r>
              <a:rPr lang="zh-CN" altLang="en-US"/>
              <a:t>，简称</a:t>
            </a:r>
            <a:r>
              <a:rPr lang="en-US" altLang="zh-CN"/>
              <a:t>SSD)</a:t>
            </a:r>
            <a:r>
              <a:rPr lang="zh-CN" altLang="en-US"/>
              <a:t>也是一种存储器，采用闪存</a:t>
            </a:r>
            <a:r>
              <a:rPr lang="en-US" altLang="zh-CN"/>
              <a:t>(</a:t>
            </a:r>
            <a:r>
              <a:rPr lang="en-US" altLang="zh-CN" smtClean="0"/>
              <a:t>FLASH</a:t>
            </a:r>
            <a:r>
              <a:rPr lang="zh-CN" altLang="en-US" smtClean="0"/>
              <a:t>芯片</a:t>
            </a:r>
            <a:r>
              <a:rPr lang="en-US" altLang="zh-CN"/>
              <a:t>)</a:t>
            </a:r>
            <a:r>
              <a:rPr lang="zh-CN" altLang="en-US"/>
              <a:t>作为存储介质，具有传统机械硬盘不具备的快速读写、重量轻、能耗低以及体积</a:t>
            </a:r>
            <a:r>
              <a:rPr lang="zh-CN" altLang="en-US" smtClean="0"/>
              <a:t>小等</a:t>
            </a:r>
            <a:r>
              <a:rPr lang="zh-CN" altLang="en-US"/>
              <a:t>特点，而在外形、尺寸、接口、功能和使用方法上与普通硬盘完全相同，目前容量</a:t>
            </a:r>
            <a:r>
              <a:rPr lang="zh-CN" altLang="en-US" smtClean="0"/>
              <a:t>接近</a:t>
            </a:r>
            <a:r>
              <a:rPr lang="en-US" altLang="zh-CN" smtClean="0"/>
              <a:t>TB</a:t>
            </a:r>
            <a:r>
              <a:rPr lang="zh-CN" altLang="en-US"/>
              <a:t>级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1745" y="894310"/>
            <a:ext cx="1980029" cy="52322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FFFF00"/>
                </a:solidFill>
              </a:rPr>
              <a:t>辅助存储器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6465" y="966533"/>
            <a:ext cx="902811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smtClean="0"/>
              <a:t>硬盘</a:t>
            </a:r>
            <a:endParaRPr lang="zh-CN" altLang="en-US" sz="2800"/>
          </a:p>
        </p:txBody>
      </p:sp>
      <p:sp>
        <p:nvSpPr>
          <p:cNvPr id="6" name="矩形 5"/>
          <p:cNvSpPr/>
          <p:nvPr/>
        </p:nvSpPr>
        <p:spPr>
          <a:xfrm>
            <a:off x="638885" y="1897452"/>
            <a:ext cx="126188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/>
              <a:t>闪存盘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234287" y="2545477"/>
            <a:ext cx="207108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闪存盘</a:t>
            </a:r>
            <a:r>
              <a:rPr lang="en-US" altLang="zh-CN"/>
              <a:t>(USB Flash Disk</a:t>
            </a:r>
            <a:r>
              <a:rPr lang="zh-CN" altLang="en-US"/>
              <a:t>，简称</a:t>
            </a:r>
            <a:r>
              <a:rPr lang="en-US" altLang="zh-CN"/>
              <a:t>U</a:t>
            </a:r>
            <a:r>
              <a:rPr lang="zh-CN" altLang="en-US"/>
              <a:t>盘</a:t>
            </a:r>
            <a:r>
              <a:rPr lang="en-US" altLang="zh-CN"/>
              <a:t>)</a:t>
            </a:r>
            <a:r>
              <a:rPr lang="zh-CN" altLang="en-US"/>
              <a:t>也是以闪存作为存储介质，采用通用</a:t>
            </a:r>
            <a:r>
              <a:rPr lang="en-US" altLang="zh-CN"/>
              <a:t>USB</a:t>
            </a:r>
            <a:r>
              <a:rPr lang="zh-CN" altLang="en-US"/>
              <a:t>接口，即插即用，存储容量在</a:t>
            </a:r>
            <a:r>
              <a:rPr lang="en-US" altLang="zh-CN"/>
              <a:t>GB</a:t>
            </a:r>
            <a:r>
              <a:rPr lang="zh-CN" altLang="en-US"/>
              <a:t>级，方便携带，可以满足不同的需求。</a:t>
            </a:r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 rot="10800000">
            <a:off x="1140431" y="1489753"/>
            <a:ext cx="342955" cy="407699"/>
          </a:xfrm>
          <a:prstGeom prst="upArrow">
            <a:avLst/>
          </a:prstGeom>
          <a:solidFill>
            <a:schemeClr val="accent2"/>
          </a:solidFill>
          <a:ln w="25400" cap="flat">
            <a:solidFill>
              <a:srgbClr val="BBE0E3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599362" y="1078787"/>
            <a:ext cx="2106202" cy="246579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rgbClr val="BBE0E3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0174" y="1897452"/>
            <a:ext cx="162095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smtClean="0"/>
              <a:t>普通硬盘</a:t>
            </a:r>
            <a:endParaRPr lang="zh-CN" altLang="en-US" sz="2800"/>
          </a:p>
        </p:txBody>
      </p:sp>
      <p:sp>
        <p:nvSpPr>
          <p:cNvPr id="11" name="矩形 10"/>
          <p:cNvSpPr/>
          <p:nvPr/>
        </p:nvSpPr>
        <p:spPr>
          <a:xfrm>
            <a:off x="6765398" y="1893791"/>
            <a:ext cx="162095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smtClean="0"/>
              <a:t>固体硬盘</a:t>
            </a:r>
            <a:endParaRPr lang="zh-CN" altLang="en-US" sz="2800"/>
          </a:p>
        </p:txBody>
      </p:sp>
      <p:sp>
        <p:nvSpPr>
          <p:cNvPr id="12" name="矩形 11">
            <a:hlinkClick r:id="rId3" action="ppaction://hlinksldjump"/>
          </p:cNvPr>
          <p:cNvSpPr/>
          <p:nvPr/>
        </p:nvSpPr>
        <p:spPr>
          <a:xfrm>
            <a:off x="2923138" y="2420672"/>
            <a:ext cx="2535379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在磁盘上通过磁性介质磁化时不同的极性方向表示二进制数据的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，断电后，磁化后的介质极性方向不会改变，因此断电后仍然能够保留存储在硬盘中的数据。硬盘的容量很大，目前在</a:t>
            </a:r>
            <a:r>
              <a:rPr lang="en-US" altLang="zh-CN"/>
              <a:t>TB</a:t>
            </a:r>
            <a:r>
              <a:rPr lang="zh-CN" altLang="en-US"/>
              <a:t>级。</a:t>
            </a:r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3033742">
            <a:off x="4839128" y="1417530"/>
            <a:ext cx="267128" cy="47462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4" name="下箭头 13"/>
          <p:cNvSpPr/>
          <p:nvPr/>
        </p:nvSpPr>
        <p:spPr>
          <a:xfrm rot="18746226">
            <a:off x="6409717" y="1422332"/>
            <a:ext cx="267128" cy="47462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机械硬盘</a:t>
            </a:r>
            <a:endParaRPr lang="zh-CN" altLang="en-US"/>
          </a:p>
        </p:txBody>
      </p:sp>
      <p:pic>
        <p:nvPicPr>
          <p:cNvPr id="3" name="图片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315" y="825081"/>
            <a:ext cx="4439436" cy="4305719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固态硬盘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997" y="812532"/>
            <a:ext cx="4534043" cy="3775040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云计算和云存储服务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9774" y="1176142"/>
            <a:ext cx="81898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*基于</a:t>
            </a:r>
            <a:r>
              <a:rPr lang="zh-CN" altLang="en-US" sz="2400"/>
              <a:t>互联网的云计算</a:t>
            </a:r>
            <a:r>
              <a:rPr lang="zh-CN" altLang="en-US" sz="2400" smtClean="0"/>
              <a:t>和云</a:t>
            </a:r>
            <a:r>
              <a:rPr lang="zh-CN" altLang="en-US" sz="2400"/>
              <a:t>存储服务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*云</a:t>
            </a:r>
            <a:r>
              <a:rPr lang="zh-CN" altLang="en-US" sz="2400"/>
              <a:t>计算是一种基于互联网的计算模式，在互联网上</a:t>
            </a:r>
            <a:r>
              <a:rPr lang="zh-CN" altLang="en-US" sz="2400" smtClean="0"/>
              <a:t>汇聚大量</a:t>
            </a:r>
            <a:r>
              <a:rPr lang="zh-CN" altLang="en-US" sz="2400"/>
              <a:t>计算资源和</a:t>
            </a:r>
            <a:r>
              <a:rPr lang="zh-CN" altLang="en-US" sz="2400" smtClean="0"/>
              <a:t>存储资源。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/>
              <a:t>*</a:t>
            </a:r>
            <a:r>
              <a:rPr lang="zh-CN" altLang="en-US" sz="2400" smtClean="0"/>
              <a:t>云存储</a:t>
            </a:r>
            <a:r>
              <a:rPr lang="zh-CN" altLang="en-US" sz="2400"/>
              <a:t>是一个以数据存储和管理为核心的云计算系统，使用者可以在任何时间、任何地方，</a:t>
            </a:r>
            <a:r>
              <a:rPr lang="zh-CN" altLang="en-US" sz="2400" smtClean="0"/>
              <a:t>通过</a:t>
            </a:r>
            <a:r>
              <a:rPr lang="zh-CN" altLang="en-US" sz="2400"/>
              <a:t>任何可联网的设备连接到云上，方便地存取数据。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其他硬件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5576" y="1041586"/>
            <a:ext cx="2339102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/>
              <a:t>常用的输入设备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2947413" y="1029131"/>
            <a:ext cx="172354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/>
              <a:t>键盘和鼠标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205576" y="1728312"/>
            <a:ext cx="1415772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/>
              <a:t>输出设备</a:t>
            </a:r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2213300" y="1742598"/>
            <a:ext cx="2339102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/>
              <a:t>显示器和打印机</a:t>
            </a: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205576" y="2400083"/>
            <a:ext cx="826033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兼具输人输出功能的，</a:t>
            </a:r>
            <a:r>
              <a:rPr lang="zh-CN" altLang="en-US" sz="2400" smtClean="0"/>
              <a:t>主要有</a:t>
            </a:r>
            <a:r>
              <a:rPr lang="zh-CN" altLang="en-US" sz="2400"/>
              <a:t>声卡、网卡、光盘驱动器等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声卡</a:t>
            </a:r>
            <a:r>
              <a:rPr lang="zh-CN" altLang="en-US" sz="2400"/>
              <a:t>的功能是将声音在数字信号和模拟信号间进行转换</a:t>
            </a:r>
            <a:r>
              <a:rPr lang="zh-CN" altLang="en-US" sz="2400" smtClean="0"/>
              <a:t>，网卡</a:t>
            </a:r>
            <a:r>
              <a:rPr lang="zh-CN" altLang="en-US" sz="2400"/>
              <a:t>是计算机与网线之间的接口，光盘驱动器是计算机用来读写光盘内容的设备。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讨 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0" y="936678"/>
            <a:ext cx="8470142" cy="1508571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计算机的工作</a:t>
            </a:r>
            <a:r>
              <a:rPr lang="zh-CN" altLang="en-US" smtClean="0"/>
              <a:t>原理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1575" y="1288712"/>
            <a:ext cx="797441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/>
              <a:t>三种计算</a:t>
            </a:r>
            <a:r>
              <a:rPr lang="zh-CN" altLang="en-US" sz="2400" smtClean="0"/>
              <a:t>机制：原始递归函数</a:t>
            </a:r>
            <a:r>
              <a:rPr lang="zh-CN" altLang="en-US" sz="2400"/>
              <a:t>、</a:t>
            </a:r>
            <a:r>
              <a:rPr lang="en-US" altLang="zh-CN" sz="2400"/>
              <a:t>lambda</a:t>
            </a:r>
            <a:r>
              <a:rPr lang="zh-CN" altLang="en-US" sz="2400"/>
              <a:t>演算和</a:t>
            </a:r>
            <a:r>
              <a:rPr lang="zh-CN" altLang="en-US" sz="2400" smtClean="0"/>
              <a:t>图灵机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691574" y="1980070"/>
            <a:ext cx="7974419" cy="11371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图灵机可以</a:t>
            </a:r>
            <a:r>
              <a:rPr lang="zh-CN" altLang="en-US" sz="2400"/>
              <a:t>通过简单的方法，一步一步机械地完成计算任务，成了现代计算机的计算</a:t>
            </a:r>
            <a:r>
              <a:rPr lang="zh-CN" altLang="en-US" sz="2400" smtClean="0"/>
              <a:t>模型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691574" y="3507930"/>
            <a:ext cx="797441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smtClean="0"/>
              <a:t>课下作用：通过网络收集并了解图灵机的工作原理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计算机的工作原理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0" y="1180689"/>
            <a:ext cx="8990776" cy="314126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9970" y="4207470"/>
            <a:ext cx="8424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计算机处理信息主要</a:t>
            </a:r>
            <a:r>
              <a:rPr lang="zh-CN" altLang="en-US" sz="2400" smtClean="0"/>
              <a:t>包括输</a:t>
            </a:r>
            <a:r>
              <a:rPr lang="zh-CN" altLang="en-US" sz="2400"/>
              <a:t>人、处理</a:t>
            </a:r>
            <a:r>
              <a:rPr lang="en-US" altLang="zh-CN" sz="2400"/>
              <a:t>(</a:t>
            </a:r>
            <a:r>
              <a:rPr lang="zh-CN" altLang="en-US" sz="2400"/>
              <a:t>运算与控制）、存储和输出四个步骤。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359970" y="765190"/>
            <a:ext cx="776130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smtClean="0"/>
              <a:t>现代</a:t>
            </a:r>
            <a:r>
              <a:rPr lang="zh-CN" altLang="en-US" sz="2400"/>
              <a:t>计算机大多采用“存储程序式”体系结构，它是图灵机的工程实现。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计算机的</a:t>
            </a:r>
            <a:r>
              <a:rPr lang="zh-CN" altLang="en-US" smtClean="0"/>
              <a:t>性能指标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8224" y="749542"/>
            <a:ext cx="83323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/>
              <a:t>计算机的性能主要由</a:t>
            </a:r>
            <a:r>
              <a:rPr lang="en-US" altLang="zh-CN" sz="2400"/>
              <a:t>CPU</a:t>
            </a:r>
            <a:r>
              <a:rPr lang="zh-CN" altLang="en-US" sz="2400"/>
              <a:t>、存储器等部件的性能指标</a:t>
            </a:r>
            <a:r>
              <a:rPr lang="zh-CN" altLang="en-US" sz="2400" smtClean="0"/>
              <a:t>决定</a:t>
            </a:r>
            <a:endParaRPr lang="en-US" altLang="zh-CN" sz="2400"/>
          </a:p>
          <a:p>
            <a:pPr>
              <a:lnSpc>
                <a:spcPct val="200000"/>
              </a:lnSpc>
            </a:pPr>
            <a:r>
              <a:rPr lang="en-US" altLang="zh-CN" sz="2400" smtClean="0"/>
              <a:t>CPU</a:t>
            </a:r>
            <a:r>
              <a:rPr lang="zh-CN" altLang="en-US" sz="2400"/>
              <a:t>是计算机的核心部件</a:t>
            </a:r>
            <a:r>
              <a:rPr lang="zh-CN" altLang="en-US" sz="2400" smtClean="0"/>
              <a:t>，它</a:t>
            </a:r>
            <a:r>
              <a:rPr lang="zh-CN" altLang="en-US" sz="2400"/>
              <a:t>的性能指标主要由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主频、字长、核心数量、高速缓存</a:t>
            </a:r>
            <a:r>
              <a:rPr lang="zh-CN" altLang="en-US" sz="2400"/>
              <a:t>等参数决定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200000"/>
              </a:lnSpc>
            </a:pPr>
            <a:r>
              <a:rPr lang="zh-CN" altLang="en-US" sz="2400" smtClean="0"/>
              <a:t>存储器</a:t>
            </a:r>
            <a:r>
              <a:rPr lang="zh-CN" altLang="en-US" sz="2400"/>
              <a:t>也是计算机的</a:t>
            </a:r>
            <a:r>
              <a:rPr lang="zh-CN" altLang="en-US" sz="2400" smtClean="0"/>
              <a:t>核心</a:t>
            </a:r>
            <a:r>
              <a:rPr lang="zh-CN" altLang="en-US" sz="2400"/>
              <a:t>部件，</a:t>
            </a:r>
            <a:r>
              <a:rPr lang="en-US" altLang="zh-CN" sz="2400"/>
              <a:t>CPU</a:t>
            </a:r>
            <a:r>
              <a:rPr lang="zh-CN" altLang="en-US" sz="2400"/>
              <a:t>执行的指令和需要运算的操作数及运算结果都存储在存储器中。存储器的</a:t>
            </a:r>
            <a:r>
              <a:rPr lang="zh-CN" altLang="en-US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存储容量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、读写速度</a:t>
            </a:r>
            <a:r>
              <a:rPr lang="zh-CN" altLang="en-US" sz="2400"/>
              <a:t>都是影响存储器性能的重要指标。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1" y="222921"/>
            <a:ext cx="8494632" cy="4668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/>
          <p:cNvSpPr/>
          <p:nvPr/>
        </p:nvSpPr>
        <p:spPr>
          <a:xfrm>
            <a:off x="298147" y="1721157"/>
            <a:ext cx="8612339" cy="1107996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6600" b="1" smtClean="0">
                <a:solidFill>
                  <a:srgbClr val="FFFF00"/>
                </a:solidFill>
              </a:rPr>
              <a:t>计算机的硬件</a:t>
            </a:r>
            <a:endParaRPr lang="zh-CN" altLang="en-US" sz="66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539" y="-46243"/>
            <a:ext cx="3862149" cy="8108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7590" y="718352"/>
            <a:ext cx="89941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</a:rPr>
              <a:t>实践内容：</a:t>
            </a:r>
            <a:endParaRPr lang="zh-CN" altLang="en-US" sz="2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+mn-ea"/>
              </a:rPr>
              <a:t>1.</a:t>
            </a:r>
            <a:r>
              <a:rPr lang="zh-CN" altLang="en-US" sz="2000">
                <a:latin typeface="+mn-ea"/>
              </a:rPr>
              <a:t>认识计算机的硬件组成部分。</a:t>
            </a:r>
            <a:endParaRPr lang="zh-CN" altLang="en-US" sz="2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+mn-ea"/>
              </a:rPr>
              <a:t>2.</a:t>
            </a:r>
            <a:r>
              <a:rPr lang="zh-CN" altLang="en-US" sz="2000">
                <a:latin typeface="+mn-ea"/>
              </a:rPr>
              <a:t>通过评测和比较不同配置的计算机，了解影响计算机性能的主要因素。</a:t>
            </a:r>
            <a:endParaRPr lang="zh-CN" altLang="en-US" sz="2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</a:rPr>
              <a:t>实践步骤：</a:t>
            </a:r>
            <a:endParaRPr lang="zh-CN" altLang="en-US" sz="2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+mn-ea"/>
              </a:rPr>
              <a:t>1.</a:t>
            </a:r>
            <a:r>
              <a:rPr lang="zh-CN" altLang="en-US" sz="2000">
                <a:latin typeface="+mn-ea"/>
              </a:rPr>
              <a:t>在计算机上安装评测软件</a:t>
            </a:r>
            <a:r>
              <a:rPr lang="zh-CN" altLang="en-US" sz="2000" smtClean="0">
                <a:latin typeface="+mn-ea"/>
              </a:rPr>
              <a:t>。  </a:t>
            </a:r>
            <a:r>
              <a:rPr lang="en-US" altLang="zh-CN" sz="2000" smtClean="0">
                <a:latin typeface="+mn-ea"/>
              </a:rPr>
              <a:t>2</a:t>
            </a:r>
            <a:r>
              <a:rPr lang="en-US" altLang="zh-CN" sz="2000">
                <a:latin typeface="+mn-ea"/>
              </a:rPr>
              <a:t>.</a:t>
            </a:r>
            <a:r>
              <a:rPr lang="zh-CN" altLang="en-US" sz="2000">
                <a:latin typeface="+mn-ea"/>
              </a:rPr>
              <a:t>使用评测软件查看计算机的硬件信息。</a:t>
            </a:r>
            <a:endParaRPr lang="zh-CN" altLang="en-US" sz="2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+mn-ea"/>
              </a:rPr>
              <a:t>3.</a:t>
            </a:r>
            <a:r>
              <a:rPr lang="zh-CN" altLang="en-US" sz="2000">
                <a:latin typeface="+mn-ea"/>
              </a:rPr>
              <a:t>使用评测软件进行性能测评。</a:t>
            </a:r>
            <a:endParaRPr lang="zh-CN" altLang="en-US" sz="2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</a:rPr>
              <a:t>每个单项评测得分越高表示该性能越好，综合性能是由各单项性能按一定权</a:t>
            </a:r>
            <a:endParaRPr lang="zh-CN" altLang="en-US" sz="2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</a:rPr>
              <a:t>重计算得到，某一单项性能得分提升</a:t>
            </a:r>
            <a:r>
              <a:rPr lang="en-US" altLang="zh-CN" sz="2000">
                <a:latin typeface="+mn-ea"/>
              </a:rPr>
              <a:t>2</a:t>
            </a:r>
            <a:r>
              <a:rPr lang="zh-CN" altLang="en-US" sz="2000">
                <a:latin typeface="+mn-ea"/>
              </a:rPr>
              <a:t>倍，综合性能并不能提升</a:t>
            </a:r>
            <a:r>
              <a:rPr lang="en-US" altLang="zh-CN" sz="2000">
                <a:latin typeface="+mn-ea"/>
              </a:rPr>
              <a:t>2</a:t>
            </a:r>
            <a:r>
              <a:rPr lang="zh-CN" altLang="en-US" sz="2000">
                <a:latin typeface="+mn-ea"/>
              </a:rPr>
              <a:t>倍。使用同</a:t>
            </a:r>
            <a:r>
              <a:rPr lang="zh-CN" altLang="en-US" sz="2000" smtClean="0">
                <a:latin typeface="+mn-ea"/>
              </a:rPr>
              <a:t>一款</a:t>
            </a:r>
            <a:r>
              <a:rPr lang="zh-CN" altLang="en-US" sz="2000">
                <a:latin typeface="+mn-ea"/>
              </a:rPr>
              <a:t>评测软件来评测机器甲与机器</a:t>
            </a:r>
            <a:r>
              <a:rPr lang="zh-CN" altLang="en-US" sz="2000" smtClean="0">
                <a:latin typeface="+mn-ea"/>
              </a:rPr>
              <a:t>乙。</a:t>
            </a:r>
            <a:endParaRPr lang="zh-CN" altLang="en-US" sz="2000">
              <a:latin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8942" y="1520217"/>
            <a:ext cx="7243279" cy="1777430"/>
          </a:xfrm>
        </p:spPr>
        <p:txBody>
          <a:bodyPr>
            <a:noAutofit/>
          </a:bodyPr>
          <a:lstStyle/>
          <a:p>
            <a:r>
              <a:rPr lang="zh-CN" altLang="en-US" sz="6000" b="1" smtClean="0"/>
              <a:t>好好学习，天天向上</a:t>
            </a:r>
            <a:endParaRPr lang="zh-CN" altLang="en-US" sz="6000" b="1"/>
          </a:p>
        </p:txBody>
      </p:sp>
      <p:pic>
        <p:nvPicPr>
          <p:cNvPr id="3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1696700" y="11226800"/>
            <a:ext cx="330200" cy="241300"/>
          </a:xfrm>
          <a:prstGeom prst="cube">
            <a:avLst/>
          </a:prstGeom>
        </p:spPr>
      </p:pic>
    </p:spTree>
  </p:cSld>
  <p:clrMapOvr>
    <a:masterClrMapping/>
  </p:clrMapOvr>
  <p:transition spd="med"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信息系统中的硬件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5710" y="873175"/>
            <a:ext cx="146447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smtClean="0"/>
              <a:t>计算机</a:t>
            </a:r>
            <a:r>
              <a:rPr lang="zh-CN" altLang="en-US" sz="2000"/>
              <a:t>硬件</a:t>
            </a:r>
            <a:endParaRPr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555710" y="1341539"/>
            <a:ext cx="172354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/>
              <a:t>移动终端硬件</a:t>
            </a:r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555710" y="1804292"/>
            <a:ext cx="172354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/>
              <a:t>通信网络设备</a:t>
            </a:r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552088" y="2746049"/>
            <a:ext cx="95410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/>
              <a:t>电子秤</a:t>
            </a:r>
            <a:endParaRPr lang="zh-CN" altLang="en-US" sz="2000"/>
          </a:p>
        </p:txBody>
      </p:sp>
      <p:sp>
        <p:nvSpPr>
          <p:cNvPr id="8" name="矩形 7"/>
          <p:cNvSpPr/>
          <p:nvPr/>
        </p:nvSpPr>
        <p:spPr>
          <a:xfrm>
            <a:off x="555710" y="3199136"/>
            <a:ext cx="198002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/>
              <a:t>商品条码扫描仪</a:t>
            </a:r>
            <a:endParaRPr lang="zh-CN" altLang="en-US" sz="2000"/>
          </a:p>
        </p:txBody>
      </p:sp>
      <p:sp>
        <p:nvSpPr>
          <p:cNvPr id="9" name="矩形 8"/>
          <p:cNvSpPr/>
          <p:nvPr/>
        </p:nvSpPr>
        <p:spPr>
          <a:xfrm>
            <a:off x="555710" y="4175621"/>
            <a:ext cx="146447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smtClean="0"/>
              <a:t>POS</a:t>
            </a:r>
            <a:r>
              <a:rPr lang="zh-CN" altLang="en-US" sz="2000" smtClean="0"/>
              <a:t>收银机</a:t>
            </a:r>
            <a:endParaRPr lang="zh-CN" altLang="en-US" sz="2000"/>
          </a:p>
        </p:txBody>
      </p:sp>
      <p:sp>
        <p:nvSpPr>
          <p:cNvPr id="10" name="矩形 9"/>
          <p:cNvSpPr/>
          <p:nvPr/>
        </p:nvSpPr>
        <p:spPr>
          <a:xfrm>
            <a:off x="555710" y="3727934"/>
            <a:ext cx="146706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/>
              <a:t>账单打印机</a:t>
            </a:r>
            <a:endParaRPr lang="zh-CN" altLang="en-US" sz="2000"/>
          </a:p>
        </p:txBody>
      </p:sp>
      <p:sp>
        <p:nvSpPr>
          <p:cNvPr id="11" name="矩形 10"/>
          <p:cNvSpPr/>
          <p:nvPr/>
        </p:nvSpPr>
        <p:spPr>
          <a:xfrm>
            <a:off x="552088" y="4623308"/>
            <a:ext cx="146706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/>
              <a:t>自助取票机</a:t>
            </a:r>
            <a:endParaRPr lang="zh-CN" altLang="en-US" sz="2000"/>
          </a:p>
        </p:txBody>
      </p:sp>
      <p:sp>
        <p:nvSpPr>
          <p:cNvPr id="12" name="矩形 11"/>
          <p:cNvSpPr/>
          <p:nvPr/>
        </p:nvSpPr>
        <p:spPr>
          <a:xfrm>
            <a:off x="555710" y="2306223"/>
            <a:ext cx="198002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smtClean="0"/>
              <a:t>登机牌</a:t>
            </a:r>
            <a:r>
              <a:rPr lang="zh-CN" altLang="en-US" sz="2000"/>
              <a:t>扫描仪</a:t>
            </a:r>
            <a:endParaRPr lang="zh-CN" altLang="en-US" sz="2000"/>
          </a:p>
        </p:txBody>
      </p:sp>
      <p:sp>
        <p:nvSpPr>
          <p:cNvPr id="13" name="矩形 12"/>
          <p:cNvSpPr/>
          <p:nvPr/>
        </p:nvSpPr>
        <p:spPr>
          <a:xfrm>
            <a:off x="7384276" y="1963498"/>
            <a:ext cx="896696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smtClean="0"/>
              <a:t>信息系统中的硬件</a:t>
            </a:r>
            <a:endParaRPr lang="zh-CN" altLang="en-US" sz="2800"/>
          </a:p>
        </p:txBody>
      </p:sp>
      <p:sp>
        <p:nvSpPr>
          <p:cNvPr id="14" name="矩形 13"/>
          <p:cNvSpPr/>
          <p:nvPr/>
        </p:nvSpPr>
        <p:spPr>
          <a:xfrm>
            <a:off x="3696018" y="2394386"/>
            <a:ext cx="269817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/>
              <a:t>系统中看得见</a:t>
            </a:r>
            <a:r>
              <a:rPr lang="zh-CN" altLang="en-US" sz="2800" smtClean="0"/>
              <a:t>、</a:t>
            </a:r>
            <a:endParaRPr lang="en-US" altLang="zh-CN" sz="2800" smtClean="0"/>
          </a:p>
          <a:p>
            <a:r>
              <a:rPr lang="zh-CN" altLang="en-US" sz="2800" smtClean="0"/>
              <a:t>摸</a:t>
            </a:r>
            <a:r>
              <a:rPr lang="zh-CN" altLang="en-US" sz="2800"/>
              <a:t>得着的设备</a:t>
            </a:r>
            <a:endParaRPr lang="zh-CN" altLang="en-US" sz="2800"/>
          </a:p>
        </p:txBody>
      </p:sp>
      <p:sp>
        <p:nvSpPr>
          <p:cNvPr id="15" name="右大括号 14"/>
          <p:cNvSpPr/>
          <p:nvPr/>
        </p:nvSpPr>
        <p:spPr>
          <a:xfrm>
            <a:off x="2279259" y="873175"/>
            <a:ext cx="1325178" cy="4039067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6485774" y="2678224"/>
            <a:ext cx="797528" cy="3864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信息系统中的硬件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5522" y="2167109"/>
            <a:ext cx="7799018" cy="13111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/>
              <a:t>计算机硬件是信息系统中最主要的组成部分，主要负责对信息进行加工、处理和</a:t>
            </a:r>
            <a:r>
              <a:rPr lang="zh-CN" altLang="en-US" sz="2800" smtClean="0"/>
              <a:t>存储。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486386" y="1236799"/>
            <a:ext cx="223651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3200" smtClean="0"/>
              <a:t>硬件的作用</a:t>
            </a:r>
            <a:endParaRPr lang="zh-CN" altLang="en-US" sz="3200"/>
          </a:p>
        </p:txBody>
      </p:sp>
    </p:spTree>
  </p:cSld>
  <p:clrMapOvr>
    <a:masterClrMapping/>
  </p:clrMapOvr>
  <p:transition spd="med"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" y="0"/>
            <a:ext cx="8729330" cy="49696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05" y="3040041"/>
            <a:ext cx="3257477" cy="2090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计算机的发展趋势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0681" y="1278088"/>
            <a:ext cx="1065173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smtClean="0"/>
              <a:t>电子管</a:t>
            </a:r>
            <a:endParaRPr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390681" y="2017331"/>
            <a:ext cx="95410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/>
              <a:t>晶体管</a:t>
            </a:r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338233" y="2701776"/>
            <a:ext cx="121058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/>
              <a:t>集成电路</a:t>
            </a:r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328609" y="3323439"/>
            <a:ext cx="1229837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/>
              <a:t>大规模超大规模集成电路</a:t>
            </a:r>
            <a:endParaRPr lang="zh-CN" altLang="en-US" sz="2000"/>
          </a:p>
        </p:txBody>
      </p:sp>
      <p:sp>
        <p:nvSpPr>
          <p:cNvPr id="8" name="矩形 7"/>
          <p:cNvSpPr/>
          <p:nvPr/>
        </p:nvSpPr>
        <p:spPr>
          <a:xfrm>
            <a:off x="1848026" y="2063314"/>
            <a:ext cx="514870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/>
              <a:t>四个阶段</a:t>
            </a:r>
            <a:endParaRPr lang="zh-CN" altLang="en-US" sz="2000"/>
          </a:p>
        </p:txBody>
      </p:sp>
      <p:sp>
        <p:nvSpPr>
          <p:cNvPr id="9" name="矩形 8"/>
          <p:cNvSpPr/>
          <p:nvPr/>
        </p:nvSpPr>
        <p:spPr>
          <a:xfrm>
            <a:off x="8576655" y="2331541"/>
            <a:ext cx="545120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smtClean="0"/>
              <a:t>网络化</a:t>
            </a:r>
            <a:endParaRPr lang="zh-CN" altLang="en-US" sz="2800"/>
          </a:p>
        </p:txBody>
      </p:sp>
      <p:sp>
        <p:nvSpPr>
          <p:cNvPr id="10" name="矩形 9"/>
          <p:cNvSpPr/>
          <p:nvPr/>
        </p:nvSpPr>
        <p:spPr>
          <a:xfrm>
            <a:off x="5261741" y="1437152"/>
            <a:ext cx="326243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/>
              <a:t>超级计算机的体积比较庞大</a:t>
            </a:r>
            <a:endParaRPr lang="zh-CN" altLang="en-US" sz="2000"/>
          </a:p>
        </p:txBody>
      </p:sp>
      <p:sp>
        <p:nvSpPr>
          <p:cNvPr id="11" name="矩形 10"/>
          <p:cNvSpPr/>
          <p:nvPr/>
        </p:nvSpPr>
        <p:spPr>
          <a:xfrm>
            <a:off x="5261741" y="2091529"/>
            <a:ext cx="2824804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/>
              <a:t>个人计算机、</a:t>
            </a:r>
            <a:r>
              <a:rPr lang="zh-CN" altLang="en-US" sz="2000" smtClean="0"/>
              <a:t>嵌入式计算机</a:t>
            </a:r>
            <a:r>
              <a:rPr lang="zh-CN" altLang="en-US" sz="2000"/>
              <a:t>等体积越来越小</a:t>
            </a:r>
            <a:endParaRPr lang="zh-CN" altLang="en-US" sz="2000"/>
          </a:p>
        </p:txBody>
      </p:sp>
      <p:sp>
        <p:nvSpPr>
          <p:cNvPr id="12" name="矩形 11"/>
          <p:cNvSpPr/>
          <p:nvPr/>
        </p:nvSpPr>
        <p:spPr>
          <a:xfrm>
            <a:off x="5261741" y="2912194"/>
            <a:ext cx="2722063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/>
              <a:t>并出现了笔记本电脑、上网本、平板电脑以及超级本等</a:t>
            </a:r>
            <a:r>
              <a:rPr lang="zh-CN" altLang="en-US" sz="2000" smtClean="0"/>
              <a:t>多样化</a:t>
            </a:r>
            <a:r>
              <a:rPr lang="zh-CN" altLang="en-US" sz="2000"/>
              <a:t>计算机产品</a:t>
            </a:r>
            <a:endParaRPr lang="zh-CN" altLang="en-US" sz="2000"/>
          </a:p>
        </p:txBody>
      </p:sp>
      <p:sp>
        <p:nvSpPr>
          <p:cNvPr id="13" name="矩形 12"/>
          <p:cNvSpPr/>
          <p:nvPr/>
        </p:nvSpPr>
        <p:spPr>
          <a:xfrm>
            <a:off x="5352439" y="4482430"/>
            <a:ext cx="249299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/>
              <a:t>智能手机和平板电脑</a:t>
            </a:r>
            <a:endParaRPr lang="zh-CN" altLang="en-US" sz="2000"/>
          </a:p>
        </p:txBody>
      </p:sp>
      <p:sp>
        <p:nvSpPr>
          <p:cNvPr id="14" name="右大括号 13"/>
          <p:cNvSpPr/>
          <p:nvPr/>
        </p:nvSpPr>
        <p:spPr>
          <a:xfrm>
            <a:off x="1455854" y="1278088"/>
            <a:ext cx="404552" cy="306101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408209" y="2599361"/>
            <a:ext cx="1846075" cy="38014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19760" y="2143226"/>
            <a:ext cx="145639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smtClean="0"/>
              <a:t>发展趋势</a:t>
            </a:r>
            <a:endParaRPr lang="zh-CN" altLang="en-US" sz="2400"/>
          </a:p>
        </p:txBody>
      </p:sp>
      <p:sp>
        <p:nvSpPr>
          <p:cNvPr id="17" name="矩形 16"/>
          <p:cNvSpPr/>
          <p:nvPr/>
        </p:nvSpPr>
        <p:spPr>
          <a:xfrm>
            <a:off x="4221212" y="1431004"/>
            <a:ext cx="95410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/>
              <a:t>巨型化</a:t>
            </a:r>
            <a:endParaRPr lang="zh-CN" altLang="en-US" sz="2000"/>
          </a:p>
        </p:txBody>
      </p:sp>
      <p:sp>
        <p:nvSpPr>
          <p:cNvPr id="18" name="矩形 17"/>
          <p:cNvSpPr/>
          <p:nvPr/>
        </p:nvSpPr>
        <p:spPr>
          <a:xfrm>
            <a:off x="4221213" y="2235022"/>
            <a:ext cx="95410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/>
              <a:t>微型化</a:t>
            </a:r>
            <a:endParaRPr lang="zh-CN" altLang="en-US" sz="20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rcRect r="2369" b="51731"/>
          <a:stretch>
            <a:fillRect/>
          </a:stretch>
        </p:blipFill>
        <p:spPr>
          <a:xfrm>
            <a:off x="2010452" y="3394147"/>
            <a:ext cx="3160591" cy="134482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307634" y="4454909"/>
            <a:ext cx="95410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/>
              <a:t>智能化</a:t>
            </a:r>
            <a:endParaRPr lang="zh-CN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24" y="284697"/>
            <a:ext cx="7843377" cy="32701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1324" y="3634586"/>
            <a:ext cx="8293903" cy="13111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问题</a:t>
            </a:r>
            <a:r>
              <a:rPr lang="zh-CN" altLang="en-US" sz="2800"/>
              <a:t>与</a:t>
            </a:r>
            <a:r>
              <a:rPr lang="zh-CN" altLang="en-US" sz="2800" smtClean="0"/>
              <a:t>讨论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说说超级计算机</a:t>
            </a:r>
            <a:r>
              <a:rPr lang="zh-CN" altLang="en-US" sz="2800"/>
              <a:t>的发展</a:t>
            </a:r>
            <a:r>
              <a:rPr lang="zh-CN" altLang="en-US" sz="2800" smtClean="0"/>
              <a:t>对</a:t>
            </a:r>
            <a:r>
              <a:rPr lang="zh-CN" altLang="en-US" sz="2800"/>
              <a:t>社会发展的影响。</a:t>
            </a:r>
            <a:endParaRPr lang="zh-CN" altLang="en-US" sz="2800"/>
          </a:p>
        </p:txBody>
      </p:sp>
    </p:spTree>
  </p:cSld>
  <p:clrMapOvr>
    <a:masterClrMapping/>
  </p:clrMapOvr>
  <p:transition spd="med"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计算机</a:t>
            </a:r>
            <a:r>
              <a:rPr lang="zh-CN" altLang="en-US" smtClean="0"/>
              <a:t>硬件组成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98678" y="2586161"/>
            <a:ext cx="126188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/>
              <a:t>运算器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3848138" y="2586161"/>
            <a:ext cx="126188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/>
              <a:t>控制器</a:t>
            </a:r>
            <a:endParaRPr lang="zh-CN" altLang="en-US" sz="2800"/>
          </a:p>
        </p:txBody>
      </p:sp>
      <p:sp>
        <p:nvSpPr>
          <p:cNvPr id="6" name="矩形 5"/>
          <p:cNvSpPr/>
          <p:nvPr/>
        </p:nvSpPr>
        <p:spPr>
          <a:xfrm>
            <a:off x="2282046" y="2598033"/>
            <a:ext cx="126188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/>
              <a:t>存储器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356881" y="2586161"/>
            <a:ext cx="1620957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smtClean="0"/>
              <a:t>输入设</a:t>
            </a:r>
            <a:r>
              <a:rPr lang="zh-CN" altLang="en-US" sz="2800"/>
              <a:t>备</a:t>
            </a:r>
            <a:endParaRPr lang="zh-CN" altLang="en-US" sz="2800"/>
          </a:p>
        </p:txBody>
      </p:sp>
      <p:sp>
        <p:nvSpPr>
          <p:cNvPr id="8" name="矩形 7"/>
          <p:cNvSpPr/>
          <p:nvPr/>
        </p:nvSpPr>
        <p:spPr>
          <a:xfrm>
            <a:off x="7006639" y="2598033"/>
            <a:ext cx="1620957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/>
              <a:t>输出设备</a:t>
            </a:r>
            <a:endParaRPr lang="zh-CN" altLang="en-US" sz="2800"/>
          </a:p>
        </p:txBody>
      </p:sp>
      <p:sp>
        <p:nvSpPr>
          <p:cNvPr id="9" name="矩形 8"/>
          <p:cNvSpPr/>
          <p:nvPr/>
        </p:nvSpPr>
        <p:spPr>
          <a:xfrm>
            <a:off x="3848138" y="1241828"/>
            <a:ext cx="1620957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smtClean="0"/>
              <a:t>五</a:t>
            </a:r>
            <a:r>
              <a:rPr lang="zh-CN" altLang="en-US" sz="2800"/>
              <a:t>大部件</a:t>
            </a:r>
            <a:endParaRPr lang="zh-CN" altLang="en-US" sz="2800"/>
          </a:p>
        </p:txBody>
      </p:sp>
      <p:sp>
        <p:nvSpPr>
          <p:cNvPr id="10" name="下箭头 9"/>
          <p:cNvSpPr/>
          <p:nvPr/>
        </p:nvSpPr>
        <p:spPr>
          <a:xfrm rot="3493193">
            <a:off x="2430559" y="994437"/>
            <a:ext cx="477484" cy="190282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1" name="下箭头 10"/>
          <p:cNvSpPr/>
          <p:nvPr/>
        </p:nvSpPr>
        <p:spPr>
          <a:xfrm rot="17924948">
            <a:off x="6423646" y="979700"/>
            <a:ext cx="477484" cy="190282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下箭头 11"/>
          <p:cNvSpPr/>
          <p:nvPr/>
        </p:nvSpPr>
        <p:spPr>
          <a:xfrm rot="20129788">
            <a:off x="5521639" y="1665926"/>
            <a:ext cx="437982" cy="81777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下箭头 12"/>
          <p:cNvSpPr/>
          <p:nvPr/>
        </p:nvSpPr>
        <p:spPr>
          <a:xfrm rot="2568643">
            <a:off x="3447102" y="1766719"/>
            <a:ext cx="437982" cy="81777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4471320" y="1788370"/>
            <a:ext cx="437982" cy="81777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4155770"/>
            <a:ext cx="912177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/>
              <a:t>外观上看，计算机一般由主机、显示器、键盘和鼠标组成</a:t>
            </a:r>
            <a:endParaRPr lang="zh-CN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中央处理器</a:t>
            </a:r>
            <a:r>
              <a:rPr lang="en-US" altLang="zh-CN"/>
              <a:t>(CPU)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0" y="1246241"/>
            <a:ext cx="4352709" cy="35620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19647" y="2675570"/>
            <a:ext cx="3729144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/>
              <a:t>中央处理器</a:t>
            </a:r>
            <a:r>
              <a:rPr lang="en-US" altLang="zh-CN"/>
              <a:t>(CPU)</a:t>
            </a:r>
            <a:r>
              <a:rPr lang="zh-CN" altLang="en-US"/>
              <a:t>是计算机最核心的部件，它由运算器和控制器组成。在一块超</a:t>
            </a:r>
            <a:r>
              <a:rPr lang="zh-CN" altLang="en-US" smtClean="0"/>
              <a:t>大现</a:t>
            </a:r>
            <a:r>
              <a:rPr lang="zh-CN" altLang="en-US"/>
              <a:t>模集成电路上包含了实现控制器和运算器功能所需的全部电路，现代处理器芯片中还包</a:t>
            </a:r>
            <a:endParaRPr lang="zh-CN" altLang="en-US"/>
          </a:p>
          <a:p>
            <a:r>
              <a:rPr lang="zh-CN" altLang="en-US"/>
              <a:t>含浮点处理部件</a:t>
            </a:r>
            <a:r>
              <a:rPr lang="en-US" altLang="zh-CN"/>
              <a:t>(FPU)</a:t>
            </a:r>
            <a:r>
              <a:rPr lang="zh-CN" altLang="en-US"/>
              <a:t>、内部高速缓冲存储器</a:t>
            </a:r>
            <a:r>
              <a:rPr lang="en-US" altLang="zh-CN"/>
              <a:t>(Cache)</a:t>
            </a:r>
            <a:r>
              <a:rPr lang="zh-CN" altLang="en-US"/>
              <a:t>和存储管理部件，以加快</a:t>
            </a:r>
            <a:r>
              <a:rPr lang="zh-CN" altLang="en-US" smtClean="0"/>
              <a:t>计算机执行指令</a:t>
            </a:r>
            <a:r>
              <a:rPr lang="zh-CN" altLang="en-US"/>
              <a:t>的速度。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13" y="806373"/>
            <a:ext cx="3181350" cy="178117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 rot="19848512">
            <a:off x="3285528" y="2178334"/>
            <a:ext cx="2126157" cy="233829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rgbClr val="BBE0E3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/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r="http://schemas.openxmlformats.org/officeDocument/2006/relationships" xmlns:a="http://schemas.openxmlformats.org/drawingml/2006/main" name="11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Arial"/>
        <a:cs typeface="Arial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Arial"/>
        <a:cs typeface="Arial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F2F2"/>
        </a:solidFill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102</Paragraphs>
  <Slides>21</Slides>
  <Notes>0</Notes>
  <TotalTime>0</TotalTime>
  <HiddenSlides>2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28">
      <vt:lpstr>Arial</vt:lpstr>
      <vt:lpstr>Trebuchet MS</vt:lpstr>
      <vt:lpstr>Wingdings 3</vt:lpstr>
      <vt:lpstr>Helvetica Neue</vt:lpstr>
      <vt:lpstr>Helvetica</vt:lpstr>
      <vt:lpstr>黑体</vt:lpstr>
      <vt:lpstr>11</vt:lpstr>
      <vt:lpstr>信息技术（必修2）</vt:lpstr>
      <vt:lpstr>PowerPoint Presentation</vt:lpstr>
      <vt:lpstr>信息系统中的硬件</vt:lpstr>
      <vt:lpstr>信息系统中的硬件</vt:lpstr>
      <vt:lpstr>PowerPoint Presentation</vt:lpstr>
      <vt:lpstr>计算机的发展趋势</vt:lpstr>
      <vt:lpstr>PowerPoint Presentation</vt:lpstr>
      <vt:lpstr>计算机硬件组成</vt:lpstr>
      <vt:lpstr>中央处理器(CPU)</vt:lpstr>
      <vt:lpstr>存储器</vt:lpstr>
      <vt:lpstr>存储器</vt:lpstr>
      <vt:lpstr>机械硬盘</vt:lpstr>
      <vt:lpstr>固态硬盘</vt:lpstr>
      <vt:lpstr>云计算和云存储服务</vt:lpstr>
      <vt:lpstr>其他硬件</vt:lpstr>
      <vt:lpstr>讨 论</vt:lpstr>
      <vt:lpstr>计算机的工作原理</vt:lpstr>
      <vt:lpstr>计算机的工作原理</vt:lpstr>
      <vt:lpstr>计算机的性能指标</vt:lpstr>
      <vt:lpstr>PowerPoint Presentation</vt:lpstr>
      <vt:lpstr>好好学习，天天向上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2021-03-17T14:37:16.615</cp:lastPrinted>
  <dcterms:created xsi:type="dcterms:W3CDTF">2021-03-17T14:37:16Z</dcterms:created>
  <dcterms:modified xsi:type="dcterms:W3CDTF">2021-03-17T06:37:17Z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