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303" r:id="rId4"/>
    <p:sldId id="279" r:id="rId5"/>
    <p:sldId id="280" r:id="rId6"/>
    <p:sldId id="301" r:id="rId7"/>
    <p:sldId id="281" r:id="rId8"/>
    <p:sldId id="282" r:id="rId9"/>
    <p:sldId id="283" r:id="rId10"/>
    <p:sldId id="284" r:id="rId11"/>
    <p:sldId id="285" r:id="rId12"/>
    <p:sldId id="286" r:id="rId13"/>
    <p:sldId id="287" r:id="rId14"/>
    <p:sldId id="288" r:id="rId15"/>
    <p:sldId id="289" r:id="rId16"/>
    <p:sldId id="290" r:id="rId17"/>
    <p:sldId id="304" r:id="rId18"/>
    <p:sldId id="291" r:id="rId19"/>
    <p:sldId id="302" r:id="rId20"/>
    <p:sldId id="278" r:id="rId21"/>
  </p:sldIdLst>
  <p:sldSz cx="9121775" cy="5130800"/>
  <p:notesSz cx="6858000" cy="9144000"/>
  <p:defaultTex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vl6pPr>
      <a:defRPr>
        <a:latin typeface="+mn-lt"/>
        <a:ea typeface="+mn-ea"/>
        <a:cs typeface="+mn-cs"/>
        <a:sym typeface="Helvetica"/>
      </a:defRPr>
    </a:lvl6pPr>
    <a:lvl7pPr>
      <a:defRPr>
        <a:latin typeface="+mn-lt"/>
        <a:ea typeface="+mn-ea"/>
        <a:cs typeface="+mn-cs"/>
        <a:sym typeface="Helvetica"/>
      </a:defRPr>
    </a:lvl7pPr>
    <a:lvl8pPr>
      <a:defRPr>
        <a:latin typeface="+mn-lt"/>
        <a:ea typeface="+mn-ea"/>
        <a:cs typeface="+mn-cs"/>
        <a:sym typeface="Helvetica"/>
      </a:defRPr>
    </a:lvl8pPr>
    <a:lvl9pPr>
      <a:defRPr>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C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590" autoAdjust="0"/>
  </p:normalViewPr>
  <p:slideViewPr>
    <p:cSldViewPr snapToGrid="0">
      <p:cViewPr varScale="1">
        <p:scale>
          <a:sx n="93" d="100"/>
          <a:sy n="93" d="100"/>
        </p:scale>
        <p:origin x="732" y="102"/>
      </p:cViewPr>
      <p:guideLst>
        <p:guide orient="horz" pos="1616"/>
        <p:guide pos="287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1000" y="685800"/>
            <a:ext cx="6096000" cy="3429000"/>
          </a:xfrm>
          <a:prstGeom prst="rect">
            <a:avLst/>
          </a:prstGeom>
        </p:spPr>
        <p:txBody>
          <a:bodyPr/>
          <a:lstStyle/>
          <a:p>
            <a:pPr lvl="0"/>
          </a:p>
        </p:txBody>
      </p:sp>
      <p:sp>
        <p:nvSpPr>
          <p:cNvPr id="63" name="Shape 63"/>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j-lt"/>
        <a:ea typeface="+mj-ea"/>
        <a:cs typeface="+mj-cs"/>
        <a:sym typeface="Helvetica Neue"/>
      </a:defRPr>
    </a:lvl1pPr>
    <a:lvl2pPr indent="228600" defTabSz="457200">
      <a:lnSpc>
        <a:spcPct val="118000"/>
      </a:lnSpc>
      <a:defRPr sz="2200">
        <a:latin typeface="+mj-lt"/>
        <a:ea typeface="+mj-ea"/>
        <a:cs typeface="+mj-cs"/>
        <a:sym typeface="Helvetica Neue"/>
      </a:defRPr>
    </a:lvl2pPr>
    <a:lvl3pPr indent="457200" defTabSz="457200">
      <a:lnSpc>
        <a:spcPct val="118000"/>
      </a:lnSpc>
      <a:defRPr sz="2200">
        <a:latin typeface="+mj-lt"/>
        <a:ea typeface="+mj-ea"/>
        <a:cs typeface="+mj-cs"/>
        <a:sym typeface="Helvetica Neue"/>
      </a:defRPr>
    </a:lvl3pPr>
    <a:lvl4pPr indent="685800" defTabSz="457200">
      <a:lnSpc>
        <a:spcPct val="118000"/>
      </a:lnSpc>
      <a:defRPr sz="2200">
        <a:latin typeface="+mj-lt"/>
        <a:ea typeface="+mj-ea"/>
        <a:cs typeface="+mj-cs"/>
        <a:sym typeface="Helvetica Neue"/>
      </a:defRPr>
    </a:lvl4pPr>
    <a:lvl5pPr indent="914400" defTabSz="457200">
      <a:lnSpc>
        <a:spcPct val="118000"/>
      </a:lnSpc>
      <a:defRPr sz="2200">
        <a:latin typeface="+mj-lt"/>
        <a:ea typeface="+mj-ea"/>
        <a:cs typeface="+mj-cs"/>
        <a:sym typeface="Helvetica Neue"/>
      </a:defRPr>
    </a:lvl5pPr>
    <a:lvl6pPr indent="1143000" defTabSz="457200">
      <a:lnSpc>
        <a:spcPct val="118000"/>
      </a:lnSpc>
      <a:defRPr sz="2200">
        <a:latin typeface="+mj-lt"/>
        <a:ea typeface="+mj-ea"/>
        <a:cs typeface="+mj-cs"/>
        <a:sym typeface="Helvetica Neue"/>
      </a:defRPr>
    </a:lvl6pPr>
    <a:lvl7pPr indent="1371600" defTabSz="457200">
      <a:lnSpc>
        <a:spcPct val="118000"/>
      </a:lnSpc>
      <a:defRPr sz="2200">
        <a:latin typeface="+mj-lt"/>
        <a:ea typeface="+mj-ea"/>
        <a:cs typeface="+mj-cs"/>
        <a:sym typeface="Helvetica Neue"/>
      </a:defRPr>
    </a:lvl7pPr>
    <a:lvl8pPr indent="1600200" defTabSz="457200">
      <a:lnSpc>
        <a:spcPct val="118000"/>
      </a:lnSpc>
      <a:defRPr sz="2200">
        <a:latin typeface="+mj-lt"/>
        <a:ea typeface="+mj-ea"/>
        <a:cs typeface="+mj-cs"/>
        <a:sym typeface="Helvetica Neue"/>
      </a:defRPr>
    </a:lvl8pPr>
    <a:lvl9pPr indent="1828800" defTabSz="45720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7590" y="0"/>
            <a:ext cx="8994185" cy="718352"/>
          </a:xfrm>
          <a:solidFill>
            <a:schemeClr val="accent6"/>
          </a:solidFill>
        </p:spPr>
        <p:txBody>
          <a:bodyPr/>
          <a:lstStyle>
            <a:lvl1pPr>
              <a:defRPr>
                <a:solidFill>
                  <a:srgbClr val="FFFF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BAB773-DD3F-4CFF-B01F-327C1ADAE12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788007-0DF0-403D-83E4-1846682321F3}" type="slidenum">
              <a:rPr lang="zh-CN" altLang="en-US" smtClean="0"/>
            </a:fld>
            <a:endParaRPr lang="zh-CN" altLang="en-US"/>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4" name="标题占位符 3"/>
          <p:cNvSpPr>
            <a:spLocks noGrp="1"/>
          </p:cNvSpPr>
          <p:nvPr>
            <p:ph type="title"/>
          </p:nvPr>
        </p:nvSpPr>
        <p:spPr>
          <a:xfrm>
            <a:off x="627063" y="196048"/>
            <a:ext cx="7867650" cy="71835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 name="文本占位符 9"/>
          <p:cNvSpPr>
            <a:spLocks noGrp="1"/>
          </p:cNvSpPr>
          <p:nvPr>
            <p:ph type="body" idx="1"/>
          </p:nvPr>
        </p:nvSpPr>
        <p:spPr>
          <a:xfrm>
            <a:off x="627063" y="1106906"/>
            <a:ext cx="7867650" cy="3514308"/>
          </a:xfrm>
          <a:prstGeom prst="rect">
            <a:avLst/>
          </a:prstGeom>
        </p:spPr>
        <p:txBody>
          <a:bodyPr vert="horz" lIns="91440" tIns="45720" rIns="91440" bIns="45720" rtlCol="0">
            <a:normAutofit/>
          </a:bodyPr>
          <a:lstStyle/>
          <a:p>
            <a:pPr lvl="0"/>
            <a:endParaRPr lang="zh-CN" altLang="en-US" dirty="0"/>
          </a:p>
        </p:txBody>
      </p:sp>
      <p:sp>
        <p:nvSpPr>
          <p:cNvPr id="11" name="日期占位符 10"/>
          <p:cNvSpPr>
            <a:spLocks noGrp="1"/>
          </p:cNvSpPr>
          <p:nvPr>
            <p:ph type="dt" sz="half" idx="2"/>
          </p:nvPr>
        </p:nvSpPr>
        <p:spPr>
          <a:xfrm>
            <a:off x="627063" y="4756150"/>
            <a:ext cx="2052637"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DEBAB773-DD3F-4CFF-B01F-327C1ADAE125}" type="datetimeFigureOut">
              <a:rPr lang="zh-CN" altLang="en-US" smtClean="0"/>
            </a:fld>
            <a:endParaRPr lang="zh-CN" altLang="en-US"/>
          </a:p>
        </p:txBody>
      </p:sp>
      <p:sp>
        <p:nvSpPr>
          <p:cNvPr id="12" name="页脚占位符 11"/>
          <p:cNvSpPr>
            <a:spLocks noGrp="1"/>
          </p:cNvSpPr>
          <p:nvPr>
            <p:ph type="ftr" sz="quarter" idx="3"/>
          </p:nvPr>
        </p:nvSpPr>
        <p:spPr>
          <a:xfrm>
            <a:off x="3021013" y="4756150"/>
            <a:ext cx="307975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3" name="灯片编号占位符 12"/>
          <p:cNvSpPr>
            <a:spLocks noGrp="1"/>
          </p:cNvSpPr>
          <p:nvPr>
            <p:ph type="sldNum" sz="quarter" idx="4"/>
          </p:nvPr>
        </p:nvSpPr>
        <p:spPr>
          <a:xfrm>
            <a:off x="6442075" y="4756150"/>
            <a:ext cx="2052638"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C1788007-0DF0-403D-83E4-1846682321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p:timing>
    <p:tnLst>
      <p:par>
        <p:cTn id="1" dur="indefinite" restart="never" nodeType="tmRoot"/>
      </p:par>
    </p:tnLst>
  </p:timing>
  <p:txStyles>
    <p:titleStyle>
      <a:lvl1pPr algn="ctr">
        <a:defRPr sz="3600">
          <a:latin typeface="黑体" panose="02010609060101010101" pitchFamily="49" charset="-122"/>
          <a:ea typeface="黑体" panose="02010609060101010101" pitchFamily="49" charset="-122"/>
          <a:cs typeface="Arial" panose="020B0604020202020204"/>
          <a:sym typeface="Arial" panose="020B0604020202020204"/>
        </a:defRPr>
      </a:lvl1pPr>
      <a:lvl2pPr algn="ctr">
        <a:defRPr sz="2470">
          <a:latin typeface="Arial" panose="020B0604020202020204"/>
          <a:ea typeface="Arial" panose="020B0604020202020204"/>
          <a:cs typeface="Arial" panose="020B0604020202020204"/>
          <a:sym typeface="Arial" panose="020B0604020202020204"/>
        </a:defRPr>
      </a:lvl2pPr>
      <a:lvl3pPr algn="ctr">
        <a:defRPr sz="2470">
          <a:latin typeface="Arial" panose="020B0604020202020204"/>
          <a:ea typeface="Arial" panose="020B0604020202020204"/>
          <a:cs typeface="Arial" panose="020B0604020202020204"/>
          <a:sym typeface="Arial" panose="020B0604020202020204"/>
        </a:defRPr>
      </a:lvl3pPr>
      <a:lvl4pPr algn="ctr">
        <a:defRPr sz="2470">
          <a:latin typeface="Arial" panose="020B0604020202020204"/>
          <a:ea typeface="Arial" panose="020B0604020202020204"/>
          <a:cs typeface="Arial" panose="020B0604020202020204"/>
          <a:sym typeface="Arial" panose="020B0604020202020204"/>
        </a:defRPr>
      </a:lvl4pPr>
      <a:lvl5pPr algn="ctr">
        <a:defRPr sz="2470">
          <a:latin typeface="Arial" panose="020B0604020202020204"/>
          <a:ea typeface="Arial" panose="020B0604020202020204"/>
          <a:cs typeface="Arial" panose="020B0604020202020204"/>
          <a:sym typeface="Arial" panose="020B0604020202020204"/>
        </a:defRPr>
      </a:lvl5pPr>
      <a:lvl6pPr algn="ctr">
        <a:defRPr sz="2470">
          <a:latin typeface="Arial" panose="020B0604020202020204"/>
          <a:ea typeface="Arial" panose="020B0604020202020204"/>
          <a:cs typeface="Arial" panose="020B0604020202020204"/>
          <a:sym typeface="Arial" panose="020B0604020202020204"/>
        </a:defRPr>
      </a:lvl6pPr>
      <a:lvl7pPr algn="ctr">
        <a:defRPr sz="2470">
          <a:latin typeface="Arial" panose="020B0604020202020204"/>
          <a:ea typeface="Arial" panose="020B0604020202020204"/>
          <a:cs typeface="Arial" panose="020B0604020202020204"/>
          <a:sym typeface="Arial" panose="020B0604020202020204"/>
        </a:defRPr>
      </a:lvl7pPr>
      <a:lvl8pPr algn="ctr">
        <a:defRPr sz="2470">
          <a:latin typeface="Arial" panose="020B0604020202020204"/>
          <a:ea typeface="Arial" panose="020B0604020202020204"/>
          <a:cs typeface="Arial" panose="020B0604020202020204"/>
          <a:sym typeface="Arial" panose="020B0604020202020204"/>
        </a:defRPr>
      </a:lvl8pPr>
      <a:lvl9pPr algn="ctr">
        <a:defRPr sz="2470">
          <a:latin typeface="Arial" panose="020B0604020202020204"/>
          <a:ea typeface="Arial" panose="020B0604020202020204"/>
          <a:cs typeface="Arial" panose="020B0604020202020204"/>
          <a:sym typeface="Arial" panose="020B0604020202020204"/>
        </a:defRPr>
      </a:lvl9pPr>
    </p:titleStyle>
    <p:bodyStyle>
      <a:lvl1pPr marL="192405" indent="0" algn="l">
        <a:lnSpc>
          <a:spcPct val="150000"/>
        </a:lnSpc>
        <a:spcBef>
          <a:spcPts val="395"/>
        </a:spcBef>
        <a:buSzPct val="100000"/>
        <a:buNone/>
        <a:defRPr sz="2400">
          <a:latin typeface="黑体" panose="02010609060101010101" pitchFamily="49" charset="-122"/>
          <a:ea typeface="黑体" panose="02010609060101010101" pitchFamily="49" charset="-122"/>
          <a:cs typeface="Arial" panose="020B0604020202020204"/>
          <a:sym typeface="Arial" panose="020B0604020202020204"/>
        </a:defRPr>
      </a:lvl1pPr>
      <a:lvl2pPr marL="439420" indent="-182880" algn="l">
        <a:lnSpc>
          <a:spcPct val="150000"/>
        </a:lnSpc>
        <a:spcBef>
          <a:spcPts val="395"/>
        </a:spcBef>
        <a:buSzPct val="100000"/>
        <a:buChar char="–"/>
        <a:defRPr sz="1795">
          <a:latin typeface="Arial" panose="020B0604020202020204"/>
          <a:ea typeface="Arial" panose="020B0604020202020204"/>
          <a:cs typeface="Arial" panose="020B0604020202020204"/>
          <a:sym typeface="Arial" panose="020B0604020202020204"/>
        </a:defRPr>
      </a:lvl2pPr>
      <a:lvl3pPr marL="683895" indent="-170815" algn="l">
        <a:lnSpc>
          <a:spcPct val="150000"/>
        </a:lnSpc>
        <a:spcBef>
          <a:spcPts val="395"/>
        </a:spcBef>
        <a:buSzPct val="100000"/>
        <a:buChar char="•"/>
        <a:defRPr sz="1795">
          <a:latin typeface="Arial" panose="020B0604020202020204"/>
          <a:ea typeface="Arial" panose="020B0604020202020204"/>
          <a:cs typeface="Arial" panose="020B0604020202020204"/>
          <a:sym typeface="Arial" panose="020B0604020202020204"/>
        </a:defRPr>
      </a:lvl3pPr>
      <a:lvl4pPr marL="974725" indent="-205105" algn="l">
        <a:lnSpc>
          <a:spcPct val="150000"/>
        </a:lnSpc>
        <a:spcBef>
          <a:spcPts val="395"/>
        </a:spcBef>
        <a:buSzPct val="100000"/>
        <a:buChar char="–"/>
        <a:defRPr sz="1795">
          <a:latin typeface="Arial" panose="020B0604020202020204"/>
          <a:ea typeface="Arial" panose="020B0604020202020204"/>
          <a:cs typeface="Arial" panose="020B0604020202020204"/>
          <a:sym typeface="Arial" panose="020B0604020202020204"/>
        </a:defRPr>
      </a:lvl4pPr>
      <a:lvl5pPr marL="1231265" indent="-205105" algn="l">
        <a:lnSpc>
          <a:spcPct val="150000"/>
        </a:lnSpc>
        <a:spcBef>
          <a:spcPts val="395"/>
        </a:spcBef>
        <a:buSzPct val="100000"/>
        <a:buChar char="»"/>
        <a:defRPr sz="1795">
          <a:latin typeface="Arial" panose="020B0604020202020204"/>
          <a:ea typeface="Arial" panose="020B0604020202020204"/>
          <a:cs typeface="Arial" panose="020B0604020202020204"/>
          <a:sym typeface="Arial" panose="020B0604020202020204"/>
        </a:defRPr>
      </a:lvl5pPr>
      <a:lvl6pPr marL="1510665" indent="-227965">
        <a:spcBef>
          <a:spcPts val="395"/>
        </a:spcBef>
        <a:buSzPct val="100000"/>
        <a:buChar char="•"/>
        <a:defRPr sz="1795">
          <a:latin typeface="Arial" panose="020B0604020202020204"/>
          <a:ea typeface="Arial" panose="020B0604020202020204"/>
          <a:cs typeface="Arial" panose="020B0604020202020204"/>
          <a:sym typeface="Arial" panose="020B0604020202020204"/>
        </a:defRPr>
      </a:lvl6pPr>
      <a:lvl7pPr marL="1767205" indent="-227965">
        <a:spcBef>
          <a:spcPts val="395"/>
        </a:spcBef>
        <a:buSzPct val="100000"/>
        <a:buChar char="•"/>
        <a:defRPr sz="1795">
          <a:latin typeface="Arial" panose="020B0604020202020204"/>
          <a:ea typeface="Arial" panose="020B0604020202020204"/>
          <a:cs typeface="Arial" panose="020B0604020202020204"/>
          <a:sym typeface="Arial" panose="020B0604020202020204"/>
        </a:defRPr>
      </a:lvl7pPr>
      <a:lvl8pPr marL="2023110" indent="-227965">
        <a:spcBef>
          <a:spcPts val="395"/>
        </a:spcBef>
        <a:buSzPct val="100000"/>
        <a:buChar char="•"/>
        <a:defRPr sz="1795">
          <a:latin typeface="Arial" panose="020B0604020202020204"/>
          <a:ea typeface="Arial" panose="020B0604020202020204"/>
          <a:cs typeface="Arial" panose="020B0604020202020204"/>
          <a:sym typeface="Arial" panose="020B0604020202020204"/>
        </a:defRPr>
      </a:lvl8pPr>
      <a:lvl9pPr marL="2279650" indent="-227965">
        <a:spcBef>
          <a:spcPts val="395"/>
        </a:spcBef>
        <a:buSzPct val="100000"/>
        <a:buChar char="•"/>
        <a:defRPr sz="1795">
          <a:latin typeface="Arial" panose="020B0604020202020204"/>
          <a:ea typeface="Arial" panose="020B0604020202020204"/>
          <a:cs typeface="Arial" panose="020B0604020202020204"/>
          <a:sym typeface="Arial" panose="020B0604020202020204"/>
        </a:defRPr>
      </a:lvl9pPr>
    </p:bodyStyle>
    <p:otherStyle>
      <a:lvl1pPr algn="r">
        <a:defRPr sz="675">
          <a:solidFill>
            <a:schemeClr val="tx1"/>
          </a:solidFill>
          <a:latin typeface="+mn-lt"/>
          <a:ea typeface="+mn-ea"/>
          <a:cs typeface="+mn-cs"/>
          <a:sym typeface="Arial" panose="020B0604020202020204"/>
        </a:defRPr>
      </a:lvl1pPr>
      <a:lvl2pPr algn="r">
        <a:defRPr sz="675">
          <a:solidFill>
            <a:schemeClr val="tx1"/>
          </a:solidFill>
          <a:latin typeface="+mn-lt"/>
          <a:ea typeface="+mn-ea"/>
          <a:cs typeface="+mn-cs"/>
          <a:sym typeface="Arial" panose="020B0604020202020204"/>
        </a:defRPr>
      </a:lvl2pPr>
      <a:lvl3pPr algn="r">
        <a:defRPr sz="675">
          <a:solidFill>
            <a:schemeClr val="tx1"/>
          </a:solidFill>
          <a:latin typeface="+mn-lt"/>
          <a:ea typeface="+mn-ea"/>
          <a:cs typeface="+mn-cs"/>
          <a:sym typeface="Arial" panose="020B0604020202020204"/>
        </a:defRPr>
      </a:lvl3pPr>
      <a:lvl4pPr algn="r">
        <a:defRPr sz="675">
          <a:solidFill>
            <a:schemeClr val="tx1"/>
          </a:solidFill>
          <a:latin typeface="+mn-lt"/>
          <a:ea typeface="+mn-ea"/>
          <a:cs typeface="+mn-cs"/>
          <a:sym typeface="Arial" panose="020B0604020202020204"/>
        </a:defRPr>
      </a:lvl4pPr>
      <a:lvl5pPr algn="r">
        <a:defRPr sz="675">
          <a:solidFill>
            <a:schemeClr val="tx1"/>
          </a:solidFill>
          <a:latin typeface="+mn-lt"/>
          <a:ea typeface="+mn-ea"/>
          <a:cs typeface="+mn-cs"/>
          <a:sym typeface="Arial" panose="020B0604020202020204"/>
        </a:defRPr>
      </a:lvl5pPr>
      <a:lvl6pPr algn="r">
        <a:defRPr sz="675">
          <a:solidFill>
            <a:schemeClr val="tx1"/>
          </a:solidFill>
          <a:latin typeface="+mn-lt"/>
          <a:ea typeface="+mn-ea"/>
          <a:cs typeface="+mn-cs"/>
          <a:sym typeface="Arial" panose="020B0604020202020204"/>
        </a:defRPr>
      </a:lvl6pPr>
      <a:lvl7pPr algn="r">
        <a:defRPr sz="675">
          <a:solidFill>
            <a:schemeClr val="tx1"/>
          </a:solidFill>
          <a:latin typeface="+mn-lt"/>
          <a:ea typeface="+mn-ea"/>
          <a:cs typeface="+mn-cs"/>
          <a:sym typeface="Arial" panose="020B0604020202020204"/>
        </a:defRPr>
      </a:lvl7pPr>
      <a:lvl8pPr algn="r">
        <a:defRPr sz="675">
          <a:solidFill>
            <a:schemeClr val="tx1"/>
          </a:solidFill>
          <a:latin typeface="+mn-lt"/>
          <a:ea typeface="+mn-ea"/>
          <a:cs typeface="+mn-cs"/>
          <a:sym typeface="Arial" panose="020B0604020202020204"/>
        </a:defRPr>
      </a:lvl8pPr>
      <a:lvl9pPr algn="r">
        <a:defRPr sz="675">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6325" y="-83031"/>
            <a:ext cx="9121775" cy="5213831"/>
          </a:xfrm>
          <a:prstGeom prst="rect">
            <a:avLst/>
          </a:prstGeom>
          <a:ln>
            <a:noFill/>
          </a:ln>
          <a:effectLst>
            <a:softEdge rad="112500"/>
          </a:effectLst>
        </p:spPr>
      </p:pic>
      <p:sp>
        <p:nvSpPr>
          <p:cNvPr id="2" name="标题 1"/>
          <p:cNvSpPr>
            <a:spLocks noGrp="1"/>
          </p:cNvSpPr>
          <p:nvPr>
            <p:ph type="title"/>
          </p:nvPr>
        </p:nvSpPr>
        <p:spPr>
          <a:xfrm>
            <a:off x="627063" y="302374"/>
            <a:ext cx="7867650" cy="718352"/>
          </a:xfrm>
        </p:spPr>
        <p:txBody>
          <a:bodyPr>
            <a:noAutofit/>
          </a:bodyPr>
          <a:lstStyle/>
          <a:p>
            <a:r>
              <a:rPr lang="zh-CN" altLang="en-US" sz="4400" dirty="0" smtClean="0">
                <a:solidFill>
                  <a:srgbClr val="FF0000"/>
                </a:solidFill>
              </a:rPr>
              <a:t>信息技术（必修</a:t>
            </a:r>
            <a:r>
              <a:rPr lang="en-US" altLang="zh-CN" sz="4400" dirty="0" smtClean="0">
                <a:solidFill>
                  <a:srgbClr val="FF0000"/>
                </a:solidFill>
              </a:rPr>
              <a:t>2</a:t>
            </a:r>
            <a:r>
              <a:rPr lang="zh-CN" altLang="en-US" sz="4400" dirty="0" smtClean="0">
                <a:solidFill>
                  <a:srgbClr val="FF0000"/>
                </a:solidFill>
              </a:rPr>
              <a:t>）</a:t>
            </a:r>
            <a:endParaRPr lang="zh-CN" altLang="en-US" sz="4400" dirty="0">
              <a:solidFill>
                <a:srgbClr val="FF0000"/>
              </a:solidFill>
            </a:endParaRPr>
          </a:p>
        </p:txBody>
      </p:sp>
      <p:sp>
        <p:nvSpPr>
          <p:cNvPr id="6" name="标题 1"/>
          <p:cNvSpPr txBox="1"/>
          <p:nvPr/>
        </p:nvSpPr>
        <p:spPr>
          <a:xfrm>
            <a:off x="520738" y="1860698"/>
            <a:ext cx="7867650" cy="1480878"/>
          </a:xfrm>
          <a:prstGeom prst="rect">
            <a:avLst/>
          </a:prstGeom>
          <a:ln>
            <a:solidFill>
              <a:srgbClr val="FFFF00"/>
            </a:solidFill>
          </a:ln>
        </p:spPr>
        <p:txBody>
          <a:bodyPr vert="horz" lIns="91440" tIns="45720" rIns="91440" bIns="45720" rtlCol="0" anchor="ctr">
            <a:noAutofit/>
          </a:bodyPr>
          <a:lstStyle>
            <a:lvl1pPr algn="ctr">
              <a:defRPr sz="3600">
                <a:latin typeface="黑体" panose="02010609060101010101" pitchFamily="49" charset="-122"/>
                <a:ea typeface="黑体" panose="02010609060101010101" pitchFamily="49" charset="-122"/>
                <a:cs typeface="Arial" panose="020B0604020202020204"/>
                <a:sym typeface="Arial" panose="020B0604020202020204"/>
              </a:defRPr>
            </a:lvl1pPr>
            <a:lvl2pPr algn="ctr">
              <a:defRPr sz="2470">
                <a:latin typeface="Arial" panose="020B0604020202020204"/>
                <a:ea typeface="Arial" panose="020B0604020202020204"/>
                <a:cs typeface="Arial" panose="020B0604020202020204"/>
                <a:sym typeface="Arial" panose="020B0604020202020204"/>
              </a:defRPr>
            </a:lvl2pPr>
            <a:lvl3pPr algn="ctr">
              <a:defRPr sz="2470">
                <a:latin typeface="Arial" panose="020B0604020202020204"/>
                <a:ea typeface="Arial" panose="020B0604020202020204"/>
                <a:cs typeface="Arial" panose="020B0604020202020204"/>
                <a:sym typeface="Arial" panose="020B0604020202020204"/>
              </a:defRPr>
            </a:lvl3pPr>
            <a:lvl4pPr algn="ctr">
              <a:defRPr sz="2470">
                <a:latin typeface="Arial" panose="020B0604020202020204"/>
                <a:ea typeface="Arial" panose="020B0604020202020204"/>
                <a:cs typeface="Arial" panose="020B0604020202020204"/>
                <a:sym typeface="Arial" panose="020B0604020202020204"/>
              </a:defRPr>
            </a:lvl4pPr>
            <a:lvl5pPr algn="ctr">
              <a:defRPr sz="2470">
                <a:latin typeface="Arial" panose="020B0604020202020204"/>
                <a:ea typeface="Arial" panose="020B0604020202020204"/>
                <a:cs typeface="Arial" panose="020B0604020202020204"/>
                <a:sym typeface="Arial" panose="020B0604020202020204"/>
              </a:defRPr>
            </a:lvl5pPr>
            <a:lvl6pPr algn="ctr">
              <a:defRPr sz="2470">
                <a:latin typeface="Arial" panose="020B0604020202020204"/>
                <a:ea typeface="Arial" panose="020B0604020202020204"/>
                <a:cs typeface="Arial" panose="020B0604020202020204"/>
                <a:sym typeface="Arial" panose="020B0604020202020204"/>
              </a:defRPr>
            </a:lvl6pPr>
            <a:lvl7pPr algn="ctr">
              <a:defRPr sz="2470">
                <a:latin typeface="Arial" panose="020B0604020202020204"/>
                <a:ea typeface="Arial" panose="020B0604020202020204"/>
                <a:cs typeface="Arial" panose="020B0604020202020204"/>
                <a:sym typeface="Arial" panose="020B0604020202020204"/>
              </a:defRPr>
            </a:lvl7pPr>
            <a:lvl8pPr algn="ctr">
              <a:defRPr sz="2470">
                <a:latin typeface="Arial" panose="020B0604020202020204"/>
                <a:ea typeface="Arial" panose="020B0604020202020204"/>
                <a:cs typeface="Arial" panose="020B0604020202020204"/>
                <a:sym typeface="Arial" panose="020B0604020202020204"/>
              </a:defRPr>
            </a:lvl8pPr>
            <a:lvl9pPr algn="ctr">
              <a:defRPr sz="2470">
                <a:latin typeface="Arial" panose="020B0604020202020204"/>
                <a:ea typeface="Arial" panose="020B0604020202020204"/>
                <a:cs typeface="Arial" panose="020B0604020202020204"/>
                <a:sym typeface="Arial" panose="020B0604020202020204"/>
              </a:defRPr>
            </a:lvl9pPr>
          </a:lstStyle>
          <a:p>
            <a:r>
              <a:rPr lang="zh-CN" altLang="en-US" sz="7200" dirty="0" smtClean="0">
                <a:solidFill>
                  <a:schemeClr val="accent6"/>
                </a:solidFill>
              </a:rPr>
              <a:t>信息系统与社会</a:t>
            </a:r>
            <a:endParaRPr lang="zh-CN" altLang="en-US" sz="7200" dirty="0">
              <a:solidFill>
                <a:schemeClr val="accent6"/>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应用软件及其功能</a:t>
            </a:r>
            <a:endParaRPr lang="zh-CN" altLang="en-US" dirty="0"/>
          </a:p>
        </p:txBody>
      </p:sp>
      <p:sp>
        <p:nvSpPr>
          <p:cNvPr id="3" name="矩形 2"/>
          <p:cNvSpPr/>
          <p:nvPr/>
        </p:nvSpPr>
        <p:spPr>
          <a:xfrm>
            <a:off x="288052" y="872464"/>
            <a:ext cx="8034016" cy="3970318"/>
          </a:xfrm>
          <a:prstGeom prst="rect">
            <a:avLst/>
          </a:prstGeom>
        </p:spPr>
        <p:txBody>
          <a:bodyPr wrap="square">
            <a:spAutoFit/>
          </a:bodyPr>
          <a:lstStyle/>
          <a:p>
            <a:pPr>
              <a:lnSpc>
                <a:spcPct val="150000"/>
              </a:lnSpc>
            </a:pPr>
            <a:r>
              <a:rPr lang="en-US" altLang="zh-CN" sz="2800" dirty="0" smtClean="0"/>
              <a:t>1</a:t>
            </a:r>
            <a:r>
              <a:rPr lang="zh-CN" altLang="en-US" sz="2800" dirty="0" smtClean="0"/>
              <a:t>、什么是应用软件？</a:t>
            </a:r>
            <a:endParaRPr lang="en-US" altLang="zh-CN" sz="2800" dirty="0" smtClean="0"/>
          </a:p>
          <a:p>
            <a:pPr>
              <a:lnSpc>
                <a:spcPct val="150000"/>
              </a:lnSpc>
            </a:pPr>
            <a:r>
              <a:rPr lang="en-US" altLang="zh-CN" sz="2800" dirty="0"/>
              <a:t> </a:t>
            </a:r>
            <a:r>
              <a:rPr lang="en-US" altLang="zh-CN" sz="2800" dirty="0" smtClean="0"/>
              <a:t>        </a:t>
            </a:r>
            <a:r>
              <a:rPr lang="zh-CN" altLang="en-US" sz="2800" dirty="0" smtClean="0"/>
              <a:t>应用软件</a:t>
            </a:r>
            <a:r>
              <a:rPr lang="zh-CN" altLang="en-US" sz="2800" dirty="0"/>
              <a:t>是利用计算机的软、硬件资源为解决某一应用领域的某个实际问题而专门</a:t>
            </a:r>
            <a:r>
              <a:rPr lang="zh-CN" altLang="en-US" sz="2800" dirty="0" smtClean="0"/>
              <a:t>开发</a:t>
            </a:r>
            <a:r>
              <a:rPr lang="zh-CN" altLang="en-US" sz="2800" dirty="0"/>
              <a:t>的软件</a:t>
            </a:r>
            <a:r>
              <a:rPr lang="zh-CN" altLang="en-US" sz="2800" dirty="0" smtClean="0"/>
              <a:t>。</a:t>
            </a:r>
            <a:endParaRPr lang="en-US" altLang="zh-CN" sz="2800" dirty="0" smtClean="0"/>
          </a:p>
          <a:p>
            <a:pPr>
              <a:lnSpc>
                <a:spcPct val="150000"/>
              </a:lnSpc>
            </a:pPr>
            <a:r>
              <a:rPr lang="en-US" altLang="zh-CN" sz="2800" dirty="0" smtClean="0"/>
              <a:t>2</a:t>
            </a:r>
            <a:r>
              <a:rPr lang="zh-CN" altLang="en-US" sz="2800" dirty="0" smtClean="0"/>
              <a:t>、应用软件的作用是什么？</a:t>
            </a:r>
            <a:endParaRPr lang="en-US" altLang="zh-CN" sz="2800" dirty="0" smtClean="0"/>
          </a:p>
          <a:p>
            <a:pPr>
              <a:lnSpc>
                <a:spcPct val="150000"/>
              </a:lnSpc>
            </a:pPr>
            <a:r>
              <a:rPr lang="zh-CN" altLang="en-US" sz="2800" dirty="0" smtClean="0"/>
              <a:t>      它</a:t>
            </a:r>
            <a:r>
              <a:rPr lang="zh-CN" altLang="en-US" sz="2800" dirty="0"/>
              <a:t>可以满足用户的特定需求，拓宽计算机系统的应用领域</a:t>
            </a:r>
            <a:r>
              <a:rPr lang="zh-CN" altLang="en-US" sz="2800" dirty="0" smtClean="0"/>
              <a:t>。</a:t>
            </a:r>
            <a:endParaRPr lang="zh-CN" altLang="en-US" sz="28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应用软件及其功能</a:t>
            </a:r>
            <a:endParaRPr lang="zh-CN" altLang="en-US" dirty="0"/>
          </a:p>
        </p:txBody>
      </p:sp>
      <p:sp>
        <p:nvSpPr>
          <p:cNvPr id="3" name="矩形 2"/>
          <p:cNvSpPr/>
          <p:nvPr/>
        </p:nvSpPr>
        <p:spPr>
          <a:xfrm>
            <a:off x="318874" y="1076320"/>
            <a:ext cx="8013468" cy="3970318"/>
          </a:xfrm>
          <a:prstGeom prst="rect">
            <a:avLst/>
          </a:prstGeom>
        </p:spPr>
        <p:txBody>
          <a:bodyPr wrap="square">
            <a:spAutoFit/>
          </a:bodyPr>
          <a:lstStyle/>
          <a:p>
            <a:pPr>
              <a:lnSpc>
                <a:spcPct val="150000"/>
              </a:lnSpc>
            </a:pPr>
            <a:r>
              <a:rPr lang="en-US" altLang="zh-CN" sz="2800" dirty="0" smtClean="0"/>
              <a:t>3</a:t>
            </a:r>
            <a:r>
              <a:rPr lang="zh-CN" altLang="en-US" sz="2800" dirty="0" smtClean="0"/>
              <a:t>、应用软件有哪些类型？</a:t>
            </a:r>
            <a:endParaRPr lang="en-US" altLang="zh-CN" sz="2800" dirty="0" smtClean="0"/>
          </a:p>
          <a:p>
            <a:pPr>
              <a:lnSpc>
                <a:spcPct val="150000"/>
              </a:lnSpc>
            </a:pPr>
            <a:r>
              <a:rPr lang="zh-CN" altLang="en-US" sz="2800" dirty="0" smtClean="0"/>
              <a:t>      （</a:t>
            </a:r>
            <a:r>
              <a:rPr lang="en-US" altLang="zh-CN" sz="2800" dirty="0" smtClean="0"/>
              <a:t>1</a:t>
            </a:r>
            <a:r>
              <a:rPr lang="zh-CN" altLang="en-US" sz="2800" dirty="0" smtClean="0"/>
              <a:t>）办公软件</a:t>
            </a:r>
            <a:endParaRPr lang="en-US" altLang="zh-CN" sz="2800" dirty="0" smtClean="0"/>
          </a:p>
          <a:p>
            <a:pPr>
              <a:lnSpc>
                <a:spcPct val="150000"/>
              </a:lnSpc>
            </a:pPr>
            <a:r>
              <a:rPr lang="en-US" altLang="zh-CN" sz="2800" dirty="0"/>
              <a:t> </a:t>
            </a:r>
            <a:r>
              <a:rPr lang="en-US" altLang="zh-CN" sz="2800" dirty="0" smtClean="0"/>
              <a:t>       </a:t>
            </a:r>
            <a:r>
              <a:rPr lang="zh-CN" altLang="en-US" sz="2800" dirty="0" smtClean="0"/>
              <a:t>满足</a:t>
            </a:r>
            <a:r>
              <a:rPr lang="zh-CN" altLang="en-US" sz="2800" dirty="0"/>
              <a:t>用户在文字处理、表格制作、幻灯片制作、图形图像处理、简单数据库处理等方面的常见办公需求</a:t>
            </a:r>
            <a:r>
              <a:rPr lang="zh-CN" altLang="en-US" sz="2800" dirty="0" smtClean="0"/>
              <a:t>。</a:t>
            </a:r>
            <a:endParaRPr lang="en-US" altLang="zh-CN" sz="2800" dirty="0" smtClean="0"/>
          </a:p>
          <a:p>
            <a:pPr>
              <a:lnSpc>
                <a:spcPct val="150000"/>
              </a:lnSpc>
            </a:pPr>
            <a:endParaRPr lang="zh-CN" altLang="en-US" sz="28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应用软件及其功能</a:t>
            </a:r>
            <a:endParaRPr lang="zh-CN" altLang="en-US" dirty="0"/>
          </a:p>
        </p:txBody>
      </p:sp>
      <p:sp>
        <p:nvSpPr>
          <p:cNvPr id="3" name="矩形 2"/>
          <p:cNvSpPr/>
          <p:nvPr/>
        </p:nvSpPr>
        <p:spPr>
          <a:xfrm>
            <a:off x="462711" y="1241109"/>
            <a:ext cx="8105935" cy="3108543"/>
          </a:xfrm>
          <a:prstGeom prst="rect">
            <a:avLst/>
          </a:prstGeom>
        </p:spPr>
        <p:txBody>
          <a:bodyPr wrap="square">
            <a:spAutoFit/>
          </a:bodyPr>
          <a:lstStyle/>
          <a:p>
            <a:pPr>
              <a:lnSpc>
                <a:spcPct val="150000"/>
              </a:lnSpc>
            </a:pPr>
            <a:r>
              <a:rPr lang="zh-CN" altLang="en-US" sz="2800" dirty="0" smtClean="0"/>
              <a:t>（</a:t>
            </a:r>
            <a:r>
              <a:rPr lang="en-US" altLang="zh-CN" sz="2800" dirty="0" smtClean="0"/>
              <a:t>2</a:t>
            </a:r>
            <a:r>
              <a:rPr lang="zh-CN" altLang="en-US" sz="2800" dirty="0" smtClean="0"/>
              <a:t>）工具软件</a:t>
            </a:r>
            <a:endParaRPr lang="en-US" altLang="zh-CN" sz="2800" dirty="0" smtClean="0"/>
          </a:p>
          <a:p>
            <a:pPr>
              <a:lnSpc>
                <a:spcPct val="150000"/>
              </a:lnSpc>
            </a:pPr>
            <a:r>
              <a:rPr lang="en-US" altLang="zh-CN" sz="2800" dirty="0"/>
              <a:t> </a:t>
            </a:r>
            <a:r>
              <a:rPr lang="en-US" altLang="zh-CN" sz="2800" dirty="0" smtClean="0"/>
              <a:t>       </a:t>
            </a:r>
            <a:r>
              <a:rPr lang="zh-CN" altLang="en-US" sz="2800" dirty="0" smtClean="0"/>
              <a:t>满足</a:t>
            </a:r>
            <a:r>
              <a:rPr lang="zh-CN" altLang="en-US" sz="2800" dirty="0"/>
              <a:t>用户在系统维护、系统美化、图像编辑、音视频处理等方面的专业工</a:t>
            </a:r>
            <a:endParaRPr lang="zh-CN" altLang="en-US" sz="2800" dirty="0"/>
          </a:p>
          <a:p>
            <a:pPr>
              <a:lnSpc>
                <a:spcPct val="150000"/>
              </a:lnSpc>
            </a:pPr>
            <a:r>
              <a:rPr lang="zh-CN" altLang="en-US" sz="2800" dirty="0"/>
              <a:t>作需求。</a:t>
            </a:r>
            <a:endParaRPr lang="zh-CN" altLang="en-US" sz="2800" dirty="0"/>
          </a:p>
          <a:p>
            <a:r>
              <a:rPr lang="zh-CN" altLang="en-US" sz="2800" dirty="0" smtClean="0"/>
              <a:t>（</a:t>
            </a:r>
            <a:r>
              <a:rPr lang="en-US" altLang="zh-CN" sz="2800" dirty="0" smtClean="0"/>
              <a:t>3</a:t>
            </a:r>
            <a:r>
              <a:rPr lang="zh-CN" altLang="en-US" sz="2800" dirty="0" smtClean="0"/>
              <a:t>）自行</a:t>
            </a:r>
            <a:r>
              <a:rPr lang="zh-CN" altLang="en-US" sz="2800" dirty="0"/>
              <a:t>定制开发软件。例如，某图书管理软件</a:t>
            </a:r>
            <a:endParaRPr lang="zh-CN" altLang="en-US" sz="28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应用软件及其功能</a:t>
            </a:r>
            <a:endParaRPr lang="zh-CN" altLang="en-US" dirty="0"/>
          </a:p>
        </p:txBody>
      </p:sp>
      <p:pic>
        <p:nvPicPr>
          <p:cNvPr id="3" name="图片 2"/>
          <p:cNvPicPr>
            <a:picLocks noChangeAspect="1"/>
          </p:cNvPicPr>
          <p:nvPr/>
        </p:nvPicPr>
        <p:blipFill>
          <a:blip r:embed="rId1"/>
          <a:stretch>
            <a:fillRect/>
          </a:stretch>
        </p:blipFill>
        <p:spPr>
          <a:xfrm>
            <a:off x="692467" y="1083692"/>
            <a:ext cx="7576399" cy="2697198"/>
          </a:xfrm>
          <a:prstGeom prst="rect">
            <a:avLst/>
          </a:prstGeom>
        </p:spPr>
      </p:pic>
      <p:sp>
        <p:nvSpPr>
          <p:cNvPr id="4" name="矩形 3"/>
          <p:cNvSpPr/>
          <p:nvPr/>
        </p:nvSpPr>
        <p:spPr>
          <a:xfrm>
            <a:off x="377365" y="3992387"/>
            <a:ext cx="8494633" cy="646331"/>
          </a:xfrm>
          <a:prstGeom prst="rect">
            <a:avLst/>
          </a:prstGeom>
        </p:spPr>
        <p:txBody>
          <a:bodyPr wrap="none">
            <a:spAutoFit/>
          </a:bodyPr>
          <a:lstStyle/>
          <a:p>
            <a:r>
              <a:rPr lang="zh-CN" altLang="en-US" sz="3600" dirty="0" smtClean="0"/>
              <a:t>讨论：图书管理系统需要具备哪些功能？</a:t>
            </a:r>
            <a:endParaRPr lang="zh-CN" altLang="en-US" sz="36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应用软件及其功能</a:t>
            </a:r>
            <a:endParaRPr lang="zh-CN" altLang="en-US" dirty="0"/>
          </a:p>
        </p:txBody>
      </p:sp>
      <p:sp>
        <p:nvSpPr>
          <p:cNvPr id="3" name="矩形 2"/>
          <p:cNvSpPr/>
          <p:nvPr/>
        </p:nvSpPr>
        <p:spPr>
          <a:xfrm>
            <a:off x="70243" y="796805"/>
            <a:ext cx="9108877" cy="4246245"/>
          </a:xfrm>
          <a:prstGeom prst="rect">
            <a:avLst/>
          </a:prstGeom>
        </p:spPr>
        <p:txBody>
          <a:bodyPr wrap="square">
            <a:spAutoFit/>
          </a:bodyPr>
          <a:lstStyle/>
          <a:p>
            <a:pPr>
              <a:lnSpc>
                <a:spcPct val="150000"/>
              </a:lnSpc>
            </a:pPr>
            <a:r>
              <a:rPr lang="zh-CN" altLang="en-US" sz="2000" b="1" dirty="0">
                <a:solidFill>
                  <a:srgbClr val="FF0000"/>
                </a:solidFill>
                <a:effectLst>
                  <a:outerShdw blurRad="38100" dist="38100" dir="2700000" algn="tl">
                    <a:srgbClr val="000000">
                      <a:alpha val="43137"/>
                    </a:srgbClr>
                  </a:outerShdw>
                </a:effectLst>
              </a:rPr>
              <a:t>图书采购</a:t>
            </a:r>
            <a:r>
              <a:rPr lang="zh-CN" altLang="en-US" sz="2000" dirty="0"/>
              <a:t>包括对多种类型的文献实施采购和管理；</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图书编目</a:t>
            </a:r>
            <a:r>
              <a:rPr lang="zh-CN" altLang="en-US" sz="2000" dirty="0"/>
              <a:t>包括对图书进行编目工作，建立馆藏记录；</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典藏管理包括</a:t>
            </a:r>
            <a:r>
              <a:rPr lang="zh-CN" altLang="en-US" sz="2000" dirty="0"/>
              <a:t>利用层架标签准确定位文献的典藏位置，进行馆藏的登记、分配、剔除、调拨、清点、注销与恢复、统计等工作；</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读者管理</a:t>
            </a:r>
            <a:r>
              <a:rPr lang="zh-CN" altLang="en-US" sz="2000" dirty="0"/>
              <a:t>包括自动读取身份证基本信息，支持市民卡、二代身份证等作为借书证；</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阅览管理</a:t>
            </a:r>
            <a:r>
              <a:rPr lang="zh-CN" altLang="en-US" sz="2000" dirty="0"/>
              <a:t>包括对阅览室进出人员进行登记，并对阅览人次、阅览文献等进行统计；</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期刊管理</a:t>
            </a:r>
            <a:r>
              <a:rPr lang="zh-CN" altLang="en-US" sz="2000" dirty="0"/>
              <a:t>包括对现刊、合订本的流通与图书流通并存，进行统计和查询；</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公共查询</a:t>
            </a:r>
            <a:r>
              <a:rPr lang="zh-CN" altLang="en-US" sz="2000" dirty="0"/>
              <a:t>包括书目、期刊、非书资料的检索查询；</a:t>
            </a:r>
            <a:endParaRPr lang="zh-CN" altLang="en-US" sz="2000" dirty="0"/>
          </a:p>
          <a:p>
            <a:pPr>
              <a:lnSpc>
                <a:spcPct val="150000"/>
              </a:lnSpc>
            </a:pPr>
            <a:r>
              <a:rPr lang="zh-CN" altLang="en-US" sz="2000" b="1" dirty="0">
                <a:solidFill>
                  <a:srgbClr val="FF0000"/>
                </a:solidFill>
                <a:effectLst>
                  <a:outerShdw blurRad="38100" dist="38100" dir="2700000" algn="tl">
                    <a:srgbClr val="000000">
                      <a:alpha val="43137"/>
                    </a:srgbClr>
                  </a:outerShdw>
                </a:effectLst>
              </a:rPr>
              <a:t>系统维护</a:t>
            </a:r>
            <a:r>
              <a:rPr lang="zh-CN" altLang="en-US" sz="2000" dirty="0"/>
              <a:t>包括用户管理、数据备份和恢复等功能。</a:t>
            </a:r>
            <a:endParaRPr lang="zh-CN" altLang="en-US"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矩形 2"/>
          <p:cNvSpPr/>
          <p:nvPr/>
        </p:nvSpPr>
        <p:spPr>
          <a:xfrm>
            <a:off x="277776" y="1112481"/>
            <a:ext cx="8660741" cy="2031325"/>
          </a:xfrm>
          <a:prstGeom prst="rect">
            <a:avLst/>
          </a:prstGeom>
        </p:spPr>
        <p:txBody>
          <a:bodyPr wrap="square">
            <a:spAutoFit/>
          </a:bodyPr>
          <a:lstStyle/>
          <a:p>
            <a:pPr>
              <a:lnSpc>
                <a:spcPct val="150000"/>
              </a:lnSpc>
            </a:pPr>
            <a:r>
              <a:rPr lang="en-US" altLang="zh-CN" sz="2800" dirty="0" smtClean="0"/>
              <a:t>【</a:t>
            </a:r>
            <a:r>
              <a:rPr lang="zh-CN" altLang="en-US" sz="2800" dirty="0" smtClean="0"/>
              <a:t>问题与讨论</a:t>
            </a:r>
            <a:r>
              <a:rPr lang="en-US" altLang="zh-CN" sz="2800" dirty="0" smtClean="0"/>
              <a:t>】</a:t>
            </a:r>
            <a:endParaRPr lang="en-US" altLang="zh-CN" sz="2800" dirty="0" smtClean="0"/>
          </a:p>
          <a:p>
            <a:pPr>
              <a:lnSpc>
                <a:spcPct val="150000"/>
              </a:lnSpc>
            </a:pPr>
            <a:r>
              <a:rPr lang="en-US" altLang="zh-CN" sz="2800" dirty="0"/>
              <a:t> </a:t>
            </a:r>
            <a:r>
              <a:rPr lang="en-US" altLang="zh-CN" sz="2800" dirty="0" smtClean="0"/>
              <a:t>         Windows</a:t>
            </a:r>
            <a:r>
              <a:rPr lang="zh-CN" altLang="en-US" sz="2800" dirty="0"/>
              <a:t>系统在使用过程中会出现越来越慢的情况，分析其产生的原因，</a:t>
            </a:r>
            <a:r>
              <a:rPr lang="zh-CN" altLang="en-US" sz="2800" dirty="0" smtClean="0"/>
              <a:t>可以</a:t>
            </a:r>
            <a:r>
              <a:rPr lang="zh-CN" altLang="en-US" sz="2800" dirty="0"/>
              <a:t>采取什么方法来解决</a:t>
            </a:r>
            <a:r>
              <a:rPr lang="en-US" altLang="zh-CN" sz="2800" dirty="0"/>
              <a:t>?</a:t>
            </a:r>
            <a:endParaRPr lang="en-US" altLang="zh-CN" sz="28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创所欲言</a:t>
            </a:r>
            <a:endParaRPr lang="zh-CN" altLang="en-US" dirty="0"/>
          </a:p>
        </p:txBody>
      </p:sp>
      <p:sp>
        <p:nvSpPr>
          <p:cNvPr id="3" name="矩形 2"/>
          <p:cNvSpPr/>
          <p:nvPr/>
        </p:nvSpPr>
        <p:spPr>
          <a:xfrm>
            <a:off x="434976" y="964931"/>
            <a:ext cx="8379412" cy="3970318"/>
          </a:xfrm>
          <a:prstGeom prst="rect">
            <a:avLst/>
          </a:prstGeom>
        </p:spPr>
        <p:txBody>
          <a:bodyPr wrap="square">
            <a:spAutoFit/>
          </a:bodyPr>
          <a:lstStyle/>
          <a:p>
            <a:pPr>
              <a:lnSpc>
                <a:spcPct val="150000"/>
              </a:lnSpc>
            </a:pPr>
            <a:r>
              <a:rPr lang="en-US" altLang="zh-CN" sz="2800" dirty="0" smtClean="0"/>
              <a:t>【</a:t>
            </a:r>
            <a:r>
              <a:rPr lang="zh-CN" altLang="en-US" sz="2800" dirty="0" smtClean="0"/>
              <a:t>讨论</a:t>
            </a:r>
            <a:r>
              <a:rPr lang="en-US" altLang="zh-CN" sz="2800" dirty="0" smtClean="0"/>
              <a:t>】</a:t>
            </a:r>
            <a:endParaRPr lang="en-US" altLang="zh-CN" sz="2800" dirty="0" smtClean="0"/>
          </a:p>
          <a:p>
            <a:pPr>
              <a:lnSpc>
                <a:spcPct val="150000"/>
              </a:lnSpc>
            </a:pPr>
            <a:r>
              <a:rPr lang="en-US" altLang="zh-CN" sz="2800" dirty="0" smtClean="0"/>
              <a:t>1.</a:t>
            </a:r>
            <a:r>
              <a:rPr lang="zh-CN" altLang="en-US" sz="2800" dirty="0"/>
              <a:t>分析</a:t>
            </a:r>
            <a:r>
              <a:rPr lang="zh-CN" altLang="en-US" sz="2800" dirty="0" smtClean="0"/>
              <a:t>移动</a:t>
            </a:r>
            <a:r>
              <a:rPr lang="zh-CN" altLang="en-US" sz="2800" dirty="0"/>
              <a:t>终端一般会越用越</a:t>
            </a:r>
            <a:r>
              <a:rPr lang="zh-CN" altLang="en-US" sz="2800" dirty="0" smtClean="0"/>
              <a:t>慢的</a:t>
            </a:r>
            <a:r>
              <a:rPr lang="zh-CN" altLang="en-US" sz="2800" dirty="0"/>
              <a:t>原因，并提出相应的对策。</a:t>
            </a:r>
            <a:endParaRPr lang="zh-CN" altLang="en-US" sz="2800" dirty="0"/>
          </a:p>
          <a:p>
            <a:pPr>
              <a:lnSpc>
                <a:spcPct val="150000"/>
              </a:lnSpc>
            </a:pPr>
            <a:r>
              <a:rPr lang="en-US" altLang="zh-CN" sz="2800" dirty="0"/>
              <a:t>2.</a:t>
            </a:r>
            <a:r>
              <a:rPr lang="zh-CN" altLang="en-US" sz="2800" dirty="0"/>
              <a:t>在使用智能手机时，会遇到哪些软硬件问题，如何</a:t>
            </a:r>
            <a:r>
              <a:rPr lang="zh-CN" altLang="en-US" sz="2800" dirty="0" smtClean="0"/>
              <a:t>解决？</a:t>
            </a:r>
            <a:endParaRPr lang="en-US" altLang="zh-CN" sz="2800" dirty="0" smtClean="0"/>
          </a:p>
          <a:p>
            <a:pPr>
              <a:lnSpc>
                <a:spcPct val="150000"/>
              </a:lnSpc>
            </a:pPr>
            <a:r>
              <a:rPr lang="en-US" altLang="zh-CN" sz="2800" dirty="0" smtClean="0"/>
              <a:t>3</a:t>
            </a:r>
            <a:r>
              <a:rPr lang="en-US" altLang="zh-CN" sz="2800" dirty="0"/>
              <a:t>.</a:t>
            </a:r>
            <a:r>
              <a:rPr lang="zh-CN" altLang="en-US" sz="2800" dirty="0"/>
              <a:t>可穿戴设备在生活中越来越常见</a:t>
            </a:r>
            <a:r>
              <a:rPr lang="zh-CN" altLang="en-US" sz="2800" dirty="0" smtClean="0"/>
              <a:t>，谈谈其发展趋势。</a:t>
            </a:r>
            <a:endParaRPr lang="zh-CN" altLang="en-US" sz="28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矩形 2"/>
          <p:cNvSpPr/>
          <p:nvPr/>
        </p:nvSpPr>
        <p:spPr>
          <a:xfrm>
            <a:off x="308600" y="1230835"/>
            <a:ext cx="8475804" cy="3323987"/>
          </a:xfrm>
          <a:prstGeom prst="rect">
            <a:avLst/>
          </a:prstGeom>
        </p:spPr>
        <p:txBody>
          <a:bodyPr wrap="square">
            <a:spAutoFit/>
          </a:bodyPr>
          <a:lstStyle/>
          <a:p>
            <a:pPr>
              <a:lnSpc>
                <a:spcPct val="150000"/>
              </a:lnSpc>
            </a:pPr>
            <a:r>
              <a:rPr lang="en-US" altLang="zh-CN" sz="2800" dirty="0" smtClean="0"/>
              <a:t>【</a:t>
            </a:r>
            <a:r>
              <a:rPr lang="zh-CN" altLang="en-US" sz="2800" dirty="0" smtClean="0"/>
              <a:t>思考与练习</a:t>
            </a:r>
            <a:r>
              <a:rPr lang="en-US" altLang="zh-CN" sz="2800" dirty="0" smtClean="0"/>
              <a:t>】</a:t>
            </a:r>
            <a:endParaRPr lang="en-US" altLang="zh-CN" sz="2800" dirty="0" smtClean="0"/>
          </a:p>
          <a:p>
            <a:pPr>
              <a:lnSpc>
                <a:spcPct val="150000"/>
              </a:lnSpc>
            </a:pPr>
            <a:r>
              <a:rPr lang="en-US" altLang="zh-CN" sz="2800" dirty="0" smtClean="0"/>
              <a:t>1</a:t>
            </a:r>
            <a:r>
              <a:rPr lang="en-US" altLang="zh-CN" sz="2800" dirty="0"/>
              <a:t>.</a:t>
            </a:r>
            <a:r>
              <a:rPr lang="zh-CN" altLang="en-US" sz="2800" dirty="0"/>
              <a:t>目前你使用的计算机所安装的操作系统是</a:t>
            </a:r>
            <a:r>
              <a:rPr lang="zh-CN" altLang="en-US" sz="2800" dirty="0" smtClean="0"/>
              <a:t>什么？简述</a:t>
            </a:r>
            <a:r>
              <a:rPr lang="zh-CN" altLang="en-US" sz="2800" dirty="0"/>
              <a:t>其发展历程。</a:t>
            </a:r>
            <a:endParaRPr lang="zh-CN" altLang="en-US" sz="2800" dirty="0"/>
          </a:p>
          <a:p>
            <a:pPr>
              <a:lnSpc>
                <a:spcPct val="150000"/>
              </a:lnSpc>
            </a:pPr>
            <a:r>
              <a:rPr lang="en-US" altLang="zh-CN" sz="2800" dirty="0"/>
              <a:t>2.</a:t>
            </a:r>
            <a:r>
              <a:rPr lang="zh-CN" altLang="en-US" sz="2800" dirty="0"/>
              <a:t>你所使用过的应用软件有哪些</a:t>
            </a:r>
            <a:r>
              <a:rPr lang="en-US" altLang="zh-CN" sz="2800" dirty="0"/>
              <a:t>?</a:t>
            </a:r>
            <a:r>
              <a:rPr lang="zh-CN" altLang="en-US" sz="2800" dirty="0"/>
              <a:t>设计一张二维表格，写出它们的名称和功能。</a:t>
            </a:r>
            <a:endParaRPr lang="zh-CN" altLang="en-US" sz="28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矩形 2"/>
          <p:cNvSpPr/>
          <p:nvPr/>
        </p:nvSpPr>
        <p:spPr>
          <a:xfrm>
            <a:off x="246579" y="718352"/>
            <a:ext cx="8496728" cy="2677656"/>
          </a:xfrm>
          <a:prstGeom prst="rect">
            <a:avLst/>
          </a:prstGeom>
        </p:spPr>
        <p:txBody>
          <a:bodyPr wrap="square">
            <a:spAutoFit/>
          </a:bodyPr>
          <a:lstStyle/>
          <a:p>
            <a:pPr>
              <a:lnSpc>
                <a:spcPct val="150000"/>
              </a:lnSpc>
            </a:pPr>
            <a:r>
              <a:rPr lang="en-US" altLang="zh-CN" sz="2800" dirty="0"/>
              <a:t>【</a:t>
            </a:r>
            <a:r>
              <a:rPr lang="zh-CN" altLang="en-US" sz="2800" dirty="0"/>
              <a:t>实践与体验</a:t>
            </a:r>
            <a:r>
              <a:rPr lang="en-US" altLang="zh-CN" sz="2800" dirty="0"/>
              <a:t>】</a:t>
            </a:r>
            <a:endParaRPr lang="en-US" altLang="zh-CN" sz="2800" dirty="0"/>
          </a:p>
          <a:p>
            <a:pPr>
              <a:lnSpc>
                <a:spcPct val="150000"/>
              </a:lnSpc>
            </a:pPr>
            <a:r>
              <a:rPr lang="en-US" altLang="zh-CN" sz="2800" dirty="0" smtClean="0"/>
              <a:t>1</a:t>
            </a:r>
            <a:r>
              <a:rPr lang="en-US" altLang="zh-CN" sz="2800" dirty="0"/>
              <a:t>.</a:t>
            </a:r>
            <a:r>
              <a:rPr lang="zh-CN" altLang="en-US" sz="2800" dirty="0"/>
              <a:t>了解电子地图软件的使用方法及功能。</a:t>
            </a:r>
            <a:endParaRPr lang="zh-CN" altLang="en-US" sz="2800" dirty="0"/>
          </a:p>
          <a:p>
            <a:pPr>
              <a:lnSpc>
                <a:spcPct val="150000"/>
              </a:lnSpc>
            </a:pPr>
            <a:r>
              <a:rPr lang="en-US" altLang="zh-CN" sz="2800" dirty="0"/>
              <a:t>2.</a:t>
            </a:r>
            <a:r>
              <a:rPr lang="zh-CN" altLang="en-US" sz="2800" dirty="0"/>
              <a:t>比较电子地图软件在智能手机和计算机上使用的不同感受。</a:t>
            </a:r>
            <a:endParaRPr lang="zh-CN" altLang="en-US" sz="2800"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8942" y="1520217"/>
            <a:ext cx="7243279" cy="1777430"/>
          </a:xfrm>
        </p:spPr>
        <p:txBody>
          <a:bodyPr>
            <a:noAutofit/>
          </a:bodyPr>
          <a:lstStyle/>
          <a:p>
            <a:r>
              <a:rPr lang="zh-CN" altLang="en-US" sz="6000" b="1" dirty="0" smtClean="0"/>
              <a:t>好好学习，天天向上</a:t>
            </a:r>
            <a:endParaRPr lang="zh-CN" altLang="en-US" sz="6000" b="1"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57001" y="222921"/>
            <a:ext cx="8494632" cy="4668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p:nvPr/>
        </p:nvSpPr>
        <p:spPr>
          <a:xfrm>
            <a:off x="298147" y="1721157"/>
            <a:ext cx="8612339" cy="1107996"/>
          </a:xfrm>
          <a:prstGeom prst="rect">
            <a:avLst/>
          </a:prstGeom>
          <a:solidFill>
            <a:srgbClr val="C00000"/>
          </a:solidFill>
        </p:spPr>
        <p:txBody>
          <a:bodyPr wrap="square">
            <a:spAutoFit/>
          </a:bodyPr>
          <a:lstStyle/>
          <a:p>
            <a:pPr algn="ctr"/>
            <a:r>
              <a:rPr lang="zh-CN" altLang="en-US" sz="6600" b="1" dirty="0">
                <a:solidFill>
                  <a:srgbClr val="FFFF00"/>
                </a:solidFill>
              </a:rPr>
              <a:t>计算机软件</a:t>
            </a:r>
            <a:endParaRPr lang="zh-CN" altLang="en-US" sz="6600" b="1" dirty="0">
              <a:solidFill>
                <a:srgbClr val="FFFF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计算机软件</a:t>
            </a:r>
            <a:endParaRPr lang="zh-CN" altLang="en-US" dirty="0"/>
          </a:p>
        </p:txBody>
      </p:sp>
      <p:sp>
        <p:nvSpPr>
          <p:cNvPr id="3" name="矩形 2"/>
          <p:cNvSpPr/>
          <p:nvPr/>
        </p:nvSpPr>
        <p:spPr>
          <a:xfrm>
            <a:off x="606550" y="1086593"/>
            <a:ext cx="7900452" cy="2031325"/>
          </a:xfrm>
          <a:prstGeom prst="rect">
            <a:avLst/>
          </a:prstGeom>
        </p:spPr>
        <p:txBody>
          <a:bodyPr wrap="square">
            <a:spAutoFit/>
          </a:bodyPr>
          <a:lstStyle/>
          <a:p>
            <a:pPr>
              <a:lnSpc>
                <a:spcPct val="150000"/>
              </a:lnSpc>
            </a:pPr>
            <a:r>
              <a:rPr lang="en-US" altLang="zh-CN" sz="2800" dirty="0" smtClean="0"/>
              <a:t>1</a:t>
            </a:r>
            <a:r>
              <a:rPr lang="zh-CN" altLang="en-US" sz="2800" dirty="0" smtClean="0"/>
              <a:t>、什么是软件？</a:t>
            </a:r>
            <a:endParaRPr lang="en-US" altLang="zh-CN" sz="2800" dirty="0" smtClean="0"/>
          </a:p>
          <a:p>
            <a:pPr>
              <a:lnSpc>
                <a:spcPct val="150000"/>
              </a:lnSpc>
            </a:pPr>
            <a:r>
              <a:rPr lang="zh-CN" altLang="en-US" sz="2800" dirty="0" smtClean="0"/>
              <a:t>计算机</a:t>
            </a:r>
            <a:r>
              <a:rPr lang="zh-CN" altLang="en-US" sz="2800" dirty="0"/>
              <a:t>软件是指在计算机上运行的程序及其数据和文档的总和</a:t>
            </a:r>
            <a:r>
              <a:rPr lang="zh-CN" altLang="en-US" sz="2800" dirty="0" smtClean="0"/>
              <a:t>。</a:t>
            </a:r>
            <a:endParaRPr lang="zh-CN" altLang="en-US" sz="2800" dirty="0"/>
          </a:p>
        </p:txBody>
      </p:sp>
      <p:sp>
        <p:nvSpPr>
          <p:cNvPr id="4" name="矩形 3"/>
          <p:cNvSpPr/>
          <p:nvPr/>
        </p:nvSpPr>
        <p:spPr>
          <a:xfrm>
            <a:off x="606550" y="3686304"/>
            <a:ext cx="3775393" cy="738664"/>
          </a:xfrm>
          <a:prstGeom prst="rect">
            <a:avLst/>
          </a:prstGeom>
        </p:spPr>
        <p:txBody>
          <a:bodyPr wrap="none">
            <a:spAutoFit/>
          </a:bodyPr>
          <a:lstStyle/>
          <a:p>
            <a:pPr>
              <a:lnSpc>
                <a:spcPct val="150000"/>
              </a:lnSpc>
            </a:pPr>
            <a:r>
              <a:rPr lang="zh-CN" altLang="en-US" sz="2800" dirty="0"/>
              <a:t>软件和硬件密不可分。</a:t>
            </a:r>
            <a:endParaRPr lang="zh-CN" altLang="en-US" sz="2800" dirty="0"/>
          </a:p>
        </p:txBody>
      </p:sp>
      <p:sp>
        <p:nvSpPr>
          <p:cNvPr id="5" name="矩形 4"/>
          <p:cNvSpPr/>
          <p:nvPr/>
        </p:nvSpPr>
        <p:spPr>
          <a:xfrm>
            <a:off x="606550" y="3032779"/>
            <a:ext cx="4676280" cy="738664"/>
          </a:xfrm>
          <a:prstGeom prst="rect">
            <a:avLst/>
          </a:prstGeom>
        </p:spPr>
        <p:txBody>
          <a:bodyPr wrap="none">
            <a:spAutoFit/>
          </a:bodyPr>
          <a:lstStyle/>
          <a:p>
            <a:pPr>
              <a:lnSpc>
                <a:spcPct val="150000"/>
              </a:lnSpc>
            </a:pPr>
            <a:r>
              <a:rPr lang="en-US" altLang="zh-CN" sz="2800" dirty="0" smtClean="0"/>
              <a:t>2</a:t>
            </a:r>
            <a:r>
              <a:rPr lang="zh-CN" altLang="en-US" sz="2800" dirty="0" smtClean="0"/>
              <a:t>、软件</a:t>
            </a:r>
            <a:r>
              <a:rPr lang="zh-CN" altLang="en-US" sz="2800" dirty="0"/>
              <a:t>和</a:t>
            </a:r>
            <a:r>
              <a:rPr lang="zh-CN" altLang="en-US" sz="2800" dirty="0" smtClean="0"/>
              <a:t>硬件有什么关系？</a:t>
            </a:r>
            <a:endParaRPr lang="zh-CN" altLang="en-US" sz="2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计算机软件</a:t>
            </a:r>
            <a:endParaRPr lang="zh-CN" altLang="en-US" dirty="0"/>
          </a:p>
        </p:txBody>
      </p:sp>
      <p:sp>
        <p:nvSpPr>
          <p:cNvPr id="3" name="矩形 2"/>
          <p:cNvSpPr/>
          <p:nvPr/>
        </p:nvSpPr>
        <p:spPr>
          <a:xfrm>
            <a:off x="354379" y="973174"/>
            <a:ext cx="3958135" cy="523220"/>
          </a:xfrm>
          <a:prstGeom prst="rect">
            <a:avLst/>
          </a:prstGeom>
        </p:spPr>
        <p:txBody>
          <a:bodyPr wrap="none">
            <a:spAutoFit/>
          </a:bodyPr>
          <a:lstStyle/>
          <a:p>
            <a:r>
              <a:rPr lang="en-US" altLang="zh-CN" sz="2800" dirty="0" smtClean="0"/>
              <a:t>3</a:t>
            </a:r>
            <a:r>
              <a:rPr lang="zh-CN" altLang="en-US" sz="2800" dirty="0" smtClean="0"/>
              <a:t>、常见的软件有哪些？</a:t>
            </a:r>
            <a:endParaRPr lang="zh-CN" altLang="en-US" sz="2800" dirty="0"/>
          </a:p>
        </p:txBody>
      </p:sp>
      <p:pic>
        <p:nvPicPr>
          <p:cNvPr id="6" name="图片 5"/>
          <p:cNvPicPr>
            <a:picLocks noChangeAspect="1"/>
          </p:cNvPicPr>
          <p:nvPr/>
        </p:nvPicPr>
        <p:blipFill>
          <a:blip r:embed="rId1"/>
          <a:stretch>
            <a:fillRect/>
          </a:stretch>
        </p:blipFill>
        <p:spPr>
          <a:xfrm>
            <a:off x="1364660" y="1610064"/>
            <a:ext cx="6546441" cy="312934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计算机软件</a:t>
            </a:r>
            <a:endParaRPr lang="zh-CN" altLang="en-US" dirty="0"/>
          </a:p>
        </p:txBody>
      </p:sp>
      <p:sp>
        <p:nvSpPr>
          <p:cNvPr id="3" name="矩形 2"/>
          <p:cNvSpPr/>
          <p:nvPr/>
        </p:nvSpPr>
        <p:spPr>
          <a:xfrm>
            <a:off x="354379" y="973022"/>
            <a:ext cx="2162772" cy="523220"/>
          </a:xfrm>
          <a:prstGeom prst="rect">
            <a:avLst/>
          </a:prstGeom>
        </p:spPr>
        <p:txBody>
          <a:bodyPr wrap="none">
            <a:spAutoFit/>
          </a:bodyPr>
          <a:lstStyle/>
          <a:p>
            <a:r>
              <a:rPr lang="en-US" altLang="zh-CN" sz="2800" dirty="0" smtClean="0"/>
              <a:t>4</a:t>
            </a:r>
            <a:r>
              <a:rPr lang="zh-CN" altLang="en-US" sz="2800" dirty="0" smtClean="0"/>
              <a:t>、软件类型</a:t>
            </a:r>
            <a:endParaRPr lang="zh-CN" altLang="en-US" sz="2800" dirty="0"/>
          </a:p>
        </p:txBody>
      </p:sp>
      <p:sp>
        <p:nvSpPr>
          <p:cNvPr id="4" name="矩形 3"/>
          <p:cNvSpPr/>
          <p:nvPr/>
        </p:nvSpPr>
        <p:spPr>
          <a:xfrm>
            <a:off x="354144" y="1637247"/>
            <a:ext cx="7007046" cy="523220"/>
          </a:xfrm>
          <a:prstGeom prst="rect">
            <a:avLst/>
          </a:prstGeom>
        </p:spPr>
        <p:txBody>
          <a:bodyPr wrap="none">
            <a:spAutoFit/>
          </a:bodyPr>
          <a:lstStyle/>
          <a:p>
            <a:r>
              <a:rPr lang="zh-CN" altLang="en-US" sz="2800" dirty="0"/>
              <a:t>计算机软件可分为系统软件和应用软件等。</a:t>
            </a:r>
            <a:endParaRPr lang="zh-CN" altLang="en-US" sz="2800" dirty="0"/>
          </a:p>
        </p:txBody>
      </p:sp>
      <p:sp>
        <p:nvSpPr>
          <p:cNvPr id="5" name="矩形 4"/>
          <p:cNvSpPr/>
          <p:nvPr/>
        </p:nvSpPr>
        <p:spPr>
          <a:xfrm>
            <a:off x="450215" y="2230755"/>
            <a:ext cx="6457315" cy="2676525"/>
          </a:xfrm>
          <a:prstGeom prst="rect">
            <a:avLst/>
          </a:prstGeom>
        </p:spPr>
        <p:txBody>
          <a:bodyPr wrap="square">
            <a:spAutoFit/>
          </a:bodyPr>
          <a:lstStyle/>
          <a:p>
            <a:pPr>
              <a:lnSpc>
                <a:spcPct val="150000"/>
              </a:lnSpc>
            </a:pPr>
            <a:r>
              <a:rPr lang="zh-CN" altLang="en-US" sz="2800" dirty="0"/>
              <a:t>系统软件是指控制和协调计算机及外部设备，支持应用软件开发和运行的软件，负责管理计算机系统中各种独立的硬件，使得它们可以协调工作</a:t>
            </a:r>
            <a:r>
              <a:rPr lang="zh-CN" altLang="en-US" sz="2800" dirty="0" smtClean="0"/>
              <a:t>。</a:t>
            </a:r>
            <a:endParaRPr lang="zh-CN" altLang="en-US" sz="2800" dirty="0"/>
          </a:p>
        </p:txBody>
      </p:sp>
      <p:pic>
        <p:nvPicPr>
          <p:cNvPr id="6" name="图片 5"/>
          <p:cNvPicPr>
            <a:picLocks noChangeAspect="1"/>
          </p:cNvPicPr>
          <p:nvPr/>
        </p:nvPicPr>
        <p:blipFill>
          <a:blip r:embed="rId1"/>
          <a:stretch>
            <a:fillRect/>
          </a:stretch>
        </p:blipFill>
        <p:spPr>
          <a:xfrm>
            <a:off x="6838950" y="2230755"/>
            <a:ext cx="2005330" cy="256921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3" grpId="1"/>
      <p:bldP spid="4" grpId="1"/>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计算机软件</a:t>
            </a:r>
            <a:endParaRPr lang="zh-CN" altLang="en-US" dirty="0"/>
          </a:p>
        </p:txBody>
      </p:sp>
      <p:sp>
        <p:nvSpPr>
          <p:cNvPr id="3" name="矩形 2"/>
          <p:cNvSpPr/>
          <p:nvPr/>
        </p:nvSpPr>
        <p:spPr>
          <a:xfrm>
            <a:off x="450340" y="853866"/>
            <a:ext cx="7879903" cy="1957524"/>
          </a:xfrm>
          <a:prstGeom prst="rect">
            <a:avLst/>
          </a:prstGeom>
        </p:spPr>
        <p:txBody>
          <a:bodyPr wrap="square">
            <a:spAutoFit/>
          </a:bodyPr>
          <a:lstStyle/>
          <a:p>
            <a:pPr>
              <a:lnSpc>
                <a:spcPct val="150000"/>
              </a:lnSpc>
            </a:pPr>
            <a:r>
              <a:rPr lang="zh-CN" altLang="en-US" sz="2800" dirty="0"/>
              <a:t>应用软件是为了某种特定用途而开发的软件，可以满足用户不同领域、不同问题的应用需求，如办公软件、工具软件、娱乐软件、管理软件等等。</a:t>
            </a:r>
            <a:endParaRPr lang="zh-CN" altLang="en-US" sz="2800" dirty="0"/>
          </a:p>
        </p:txBody>
      </p:sp>
      <p:pic>
        <p:nvPicPr>
          <p:cNvPr id="4" name="图片 3"/>
          <p:cNvPicPr>
            <a:picLocks noChangeAspect="1"/>
          </p:cNvPicPr>
          <p:nvPr/>
        </p:nvPicPr>
        <p:blipFill>
          <a:blip r:embed="rId1"/>
          <a:srcRect t="524" r="2292"/>
          <a:stretch>
            <a:fillRect/>
          </a:stretch>
        </p:blipFill>
        <p:spPr>
          <a:xfrm>
            <a:off x="68580" y="3098800"/>
            <a:ext cx="2978150" cy="1686560"/>
          </a:xfrm>
          <a:prstGeom prst="rect">
            <a:avLst/>
          </a:prstGeom>
        </p:spPr>
      </p:pic>
      <p:pic>
        <p:nvPicPr>
          <p:cNvPr id="5" name="图片 4"/>
          <p:cNvPicPr>
            <a:picLocks noChangeAspect="1"/>
          </p:cNvPicPr>
          <p:nvPr/>
        </p:nvPicPr>
        <p:blipFill>
          <a:blip r:embed="rId2"/>
          <a:stretch>
            <a:fillRect/>
          </a:stretch>
        </p:blipFill>
        <p:spPr>
          <a:xfrm>
            <a:off x="3124200" y="3190240"/>
            <a:ext cx="1771650" cy="1323975"/>
          </a:xfrm>
          <a:prstGeom prst="rect">
            <a:avLst/>
          </a:prstGeom>
        </p:spPr>
      </p:pic>
      <p:pic>
        <p:nvPicPr>
          <p:cNvPr id="6" name="图片 5"/>
          <p:cNvPicPr>
            <a:picLocks noChangeAspect="1"/>
          </p:cNvPicPr>
          <p:nvPr/>
        </p:nvPicPr>
        <p:blipFill>
          <a:blip r:embed="rId3"/>
          <a:stretch>
            <a:fillRect/>
          </a:stretch>
        </p:blipFill>
        <p:spPr>
          <a:xfrm>
            <a:off x="4987925" y="3199765"/>
            <a:ext cx="2076450" cy="1314450"/>
          </a:xfrm>
          <a:prstGeom prst="rect">
            <a:avLst/>
          </a:prstGeom>
        </p:spPr>
      </p:pic>
      <p:pic>
        <p:nvPicPr>
          <p:cNvPr id="7" name="图片 6"/>
          <p:cNvPicPr>
            <a:picLocks noChangeAspect="1"/>
          </p:cNvPicPr>
          <p:nvPr/>
        </p:nvPicPr>
        <p:blipFill>
          <a:blip r:embed="rId4"/>
          <a:stretch>
            <a:fillRect/>
          </a:stretch>
        </p:blipFill>
        <p:spPr>
          <a:xfrm>
            <a:off x="7120255" y="3261995"/>
            <a:ext cx="1924050" cy="119062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系统软件及其功能</a:t>
            </a:r>
            <a:endParaRPr lang="zh-CN" altLang="en-US" dirty="0"/>
          </a:p>
        </p:txBody>
      </p:sp>
      <p:sp>
        <p:nvSpPr>
          <p:cNvPr id="3" name="矩形 2"/>
          <p:cNvSpPr/>
          <p:nvPr/>
        </p:nvSpPr>
        <p:spPr>
          <a:xfrm>
            <a:off x="534631" y="875771"/>
            <a:ext cx="7746340" cy="954107"/>
          </a:xfrm>
          <a:prstGeom prst="rect">
            <a:avLst/>
          </a:prstGeom>
        </p:spPr>
        <p:txBody>
          <a:bodyPr wrap="square">
            <a:spAutoFit/>
          </a:bodyPr>
          <a:lstStyle/>
          <a:p>
            <a:r>
              <a:rPr lang="en-US" altLang="zh-CN" sz="2800" dirty="0" smtClean="0"/>
              <a:t>1</a:t>
            </a:r>
            <a:r>
              <a:rPr lang="zh-CN" altLang="en-US" sz="2800" dirty="0" smtClean="0"/>
              <a:t>、系统软件：目前</a:t>
            </a:r>
            <a:r>
              <a:rPr lang="zh-CN" altLang="en-US" sz="2800" dirty="0"/>
              <a:t>常用的计算机操作系统有</a:t>
            </a:r>
            <a:r>
              <a:rPr lang="en-US" altLang="zh-CN" sz="2800" dirty="0"/>
              <a:t>Windows</a:t>
            </a:r>
            <a:r>
              <a:rPr lang="zh-CN" altLang="en-US" sz="2800" dirty="0"/>
              <a:t>、</a:t>
            </a:r>
            <a:r>
              <a:rPr lang="en-US" altLang="zh-CN" sz="2800" dirty="0"/>
              <a:t>Mac OS</a:t>
            </a:r>
            <a:r>
              <a:rPr lang="zh-CN" altLang="en-US" sz="2800" dirty="0"/>
              <a:t>、</a:t>
            </a:r>
            <a:r>
              <a:rPr lang="en-US" altLang="zh-CN" sz="2800" dirty="0"/>
              <a:t>Linux</a:t>
            </a:r>
            <a:r>
              <a:rPr lang="zh-CN" altLang="en-US" sz="2800" dirty="0"/>
              <a:t>、</a:t>
            </a:r>
            <a:r>
              <a:rPr lang="en-US" altLang="zh-CN" sz="2800" dirty="0"/>
              <a:t>Unix</a:t>
            </a:r>
            <a:r>
              <a:rPr lang="zh-CN" altLang="en-US" sz="2800" dirty="0"/>
              <a:t>等。</a:t>
            </a:r>
            <a:endParaRPr lang="zh-CN" altLang="en-US" sz="2800" dirty="0"/>
          </a:p>
        </p:txBody>
      </p:sp>
      <p:sp>
        <p:nvSpPr>
          <p:cNvPr id="4" name="矩形 3"/>
          <p:cNvSpPr/>
          <p:nvPr/>
        </p:nvSpPr>
        <p:spPr>
          <a:xfrm>
            <a:off x="534631" y="1806813"/>
            <a:ext cx="8424434" cy="3323987"/>
          </a:xfrm>
          <a:prstGeom prst="rect">
            <a:avLst/>
          </a:prstGeom>
        </p:spPr>
        <p:txBody>
          <a:bodyPr wrap="square">
            <a:spAutoFit/>
          </a:bodyPr>
          <a:lstStyle/>
          <a:p>
            <a:pPr>
              <a:lnSpc>
                <a:spcPct val="150000"/>
              </a:lnSpc>
            </a:pPr>
            <a:r>
              <a:rPr lang="en-US" altLang="zh-CN" sz="2800" dirty="0" smtClean="0"/>
              <a:t>2</a:t>
            </a:r>
            <a:r>
              <a:rPr lang="zh-CN" altLang="en-US" sz="2800" dirty="0" smtClean="0"/>
              <a:t>、你知道</a:t>
            </a:r>
            <a:r>
              <a:rPr lang="en-US" altLang="zh-CN" sz="2800" dirty="0" smtClean="0"/>
              <a:t>Unix</a:t>
            </a:r>
            <a:r>
              <a:rPr lang="zh-CN" altLang="en-US" sz="2800" dirty="0"/>
              <a:t>与</a:t>
            </a:r>
            <a:r>
              <a:rPr lang="en-US" altLang="zh-CN" sz="2800" dirty="0"/>
              <a:t>Linux</a:t>
            </a:r>
            <a:r>
              <a:rPr lang="zh-CN" altLang="en-US" sz="2800" dirty="0" smtClean="0"/>
              <a:t>操作系统吗？</a:t>
            </a:r>
            <a:endParaRPr lang="en-US" altLang="zh-CN" sz="2800" dirty="0" smtClean="0"/>
          </a:p>
          <a:p>
            <a:pPr>
              <a:lnSpc>
                <a:spcPct val="150000"/>
              </a:lnSpc>
            </a:pPr>
            <a:r>
              <a:rPr lang="en-US" altLang="zh-CN" sz="2800" dirty="0" smtClean="0"/>
              <a:t>Unix</a:t>
            </a:r>
            <a:r>
              <a:rPr lang="zh-CN" altLang="en-US" sz="2800" dirty="0"/>
              <a:t>是一种多用户、多任务操作系统，主要作为服务器</a:t>
            </a:r>
            <a:r>
              <a:rPr lang="zh-CN" altLang="en-US" sz="2800" dirty="0" smtClean="0"/>
              <a:t>操作系统</a:t>
            </a:r>
            <a:r>
              <a:rPr lang="zh-CN" altLang="en-US" sz="2800" dirty="0"/>
              <a:t>使用</a:t>
            </a:r>
            <a:r>
              <a:rPr lang="zh-CN" altLang="en-US" sz="2800" dirty="0" smtClean="0"/>
              <a:t>。</a:t>
            </a:r>
            <a:endParaRPr lang="en-US" altLang="zh-CN" sz="2800" dirty="0" smtClean="0"/>
          </a:p>
          <a:p>
            <a:pPr>
              <a:lnSpc>
                <a:spcPct val="150000"/>
              </a:lnSpc>
            </a:pPr>
            <a:r>
              <a:rPr lang="en-US" altLang="zh-CN" sz="2800" dirty="0" smtClean="0"/>
              <a:t>Linux</a:t>
            </a:r>
            <a:r>
              <a:rPr lang="zh-CN" altLang="en-US" sz="2800" dirty="0"/>
              <a:t>是一种自由和开放源代码的类</a:t>
            </a:r>
            <a:r>
              <a:rPr lang="en-US" altLang="zh-CN" sz="2800" dirty="0"/>
              <a:t>Unix</a:t>
            </a:r>
            <a:r>
              <a:rPr lang="zh-CN" altLang="en-US" sz="2800" dirty="0"/>
              <a:t>操作系统，也是一种跨硬件平台的操作系统。</a:t>
            </a:r>
            <a:endParaRPr lang="zh-CN" altLang="en-US" sz="2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系统软件及其功能</a:t>
            </a:r>
            <a:endParaRPr lang="zh-CN" altLang="en-US" dirty="0"/>
          </a:p>
        </p:txBody>
      </p:sp>
      <p:sp>
        <p:nvSpPr>
          <p:cNvPr id="3" name="矩形 2"/>
          <p:cNvSpPr/>
          <p:nvPr/>
        </p:nvSpPr>
        <p:spPr>
          <a:xfrm>
            <a:off x="277777" y="979320"/>
            <a:ext cx="8383337" cy="3896516"/>
          </a:xfrm>
          <a:prstGeom prst="rect">
            <a:avLst/>
          </a:prstGeom>
        </p:spPr>
        <p:txBody>
          <a:bodyPr wrap="square">
            <a:spAutoFit/>
          </a:bodyPr>
          <a:lstStyle/>
          <a:p>
            <a:pPr>
              <a:lnSpc>
                <a:spcPct val="150000"/>
              </a:lnSpc>
            </a:pPr>
            <a:r>
              <a:rPr lang="en-US" altLang="zh-CN" sz="2800" dirty="0" smtClean="0"/>
              <a:t>3</a:t>
            </a:r>
            <a:r>
              <a:rPr lang="zh-CN" altLang="en-US" sz="2800" dirty="0" smtClean="0"/>
              <a:t>、操作系统具有什么样的功能？</a:t>
            </a:r>
            <a:endParaRPr lang="en-US" altLang="zh-CN" sz="2800" dirty="0" smtClean="0"/>
          </a:p>
          <a:p>
            <a:pPr>
              <a:lnSpc>
                <a:spcPct val="150000"/>
              </a:lnSpc>
            </a:pPr>
            <a:r>
              <a:rPr lang="zh-CN" altLang="en-US" sz="2800" dirty="0" smtClean="0"/>
              <a:t>操作系统</a:t>
            </a:r>
            <a:r>
              <a:rPr lang="zh-CN" altLang="en-US" sz="2800" dirty="0"/>
              <a:t>的主要功能是对计算机系统的全部软、硬件和数据资源进行统一控制、调度和管理</a:t>
            </a:r>
            <a:r>
              <a:rPr lang="zh-CN" altLang="en-US" sz="2800" dirty="0" smtClean="0"/>
              <a:t>，使得</a:t>
            </a:r>
            <a:r>
              <a:rPr lang="zh-CN" altLang="en-US" sz="2800" dirty="0"/>
              <a:t>它们可以协调工作，便于计算机使用者和其他软件将计算机当作一个整体而不需要顾及底层每个硬件是如何工作的。</a:t>
            </a:r>
            <a:endParaRPr lang="zh-CN" altLang="en-US" sz="28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系统软件及其功能</a:t>
            </a:r>
            <a:endParaRPr lang="zh-CN" altLang="en-US" dirty="0"/>
          </a:p>
        </p:txBody>
      </p:sp>
      <p:sp>
        <p:nvSpPr>
          <p:cNvPr id="3" name="矩形 2"/>
          <p:cNvSpPr/>
          <p:nvPr/>
        </p:nvSpPr>
        <p:spPr>
          <a:xfrm>
            <a:off x="740113" y="1138772"/>
            <a:ext cx="7859357" cy="3896516"/>
          </a:xfrm>
          <a:prstGeom prst="rect">
            <a:avLst/>
          </a:prstGeom>
        </p:spPr>
        <p:txBody>
          <a:bodyPr wrap="square">
            <a:spAutoFit/>
          </a:bodyPr>
          <a:lstStyle/>
          <a:p>
            <a:pPr>
              <a:lnSpc>
                <a:spcPct val="150000"/>
              </a:lnSpc>
            </a:pPr>
            <a:r>
              <a:rPr lang="zh-CN" altLang="en-US" sz="2800" dirty="0"/>
              <a:t>例如，在</a:t>
            </a:r>
            <a:r>
              <a:rPr lang="en-US" altLang="zh-CN" sz="2800" dirty="0"/>
              <a:t>Windows</a:t>
            </a:r>
            <a:r>
              <a:rPr lang="zh-CN" altLang="en-US" sz="2800" dirty="0"/>
              <a:t>系统中要启动某个程序时，用户只需双击桌面上的相应图标，而操作系统则是通过以下步骤来实现程序启动的：</a:t>
            </a:r>
            <a:endParaRPr lang="zh-CN" altLang="en-US" sz="2800" dirty="0"/>
          </a:p>
          <a:p>
            <a:pPr>
              <a:lnSpc>
                <a:spcPct val="150000"/>
              </a:lnSpc>
            </a:pPr>
            <a:r>
              <a:rPr lang="zh-CN" altLang="en-US" sz="2800" dirty="0"/>
              <a:t>①通过图标找到存储在磁盘上的对应程序的文件。</a:t>
            </a:r>
            <a:endParaRPr lang="zh-CN" altLang="en-US" sz="2800" dirty="0"/>
          </a:p>
          <a:p>
            <a:pPr>
              <a:lnSpc>
                <a:spcPct val="150000"/>
              </a:lnSpc>
            </a:pPr>
            <a:r>
              <a:rPr lang="zh-CN" altLang="en-US" sz="2800" dirty="0"/>
              <a:t>②通过访问硬盘去读取该文件，并载入内存。</a:t>
            </a:r>
            <a:endParaRPr lang="zh-CN" altLang="en-US" sz="2800" dirty="0"/>
          </a:p>
          <a:p>
            <a:pPr>
              <a:lnSpc>
                <a:spcPct val="150000"/>
              </a:lnSpc>
            </a:pPr>
            <a:r>
              <a:rPr lang="zh-CN" altLang="en-US" sz="2800" dirty="0"/>
              <a:t>③运行该应用程序。</a:t>
            </a:r>
            <a:endParaRPr lang="zh-CN" altLang="en-US" sz="2800" dirty="0"/>
          </a:p>
        </p:txBody>
      </p:sp>
    </p:spTree>
  </p:cSld>
  <p:clrMapOvr>
    <a:masterClrMapping/>
  </p:clrMapOvr>
  <p:transition spd="med"/>
</p:sld>
</file>

<file path=ppt/theme/theme1.xml><?xml version="1.0" encoding="utf-8"?>
<a:theme xmlns:a="http://schemas.openxmlformats.org/drawingml/2006/main" name="11">
  <a:themeElements>
    <a:clrScheme name="Default">
      <a:dk1>
        <a:srgbClr val="000000"/>
      </a:dk1>
      <a:lt1>
        <a:srgbClr val="F2F2F2"/>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1515</Words>
  <Application>WPS 演示</Application>
  <PresentationFormat>自定义</PresentationFormat>
  <Paragraphs>113</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Helvetica</vt:lpstr>
      <vt:lpstr>黑体</vt:lpstr>
      <vt:lpstr>Arial</vt:lpstr>
      <vt:lpstr>Helvetica Neue</vt:lpstr>
      <vt:lpstr>微软雅黑</vt:lpstr>
      <vt:lpstr>Arial Unicode MS</vt:lpstr>
      <vt:lpstr>Calibri</vt:lpstr>
      <vt:lpstr>11</vt:lpstr>
      <vt:lpstr>信息技术（必修2）</vt:lpstr>
      <vt:lpstr>PowerPoint 演示文稿</vt:lpstr>
      <vt:lpstr>计算机软件</vt:lpstr>
      <vt:lpstr>计算机软件</vt:lpstr>
      <vt:lpstr>计算机软件</vt:lpstr>
      <vt:lpstr>计算机软件</vt:lpstr>
      <vt:lpstr>系统软件及其功能</vt:lpstr>
      <vt:lpstr>系统软件及其功能</vt:lpstr>
      <vt:lpstr>系统软件及其功能</vt:lpstr>
      <vt:lpstr>应用软件及其功能</vt:lpstr>
      <vt:lpstr>应用软件及其功能</vt:lpstr>
      <vt:lpstr>应用软件及其功能</vt:lpstr>
      <vt:lpstr>应用软件及其功能</vt:lpstr>
      <vt:lpstr>应用软件及其功能</vt:lpstr>
      <vt:lpstr>讨论</vt:lpstr>
      <vt:lpstr>创所欲言</vt:lpstr>
      <vt:lpstr>课后作业</vt:lpstr>
      <vt:lpstr>课后作业</vt:lpstr>
      <vt:lpstr>好好学习，天天向上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159</cp:revision>
  <dcterms:created xsi:type="dcterms:W3CDTF">2021-03-22T08:07:00Z</dcterms:created>
  <dcterms:modified xsi:type="dcterms:W3CDTF">2021-03-24T07:32:01Z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2BCD79BD63FA4319A49086EEEC0ED5E5</vt:lpwstr>
  </property>
</Properties>
</file>