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 Id="rId5" Type="http://schemas.openxmlformats.org/officeDocument/2006/relationships/custom-properties" Target="docProps/custom.xml" /></Relationships>
</file>

<file path=ppt/presentation.xml><?xml version="1.0" encoding="utf-8"?>
<!--Generated by Aspose.Slides for Java 20.11-->
<p:presentation xmlns:r="http://schemas.openxmlformats.org/officeDocument/2006/relationships" xmlns:a="http://schemas.openxmlformats.org/drawingml/2006/main" xmlns:p="http://schemas.openxmlformats.org/presentationml/2006/main">
  <p:sldMasterIdLst>
    <p:sldMasterId id="2147483648" r:id="rId1"/>
  </p:sldMasterIdLst>
  <p:notesMasterIdLst>
    <p:notesMasterId r:id="rId2"/>
  </p:notesMasterIdLst>
  <p:sldIdLst>
    <p:sldId id="257" r:id="rId3"/>
    <p:sldId id="261" r:id="rId4"/>
    <p:sldId id="284" r:id="rId5"/>
    <p:sldId id="293" r:id="rId6"/>
    <p:sldId id="294" r:id="rId7"/>
    <p:sldId id="295" r:id="rId8"/>
    <p:sldId id="296" r:id="rId9"/>
    <p:sldId id="285" r:id="rId10"/>
    <p:sldId id="286" r:id="rId11"/>
    <p:sldId id="287" r:id="rId12"/>
    <p:sldId id="288" r:id="rId13"/>
    <p:sldId id="289" r:id="rId14"/>
    <p:sldId id="290" r:id="rId15"/>
    <p:sldId id="291" r:id="rId16"/>
    <p:sldId id="299" r:id="rId17"/>
    <p:sldId id="292" r:id="rId18"/>
    <p:sldId id="297" r:id="rId19"/>
    <p:sldId id="298" r:id="rId20"/>
    <p:sldId id="300" r:id="rId21"/>
    <p:sldId id="301" r:id="rId22"/>
    <p:sldId id="311" r:id="rId23"/>
    <p:sldId id="278" r:id="rId24"/>
  </p:sldIdLst>
  <p:sldSz cx="9121775" cy="5130800"/>
  <p:notesSz cx="6858000" cy="9144000"/>
  <p:custDataLst>
    <p:tags r:id="rId25"/>
  </p:custDataLst>
  <p:defaultTextStyle>
    <a:lvl1pPr>
      <a:defRPr>
        <a:latin typeface="+mn-lt"/>
        <a:ea typeface="+mn-ea"/>
        <a:cs typeface="+mn-cs"/>
        <a:sym typeface="Helvetica"/>
      </a:defRPr>
    </a:lvl1pPr>
    <a:lvl2pPr>
      <a:defRPr>
        <a:latin typeface="+mn-lt"/>
        <a:ea typeface="+mn-ea"/>
        <a:cs typeface="+mn-cs"/>
        <a:sym typeface="Helvetica"/>
      </a:defRPr>
    </a:lvl2pPr>
    <a:lvl3pPr>
      <a:defRPr>
        <a:latin typeface="+mn-lt"/>
        <a:ea typeface="+mn-ea"/>
        <a:cs typeface="+mn-cs"/>
        <a:sym typeface="Helvetica"/>
      </a:defRPr>
    </a:lvl3pPr>
    <a:lvl4pPr>
      <a:defRPr>
        <a:latin typeface="+mn-lt"/>
        <a:ea typeface="+mn-ea"/>
        <a:cs typeface="+mn-cs"/>
        <a:sym typeface="Helvetica"/>
      </a:defRPr>
    </a:lvl4pPr>
    <a:lvl5pPr>
      <a:defRPr>
        <a:latin typeface="+mn-lt"/>
        <a:ea typeface="+mn-ea"/>
        <a:cs typeface="+mn-cs"/>
        <a:sym typeface="Helvetica"/>
      </a:defRPr>
    </a:lvl5pPr>
    <a:lvl6pPr>
      <a:defRPr>
        <a:latin typeface="+mn-lt"/>
        <a:ea typeface="+mn-ea"/>
        <a:cs typeface="+mn-cs"/>
        <a:sym typeface="Helvetica"/>
      </a:defRPr>
    </a:lvl6pPr>
    <a:lvl7pPr>
      <a:defRPr>
        <a:latin typeface="+mn-lt"/>
        <a:ea typeface="+mn-ea"/>
        <a:cs typeface="+mn-cs"/>
        <a:sym typeface="Helvetica"/>
      </a:defRPr>
    </a:lvl7pPr>
    <a:lvl8pPr>
      <a:defRPr>
        <a:latin typeface="+mn-lt"/>
        <a:ea typeface="+mn-ea"/>
        <a:cs typeface="+mn-cs"/>
        <a:sym typeface="Helvetica"/>
      </a:defRPr>
    </a:lvl8pPr>
    <a:lvl9pPr>
      <a:defRPr>
        <a:latin typeface="+mn-lt"/>
        <a:ea typeface="+mn-ea"/>
        <a:cs typeface="+mn-cs"/>
        <a:sym typeface="Helvetica"/>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04" autoAdjust="0"/>
    <p:restoredTop sz="94590" autoAdjust="0"/>
  </p:normalViewPr>
  <p:slideViewPr>
    <p:cSldViewPr snapToGrid="0">
      <p:cViewPr varScale="1">
        <p:scale>
          <a:sx n="93" d="100"/>
          <a:sy n="93" d="100"/>
        </p:scale>
        <p:origin x="732" y="78"/>
      </p:cViewPr>
      <p:guideLst>
        <p:guide orient="horz" pos="1616"/>
        <p:guide pos="2913"/>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1" d="100"/>
          <a:sy n="1" d="100"/>
        </p:scale>
        <p:origin x="0" y="0"/>
      </p:cViewPr>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slide" Target="slides/slide15.xml" /><Relationship Id="rId18" Type="http://schemas.openxmlformats.org/officeDocument/2006/relationships/slide" Target="slides/slide16.xml" /><Relationship Id="rId19" Type="http://schemas.openxmlformats.org/officeDocument/2006/relationships/slide" Target="slides/slide17.xml" /><Relationship Id="rId2" Type="http://schemas.openxmlformats.org/officeDocument/2006/relationships/notesMaster" Target="notesMasters/notesMaster1.xml" /><Relationship Id="rId20" Type="http://schemas.openxmlformats.org/officeDocument/2006/relationships/slide" Target="slides/slide18.xml" /><Relationship Id="rId21" Type="http://schemas.openxmlformats.org/officeDocument/2006/relationships/slide" Target="slides/slide19.xml" /><Relationship Id="rId22" Type="http://schemas.openxmlformats.org/officeDocument/2006/relationships/slide" Target="slides/slide20.xml" /><Relationship Id="rId23" Type="http://schemas.openxmlformats.org/officeDocument/2006/relationships/slide" Target="slides/slide21.xml" /><Relationship Id="rId24" Type="http://schemas.openxmlformats.org/officeDocument/2006/relationships/slide" Target="slides/slide22.xml" /><Relationship Id="rId25" Type="http://schemas.openxmlformats.org/officeDocument/2006/relationships/tags" Target="tags/tag1.xml" /><Relationship Id="rId26" Type="http://schemas.openxmlformats.org/officeDocument/2006/relationships/presProps" Target="presProps.xml" /><Relationship Id="rId27" Type="http://schemas.openxmlformats.org/officeDocument/2006/relationships/viewProps" Target="viewProps.xml" /><Relationship Id="rId28" Type="http://schemas.openxmlformats.org/officeDocument/2006/relationships/theme" Target="theme/theme1.xml" /><Relationship Id="rId29"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p:bg>
      <p:bgRef idx="1001">
        <a:schemeClr val="bg1"/>
      </p:bgRef>
    </p:bg>
    <p:spTree>
      <p:nvGrpSpPr>
        <p:cNvPr id="1" name=""/>
        <p:cNvGrpSpPr/>
        <p:nvPr/>
      </p:nvGrpSpPr>
      <p:grpSpPr>
        <a:xfrm>
          <a:off x="0" y="0"/>
          <a:ext cx="0" cy="0"/>
        </a:xfrm>
      </p:grpSpPr>
      <p:sp>
        <p:nvSpPr>
          <p:cNvPr id="62" name="Shape 62"/>
          <p:cNvSpPr>
            <a:spLocks noGrp="1" noRot="1" noChangeAspect="1"/>
          </p:cNvSpPr>
          <p:nvPr>
            <p:ph type="sldImg"/>
          </p:nvPr>
        </p:nvSpPr>
        <p:spPr>
          <a:xfrm>
            <a:off x="381000" y="685800"/>
            <a:ext cx="6096000" cy="3429000"/>
          </a:xfrm>
          <a:prstGeom prst="rect">
            <a:avLst/>
          </a:prstGeom>
        </p:spPr>
      </p:sp>
      <p:sp>
        <p:nvSpPr>
          <p:cNvPr id="63" name="Shape 63"/>
          <p:cNvSpPr>
            <a:spLocks noGrp="1"/>
          </p:cNvSpPr>
          <p:nvPr>
            <p:ph type="body" sz="quarter" idx="1"/>
          </p:nvPr>
        </p:nvSpPr>
        <p:spPr>
          <a:xfrm>
            <a:off x="914400" y="4343400"/>
            <a:ext cx="5029200" cy="4114800"/>
          </a:xfrm>
          <a:prstGeom prst="rect">
            <a:avLst/>
          </a:prstGeom>
        </p:spPr>
        <p:txBody>
          <a:bodyPr/>
          <a:lstStyle/>
          <a:p>
            <a:pPr lvl="0"/>
          </a:p>
        </p:txBody>
      </p:sp>
    </p:spTree>
  </p:cSld>
  <p:clrMap bg1="lt1" tx1="dk1" bg2="lt2" tx2="dk2" accent1="accent1" accent2="accent2" accent3="accent3" accent4="accent4" accent5="accent5" accent6="accent6" hlink="hlink" folHlink="folHlink"/>
  <p:notesStyle>
    <a:lvl1pPr defTabSz="457200">
      <a:lnSpc>
        <a:spcPct val="118000"/>
      </a:lnSpc>
      <a:defRPr sz="2200">
        <a:latin typeface="+mj-lt"/>
        <a:ea typeface="+mj-ea"/>
        <a:cs typeface="+mj-cs"/>
        <a:sym typeface="Helvetica Neue"/>
      </a:defRPr>
    </a:lvl1pPr>
    <a:lvl2pPr indent="228600" defTabSz="457200">
      <a:lnSpc>
        <a:spcPct val="118000"/>
      </a:lnSpc>
      <a:defRPr sz="2200">
        <a:latin typeface="+mj-lt"/>
        <a:ea typeface="+mj-ea"/>
        <a:cs typeface="+mj-cs"/>
        <a:sym typeface="Helvetica Neue"/>
      </a:defRPr>
    </a:lvl2pPr>
    <a:lvl3pPr indent="457200" defTabSz="457200">
      <a:lnSpc>
        <a:spcPct val="118000"/>
      </a:lnSpc>
      <a:defRPr sz="2200">
        <a:latin typeface="+mj-lt"/>
        <a:ea typeface="+mj-ea"/>
        <a:cs typeface="+mj-cs"/>
        <a:sym typeface="Helvetica Neue"/>
      </a:defRPr>
    </a:lvl3pPr>
    <a:lvl4pPr indent="685800" defTabSz="457200">
      <a:lnSpc>
        <a:spcPct val="118000"/>
      </a:lnSpc>
      <a:defRPr sz="2200">
        <a:latin typeface="+mj-lt"/>
        <a:ea typeface="+mj-ea"/>
        <a:cs typeface="+mj-cs"/>
        <a:sym typeface="Helvetica Neue"/>
      </a:defRPr>
    </a:lvl4pPr>
    <a:lvl5pPr indent="914400" defTabSz="457200">
      <a:lnSpc>
        <a:spcPct val="118000"/>
      </a:lnSpc>
      <a:defRPr sz="2200">
        <a:latin typeface="+mj-lt"/>
        <a:ea typeface="+mj-ea"/>
        <a:cs typeface="+mj-cs"/>
        <a:sym typeface="Helvetica Neue"/>
      </a:defRPr>
    </a:lvl5pPr>
    <a:lvl6pPr indent="1143000" defTabSz="457200">
      <a:lnSpc>
        <a:spcPct val="118000"/>
      </a:lnSpc>
      <a:defRPr sz="2200">
        <a:latin typeface="+mj-lt"/>
        <a:ea typeface="+mj-ea"/>
        <a:cs typeface="+mj-cs"/>
        <a:sym typeface="Helvetica Neue"/>
      </a:defRPr>
    </a:lvl6pPr>
    <a:lvl7pPr indent="1371600" defTabSz="457200">
      <a:lnSpc>
        <a:spcPct val="118000"/>
      </a:lnSpc>
      <a:defRPr sz="2200">
        <a:latin typeface="+mj-lt"/>
        <a:ea typeface="+mj-ea"/>
        <a:cs typeface="+mj-cs"/>
        <a:sym typeface="Helvetica Neue"/>
      </a:defRPr>
    </a:lvl7pPr>
    <a:lvl8pPr indent="1600200" defTabSz="457200">
      <a:lnSpc>
        <a:spcPct val="118000"/>
      </a:lnSpc>
      <a:defRPr sz="2200">
        <a:latin typeface="+mj-lt"/>
        <a:ea typeface="+mj-ea"/>
        <a:cs typeface="+mj-cs"/>
        <a:sym typeface="Helvetica Neue"/>
      </a:defRPr>
    </a:lvl8pPr>
    <a:lvl9pPr indent="1828800" defTabSz="457200">
      <a:lnSpc>
        <a:spcPct val="118000"/>
      </a:lnSpc>
      <a:defRPr sz="2200">
        <a:latin typeface="+mj-lt"/>
        <a:ea typeface="+mj-ea"/>
        <a:cs typeface="+mj-cs"/>
        <a:sym typeface="Helvetica Neue"/>
      </a:defRPr>
    </a:lvl9pPr>
  </p:notesStyle>
</p:notesMaster>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reserve="1" userDrawn="1">
  <p:cSld name="1_自定义版式">
    <p:spTree>
      <p:nvGrpSpPr>
        <p:cNvPr id="1" name=""/>
        <p:cNvGrpSpPr/>
        <p:nvPr/>
      </p:nvGrpSpPr>
      <p:grpSpPr>
        <a:xfrm>
          <a:off x="0" y="0"/>
          <a:ext cx="0" cy="0"/>
        </a:xfrm>
      </p:grpSpPr>
      <p:sp>
        <p:nvSpPr>
          <p:cNvPr id="2" name="标题 1"/>
          <p:cNvSpPr>
            <a:spLocks noGrp="1"/>
          </p:cNvSpPr>
          <p:nvPr>
            <p:ph type="title"/>
          </p:nvPr>
        </p:nvSpPr>
        <p:spPr>
          <a:xfrm>
            <a:off x="127590" y="0"/>
            <a:ext cx="8994185" cy="718352"/>
          </a:xfrm>
          <a:solidFill>
            <a:schemeClr val="accent6"/>
          </a:solidFill>
        </p:spPr>
        <p:txBody>
          <a:bodyPr/>
          <a:lstStyle>
            <a:lvl1pPr>
              <a:defRPr>
                <a:solidFill>
                  <a:srgbClr val="FFFF00"/>
                </a:solidFill>
              </a:defRPr>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DEBAB773-DD3F-4CFF-B01F-327C1ADAE125}" type="datetimeFigureOut">
              <a:rPr lang="zh-CN" altLang="en-US" smtClean="0"/>
              <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C1788007-0DF0-403D-83E4-1846682321F3}" type="slidenum">
              <a:rPr lang="zh-CN" altLang="en-US" smtClean="0"/>
              <a:t/>
            </a:fld>
            <a:endParaRPr lang="zh-CN" altLang="en-US"/>
          </a:p>
        </p:txBody>
      </p:sp>
    </p:spTree>
  </p:cSld>
  <p:clrMapOvr>
    <a:masterClrMapping/>
  </p:clrMapOvr>
  <p:transition spd="med"/>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theme" Target="../theme/theme1.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Pr>
        <a:solidFill>
          <a:srgbClr val="F2F2F2"/>
        </a:solidFill>
        <a:effectLst/>
      </p:bgPr>
    </p:bg>
    <p:spTree>
      <p:nvGrpSpPr>
        <p:cNvPr id="1" name=""/>
        <p:cNvGrpSpPr/>
        <p:nvPr/>
      </p:nvGrpSpPr>
      <p:grpSpPr>
        <a:xfrm>
          <a:off x="0" y="0"/>
          <a:ext cx="0" cy="0"/>
        </a:xfrm>
      </p:grpSpPr>
      <p:sp>
        <p:nvSpPr>
          <p:cNvPr id="4" name="标题占位符 3"/>
          <p:cNvSpPr>
            <a:spLocks noGrp="1"/>
          </p:cNvSpPr>
          <p:nvPr>
            <p:ph type="title"/>
          </p:nvPr>
        </p:nvSpPr>
        <p:spPr>
          <a:xfrm>
            <a:off x="627063" y="196048"/>
            <a:ext cx="7867650" cy="718352"/>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10" name="文本占位符 9"/>
          <p:cNvSpPr>
            <a:spLocks noGrp="1"/>
          </p:cNvSpPr>
          <p:nvPr>
            <p:ph type="body" idx="1"/>
          </p:nvPr>
        </p:nvSpPr>
        <p:spPr>
          <a:xfrm>
            <a:off x="627063" y="1106906"/>
            <a:ext cx="7867650" cy="3514308"/>
          </a:xfrm>
          <a:prstGeom prst="rect">
            <a:avLst/>
          </a:prstGeom>
        </p:spPr>
        <p:txBody>
          <a:bodyPr vert="horz" lIns="91440" tIns="45720" rIns="91440" bIns="45720" rtlCol="0">
            <a:normAutofit/>
          </a:bodyPr>
          <a:lstStyle/>
          <a:p>
            <a:pPr lvl="0"/>
            <a:endParaRPr lang="zh-CN" altLang="en-US"/>
          </a:p>
        </p:txBody>
      </p:sp>
      <p:sp>
        <p:nvSpPr>
          <p:cNvPr id="11" name="日期占位符 10"/>
          <p:cNvSpPr>
            <a:spLocks noGrp="1"/>
          </p:cNvSpPr>
          <p:nvPr>
            <p:ph type="dt" sz="half" idx="2"/>
          </p:nvPr>
        </p:nvSpPr>
        <p:spPr>
          <a:xfrm>
            <a:off x="627063" y="4756150"/>
            <a:ext cx="2052637" cy="273050"/>
          </a:xfrm>
          <a:prstGeom prst="rect">
            <a:avLst/>
          </a:prstGeom>
        </p:spPr>
        <p:txBody>
          <a:bodyPr vert="horz" lIns="91440" tIns="45720" rIns="91440" bIns="45720" rtlCol="0" anchor="ctr"/>
          <a:lstStyle>
            <a:lvl1pPr algn="l">
              <a:defRPr sz="1200">
                <a:solidFill>
                  <a:schemeClr val="tx1">
                    <a:tint val="75000"/>
                  </a:schemeClr>
                </a:solidFill>
              </a:defRPr>
            </a:lvl1pPr>
          </a:lstStyle>
          <a:p>
            <a:fld id="{DEBAB773-DD3F-4CFF-B01F-327C1ADAE125}" type="datetimeFigureOut">
              <a:rPr lang="zh-CN" altLang="en-US" smtClean="0"/>
              <a:t/>
            </a:fld>
            <a:endParaRPr lang="zh-CN" altLang="en-US"/>
          </a:p>
        </p:txBody>
      </p:sp>
      <p:sp>
        <p:nvSpPr>
          <p:cNvPr id="12" name="页脚占位符 11"/>
          <p:cNvSpPr>
            <a:spLocks noGrp="1"/>
          </p:cNvSpPr>
          <p:nvPr>
            <p:ph type="ftr" sz="quarter" idx="3"/>
          </p:nvPr>
        </p:nvSpPr>
        <p:spPr>
          <a:xfrm>
            <a:off x="3021013" y="4756150"/>
            <a:ext cx="3079750" cy="273050"/>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13" name="灯片编号占位符 12"/>
          <p:cNvSpPr>
            <a:spLocks noGrp="1"/>
          </p:cNvSpPr>
          <p:nvPr>
            <p:ph type="sldNum" sz="quarter" idx="4"/>
          </p:nvPr>
        </p:nvSpPr>
        <p:spPr>
          <a:xfrm>
            <a:off x="6442075" y="4756150"/>
            <a:ext cx="2052638" cy="273050"/>
          </a:xfrm>
          <a:prstGeom prst="rect">
            <a:avLst/>
          </a:prstGeom>
        </p:spPr>
        <p:txBody>
          <a:bodyPr vert="horz" lIns="91440" tIns="45720" rIns="91440" bIns="45720" rtlCol="0" anchor="ctr"/>
          <a:lstStyle>
            <a:lvl1pPr algn="r">
              <a:defRPr sz="1200">
                <a:solidFill>
                  <a:schemeClr val="tx1">
                    <a:tint val="75000"/>
                  </a:schemeClr>
                </a:solidFill>
              </a:defRPr>
            </a:lvl1pPr>
          </a:lstStyle>
          <a:p>
            <a:fld id="{C1788007-0DF0-403D-83E4-1846682321F3}" type="slidenum">
              <a:rPr lang="zh-CN" altLang="en-US" smtClean="0"/>
              <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transition spd="med"/>
  <p:timing/>
  <p:txStyles>
    <p:titleStyle>
      <a:lvl1pPr algn="ctr">
        <a:defRPr sz="3600">
          <a:latin typeface="黑体" panose="02010609060101010101" pitchFamily="49" charset="-122"/>
          <a:ea typeface="黑体" panose="02010609060101010101" pitchFamily="49" charset="-122"/>
          <a:cs typeface="Arial"/>
          <a:sym typeface="Arial"/>
        </a:defRPr>
      </a:lvl1pPr>
      <a:lvl2pPr algn="ctr">
        <a:defRPr sz="2470">
          <a:latin typeface="Arial"/>
          <a:ea typeface="Arial"/>
          <a:cs typeface="Arial"/>
          <a:sym typeface="Arial"/>
        </a:defRPr>
      </a:lvl2pPr>
      <a:lvl3pPr algn="ctr">
        <a:defRPr sz="2470">
          <a:latin typeface="Arial"/>
          <a:ea typeface="Arial"/>
          <a:cs typeface="Arial"/>
          <a:sym typeface="Arial"/>
        </a:defRPr>
      </a:lvl3pPr>
      <a:lvl4pPr algn="ctr">
        <a:defRPr sz="2470">
          <a:latin typeface="Arial"/>
          <a:ea typeface="Arial"/>
          <a:cs typeface="Arial"/>
          <a:sym typeface="Arial"/>
        </a:defRPr>
      </a:lvl4pPr>
      <a:lvl5pPr algn="ctr">
        <a:defRPr sz="2470">
          <a:latin typeface="Arial"/>
          <a:ea typeface="Arial"/>
          <a:cs typeface="Arial"/>
          <a:sym typeface="Arial"/>
        </a:defRPr>
      </a:lvl5pPr>
      <a:lvl6pPr algn="ctr">
        <a:defRPr sz="2470">
          <a:latin typeface="Arial"/>
          <a:ea typeface="Arial"/>
          <a:cs typeface="Arial"/>
          <a:sym typeface="Arial"/>
        </a:defRPr>
      </a:lvl6pPr>
      <a:lvl7pPr algn="ctr">
        <a:defRPr sz="2470">
          <a:latin typeface="Arial"/>
          <a:ea typeface="Arial"/>
          <a:cs typeface="Arial"/>
          <a:sym typeface="Arial"/>
        </a:defRPr>
      </a:lvl7pPr>
      <a:lvl8pPr algn="ctr">
        <a:defRPr sz="2470">
          <a:latin typeface="Arial"/>
          <a:ea typeface="Arial"/>
          <a:cs typeface="Arial"/>
          <a:sym typeface="Arial"/>
        </a:defRPr>
      </a:lvl8pPr>
      <a:lvl9pPr algn="ctr">
        <a:defRPr sz="2470">
          <a:latin typeface="Arial"/>
          <a:ea typeface="Arial"/>
          <a:cs typeface="Arial"/>
          <a:sym typeface="Arial"/>
        </a:defRPr>
      </a:lvl9pPr>
    </p:titleStyle>
    <p:bodyStyle>
      <a:lvl1pPr marL="192405" indent="0" algn="l">
        <a:lnSpc>
          <a:spcPct val="150000"/>
        </a:lnSpc>
        <a:spcBef>
          <a:spcPts val="395"/>
        </a:spcBef>
        <a:buSzTx/>
        <a:buNone/>
        <a:defRPr sz="2400">
          <a:latin typeface="黑体" panose="02010609060101010101" pitchFamily="49" charset="-122"/>
          <a:ea typeface="黑体" panose="02010609060101010101" pitchFamily="49" charset="-122"/>
          <a:cs typeface="Arial"/>
          <a:sym typeface="Arial"/>
        </a:defRPr>
      </a:lvl1pPr>
      <a:lvl2pPr marL="439420" indent="-182880" algn="l">
        <a:lnSpc>
          <a:spcPct val="150000"/>
        </a:lnSpc>
        <a:spcBef>
          <a:spcPts val="395"/>
        </a:spcBef>
        <a:buSzTx/>
        <a:buChar char="–"/>
        <a:defRPr sz="1795">
          <a:latin typeface="Arial"/>
          <a:ea typeface="Arial"/>
          <a:cs typeface="Arial"/>
          <a:sym typeface="Arial"/>
        </a:defRPr>
      </a:lvl2pPr>
      <a:lvl3pPr marL="683895" indent="-170815" algn="l">
        <a:lnSpc>
          <a:spcPct val="150000"/>
        </a:lnSpc>
        <a:spcBef>
          <a:spcPts val="395"/>
        </a:spcBef>
        <a:buSzTx/>
        <a:buChar char="•"/>
        <a:defRPr sz="1795">
          <a:latin typeface="Arial"/>
          <a:ea typeface="Arial"/>
          <a:cs typeface="Arial"/>
          <a:sym typeface="Arial"/>
        </a:defRPr>
      </a:lvl3pPr>
      <a:lvl4pPr marL="974725" indent="-205105" algn="l">
        <a:lnSpc>
          <a:spcPct val="150000"/>
        </a:lnSpc>
        <a:spcBef>
          <a:spcPts val="395"/>
        </a:spcBef>
        <a:buSzTx/>
        <a:buChar char="–"/>
        <a:defRPr sz="1795">
          <a:latin typeface="Arial"/>
          <a:ea typeface="Arial"/>
          <a:cs typeface="Arial"/>
          <a:sym typeface="Arial"/>
        </a:defRPr>
      </a:lvl4pPr>
      <a:lvl5pPr marL="1231265" indent="-205105" algn="l">
        <a:lnSpc>
          <a:spcPct val="150000"/>
        </a:lnSpc>
        <a:spcBef>
          <a:spcPts val="395"/>
        </a:spcBef>
        <a:buSzTx/>
        <a:buChar char="»"/>
        <a:defRPr sz="1795">
          <a:latin typeface="Arial"/>
          <a:ea typeface="Arial"/>
          <a:cs typeface="Arial"/>
          <a:sym typeface="Arial"/>
        </a:defRPr>
      </a:lvl5pPr>
      <a:lvl6pPr marL="1510665" indent="-227965">
        <a:spcBef>
          <a:spcPts val="395"/>
        </a:spcBef>
        <a:buSzTx/>
        <a:buChar char="•"/>
        <a:defRPr sz="1795">
          <a:latin typeface="Arial"/>
          <a:ea typeface="Arial"/>
          <a:cs typeface="Arial"/>
          <a:sym typeface="Arial"/>
        </a:defRPr>
      </a:lvl6pPr>
      <a:lvl7pPr marL="1767205" indent="-227965">
        <a:spcBef>
          <a:spcPts val="395"/>
        </a:spcBef>
        <a:buSzTx/>
        <a:buChar char="•"/>
        <a:defRPr sz="1795">
          <a:latin typeface="Arial"/>
          <a:ea typeface="Arial"/>
          <a:cs typeface="Arial"/>
          <a:sym typeface="Arial"/>
        </a:defRPr>
      </a:lvl7pPr>
      <a:lvl8pPr marL="2023110" indent="-227965">
        <a:spcBef>
          <a:spcPts val="395"/>
        </a:spcBef>
        <a:buSzTx/>
        <a:buChar char="•"/>
        <a:defRPr sz="1795">
          <a:latin typeface="Arial"/>
          <a:ea typeface="Arial"/>
          <a:cs typeface="Arial"/>
          <a:sym typeface="Arial"/>
        </a:defRPr>
      </a:lvl8pPr>
      <a:lvl9pPr marL="2279650" indent="-227965">
        <a:spcBef>
          <a:spcPts val="395"/>
        </a:spcBef>
        <a:buSzTx/>
        <a:buChar char="•"/>
        <a:defRPr sz="1795">
          <a:latin typeface="Arial"/>
          <a:ea typeface="Arial"/>
          <a:cs typeface="Arial"/>
          <a:sym typeface="Arial"/>
        </a:defRPr>
      </a:lvl9pPr>
    </p:bodyStyle>
    <p:otherStyle>
      <a:lvl1pPr algn="r">
        <a:defRPr sz="675">
          <a:solidFill>
            <a:schemeClr val="tx1"/>
          </a:solidFill>
          <a:latin typeface="+mn-lt"/>
          <a:ea typeface="+mn-ea"/>
          <a:cs typeface="+mn-cs"/>
          <a:sym typeface="Arial"/>
        </a:defRPr>
      </a:lvl1pPr>
      <a:lvl2pPr algn="r">
        <a:defRPr sz="675">
          <a:solidFill>
            <a:schemeClr val="tx1"/>
          </a:solidFill>
          <a:latin typeface="+mn-lt"/>
          <a:ea typeface="+mn-ea"/>
          <a:cs typeface="+mn-cs"/>
          <a:sym typeface="Arial"/>
        </a:defRPr>
      </a:lvl2pPr>
      <a:lvl3pPr algn="r">
        <a:defRPr sz="675">
          <a:solidFill>
            <a:schemeClr val="tx1"/>
          </a:solidFill>
          <a:latin typeface="+mn-lt"/>
          <a:ea typeface="+mn-ea"/>
          <a:cs typeface="+mn-cs"/>
          <a:sym typeface="Arial"/>
        </a:defRPr>
      </a:lvl3pPr>
      <a:lvl4pPr algn="r">
        <a:defRPr sz="675">
          <a:solidFill>
            <a:schemeClr val="tx1"/>
          </a:solidFill>
          <a:latin typeface="+mn-lt"/>
          <a:ea typeface="+mn-ea"/>
          <a:cs typeface="+mn-cs"/>
          <a:sym typeface="Arial"/>
        </a:defRPr>
      </a:lvl4pPr>
      <a:lvl5pPr algn="r">
        <a:defRPr sz="675">
          <a:solidFill>
            <a:schemeClr val="tx1"/>
          </a:solidFill>
          <a:latin typeface="+mn-lt"/>
          <a:ea typeface="+mn-ea"/>
          <a:cs typeface="+mn-cs"/>
          <a:sym typeface="Arial"/>
        </a:defRPr>
      </a:lvl5pPr>
      <a:lvl6pPr algn="r">
        <a:defRPr sz="675">
          <a:solidFill>
            <a:schemeClr val="tx1"/>
          </a:solidFill>
          <a:latin typeface="+mn-lt"/>
          <a:ea typeface="+mn-ea"/>
          <a:cs typeface="+mn-cs"/>
          <a:sym typeface="Arial"/>
        </a:defRPr>
      </a:lvl6pPr>
      <a:lvl7pPr algn="r">
        <a:defRPr sz="675">
          <a:solidFill>
            <a:schemeClr val="tx1"/>
          </a:solidFill>
          <a:latin typeface="+mn-lt"/>
          <a:ea typeface="+mn-ea"/>
          <a:cs typeface="+mn-cs"/>
          <a:sym typeface="Arial"/>
        </a:defRPr>
      </a:lvl7pPr>
      <a:lvl8pPr algn="r">
        <a:defRPr sz="675">
          <a:solidFill>
            <a:schemeClr val="tx1"/>
          </a:solidFill>
          <a:latin typeface="+mn-lt"/>
          <a:ea typeface="+mn-ea"/>
          <a:cs typeface="+mn-cs"/>
          <a:sym typeface="Arial"/>
        </a:defRPr>
      </a:lvl8pPr>
      <a:lvl9pPr algn="r">
        <a:defRPr sz="675">
          <a:solidFill>
            <a:schemeClr val="tx1"/>
          </a:solidFill>
          <a:latin typeface="+mn-lt"/>
          <a:ea typeface="+mn-ea"/>
          <a:cs typeface="+mn-cs"/>
          <a:sym typeface="Arial"/>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1.pn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6.png"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2.png"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7.png"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3.pn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4.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image" Target="../media/image5.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4" name="图片 3"/>
          <p:cNvPicPr>
            <a:picLocks noChangeAspect="1"/>
          </p:cNvPicPr>
          <p:nvPr/>
        </p:nvPicPr>
        <p:blipFill>
          <a:blip r:embed="rId2"/>
          <a:stretch>
            <a:fillRect/>
          </a:stretch>
        </p:blipFill>
        <p:spPr>
          <a:xfrm>
            <a:off x="106325" y="-83031"/>
            <a:ext cx="9121775" cy="5213831"/>
          </a:xfrm>
          <a:prstGeom prst="rect">
            <a:avLst/>
          </a:prstGeom>
          <a:ln>
            <a:noFill/>
          </a:ln>
          <a:effectLst>
            <a:softEdge rad="112500"/>
          </a:effectLst>
        </p:spPr>
      </p:pic>
      <p:sp>
        <p:nvSpPr>
          <p:cNvPr id="2" name="标题 1"/>
          <p:cNvSpPr>
            <a:spLocks noGrp="1"/>
          </p:cNvSpPr>
          <p:nvPr>
            <p:ph type="title"/>
          </p:nvPr>
        </p:nvSpPr>
        <p:spPr>
          <a:xfrm>
            <a:off x="627063" y="302374"/>
            <a:ext cx="7867650" cy="718352"/>
          </a:xfrm>
        </p:spPr>
        <p:txBody>
          <a:bodyPr>
            <a:noAutofit/>
          </a:bodyPr>
          <a:lstStyle/>
          <a:p>
            <a:r>
              <a:rPr lang="zh-CN" altLang="en-US" sz="4400" smtClean="0">
                <a:solidFill>
                  <a:srgbClr val="FF0000"/>
                </a:solidFill>
              </a:rPr>
              <a:t>信息技术（必修</a:t>
            </a:r>
            <a:r>
              <a:rPr lang="en-US" altLang="zh-CN" sz="4400" smtClean="0">
                <a:solidFill>
                  <a:srgbClr val="FF0000"/>
                </a:solidFill>
              </a:rPr>
              <a:t>2</a:t>
            </a:r>
            <a:r>
              <a:rPr lang="zh-CN" altLang="en-US" sz="4400" smtClean="0">
                <a:solidFill>
                  <a:srgbClr val="FF0000"/>
                </a:solidFill>
              </a:rPr>
              <a:t>）</a:t>
            </a:r>
            <a:endParaRPr lang="zh-CN" altLang="en-US" sz="4400">
              <a:solidFill>
                <a:srgbClr val="FF0000"/>
              </a:solidFill>
            </a:endParaRPr>
          </a:p>
        </p:txBody>
      </p:sp>
      <p:sp>
        <p:nvSpPr>
          <p:cNvPr id="6" name="标题 1"/>
          <p:cNvSpPr txBox="1"/>
          <p:nvPr/>
        </p:nvSpPr>
        <p:spPr>
          <a:xfrm>
            <a:off x="520738" y="1860698"/>
            <a:ext cx="7867650" cy="1480878"/>
          </a:xfrm>
          <a:prstGeom prst="rect">
            <a:avLst/>
          </a:prstGeom>
          <a:ln>
            <a:solidFill>
              <a:srgbClr val="FFFF00"/>
            </a:solidFill>
          </a:ln>
        </p:spPr>
        <p:txBody>
          <a:bodyPr vert="horz" lIns="91440" tIns="45720" rIns="91440" bIns="45720" rtlCol="0" anchor="ctr">
            <a:noAutofit/>
          </a:bodyPr>
          <a:lstStyle>
            <a:lvl1pPr algn="ctr">
              <a:defRPr sz="3600">
                <a:latin typeface="黑体" panose="02010609060101010101" pitchFamily="49" charset="-122"/>
                <a:ea typeface="黑体" panose="02010609060101010101" pitchFamily="49" charset="-122"/>
                <a:cs typeface="Arial"/>
                <a:sym typeface="Arial"/>
              </a:defRPr>
            </a:lvl1pPr>
            <a:lvl2pPr algn="ctr">
              <a:defRPr sz="2470">
                <a:latin typeface="Arial"/>
                <a:ea typeface="Arial"/>
                <a:cs typeface="Arial"/>
                <a:sym typeface="Arial"/>
              </a:defRPr>
            </a:lvl2pPr>
            <a:lvl3pPr algn="ctr">
              <a:defRPr sz="2470">
                <a:latin typeface="Arial"/>
                <a:ea typeface="Arial"/>
                <a:cs typeface="Arial"/>
                <a:sym typeface="Arial"/>
              </a:defRPr>
            </a:lvl3pPr>
            <a:lvl4pPr algn="ctr">
              <a:defRPr sz="2470">
                <a:latin typeface="Arial"/>
                <a:ea typeface="Arial"/>
                <a:cs typeface="Arial"/>
                <a:sym typeface="Arial"/>
              </a:defRPr>
            </a:lvl4pPr>
            <a:lvl5pPr algn="ctr">
              <a:defRPr sz="2470">
                <a:latin typeface="Arial"/>
                <a:ea typeface="Arial"/>
                <a:cs typeface="Arial"/>
                <a:sym typeface="Arial"/>
              </a:defRPr>
            </a:lvl5pPr>
            <a:lvl6pPr algn="ctr">
              <a:defRPr sz="2470">
                <a:latin typeface="Arial"/>
                <a:ea typeface="Arial"/>
                <a:cs typeface="Arial"/>
                <a:sym typeface="Arial"/>
              </a:defRPr>
            </a:lvl6pPr>
            <a:lvl7pPr algn="ctr">
              <a:defRPr sz="2470">
                <a:latin typeface="Arial"/>
                <a:ea typeface="Arial"/>
                <a:cs typeface="Arial"/>
                <a:sym typeface="Arial"/>
              </a:defRPr>
            </a:lvl7pPr>
            <a:lvl8pPr algn="ctr">
              <a:defRPr sz="2470">
                <a:latin typeface="Arial"/>
                <a:ea typeface="Arial"/>
                <a:cs typeface="Arial"/>
                <a:sym typeface="Arial"/>
              </a:defRPr>
            </a:lvl8pPr>
            <a:lvl9pPr algn="ctr">
              <a:defRPr sz="2470">
                <a:latin typeface="Arial"/>
                <a:ea typeface="Arial"/>
                <a:cs typeface="Arial"/>
                <a:sym typeface="Arial"/>
              </a:defRPr>
            </a:lvl9pPr>
          </a:lstStyle>
          <a:p>
            <a:r>
              <a:rPr lang="zh-CN" altLang="en-US" sz="7200" smtClean="0">
                <a:solidFill>
                  <a:schemeClr val="accent6"/>
                </a:solidFill>
              </a:rPr>
              <a:t>信息系统与社会</a:t>
            </a:r>
            <a:endParaRPr lang="zh-CN" altLang="en-US" sz="7200">
              <a:solidFill>
                <a:schemeClr val="accent6"/>
              </a:solidFill>
            </a:endParaRPr>
          </a:p>
        </p:txBody>
      </p:sp>
    </p:spTree>
  </p:cSld>
  <p:clrMapOvr>
    <a:masterClrMapping/>
  </p:clrMapOvr>
  <p:transition spd="med"/>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讨论交流</a:t>
            </a:r>
            <a:endParaRPr lang="zh-CN" altLang="en-US"/>
          </a:p>
        </p:txBody>
      </p:sp>
      <p:sp>
        <p:nvSpPr>
          <p:cNvPr id="3" name="矩形 2"/>
          <p:cNvSpPr/>
          <p:nvPr/>
        </p:nvSpPr>
        <p:spPr>
          <a:xfrm>
            <a:off x="287676" y="1056174"/>
            <a:ext cx="8650841" cy="2603854"/>
          </a:xfrm>
          <a:prstGeom prst="rect">
            <a:avLst/>
          </a:prstGeom>
        </p:spPr>
        <p:txBody>
          <a:bodyPr wrap="square">
            <a:spAutoFit/>
          </a:bodyPr>
          <a:lstStyle/>
          <a:p>
            <a:pPr>
              <a:lnSpc>
                <a:spcPct val="150000"/>
              </a:lnSpc>
            </a:pPr>
            <a:r>
              <a:rPr lang="en-US" altLang="zh-CN" sz="2800" smtClean="0">
                <a:solidFill>
                  <a:schemeClr val="tx1"/>
                </a:solidFill>
              </a:rPr>
              <a:t>【</a:t>
            </a:r>
            <a:r>
              <a:rPr lang="zh-CN" altLang="en-US" sz="2800" smtClean="0">
                <a:solidFill>
                  <a:schemeClr val="tx1"/>
                </a:solidFill>
              </a:rPr>
              <a:t>问题与讨论</a:t>
            </a:r>
            <a:r>
              <a:rPr lang="en-US" altLang="zh-CN" sz="2800" smtClean="0">
                <a:solidFill>
                  <a:schemeClr val="tx1"/>
                </a:solidFill>
              </a:rPr>
              <a:t>】</a:t>
            </a:r>
            <a:endParaRPr lang="en-US" altLang="zh-CN" sz="2800" smtClean="0">
              <a:solidFill>
                <a:schemeClr val="tx1"/>
              </a:solidFill>
            </a:endParaRPr>
          </a:p>
          <a:p>
            <a:pPr>
              <a:lnSpc>
                <a:spcPct val="150000"/>
              </a:lnSpc>
            </a:pPr>
            <a:r>
              <a:rPr lang="zh-CN" altLang="en-US" sz="2800" smtClean="0">
                <a:solidFill>
                  <a:schemeClr val="tx1"/>
                </a:solidFill>
              </a:rPr>
              <a:t>比较</a:t>
            </a:r>
            <a:r>
              <a:rPr lang="zh-CN" altLang="en-US" sz="2800">
                <a:solidFill>
                  <a:schemeClr val="tx1"/>
                </a:solidFill>
              </a:rPr>
              <a:t>计算机、平板电脑、手机的主板，分析具有相同功能的部件或芯片在</a:t>
            </a:r>
            <a:r>
              <a:rPr lang="zh-CN" altLang="en-US" sz="2800" smtClean="0">
                <a:solidFill>
                  <a:schemeClr val="tx1"/>
                </a:solidFill>
              </a:rPr>
              <a:t>不同</a:t>
            </a:r>
            <a:r>
              <a:rPr lang="zh-CN" altLang="en-US" sz="2800">
                <a:solidFill>
                  <a:schemeClr val="tx1"/>
                </a:solidFill>
              </a:rPr>
              <a:t>设备中的特点，以图示的方式表达出来，并与同学交流。</a:t>
            </a:r>
            <a:endParaRPr lang="zh-CN" altLang="en-US" sz="2800">
              <a:solidFill>
                <a:schemeClr val="tx1"/>
              </a:solidFill>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移动终端的软件</a:t>
            </a:r>
            <a:endParaRPr lang="zh-CN" altLang="en-US"/>
          </a:p>
        </p:txBody>
      </p:sp>
      <p:sp>
        <p:nvSpPr>
          <p:cNvPr id="3" name="矩形 2"/>
          <p:cNvSpPr/>
          <p:nvPr/>
        </p:nvSpPr>
        <p:spPr>
          <a:xfrm>
            <a:off x="288049" y="1153979"/>
            <a:ext cx="8229227" cy="3250185"/>
          </a:xfrm>
          <a:prstGeom prst="rect">
            <a:avLst/>
          </a:prstGeom>
        </p:spPr>
        <p:txBody>
          <a:bodyPr wrap="square">
            <a:spAutoFit/>
          </a:bodyPr>
          <a:lstStyle/>
          <a:p>
            <a:pPr>
              <a:lnSpc>
                <a:spcPct val="150000"/>
              </a:lnSpc>
            </a:pPr>
            <a:r>
              <a:rPr lang="zh-CN" altLang="en-US" sz="2800"/>
              <a:t>移动终端的操作系统主要有安卓</a:t>
            </a:r>
            <a:r>
              <a:rPr lang="en-US" altLang="zh-CN" sz="2800"/>
              <a:t>(Android)</a:t>
            </a:r>
            <a:r>
              <a:rPr lang="zh-CN" altLang="en-US" sz="2800"/>
              <a:t>系统、苹果</a:t>
            </a:r>
            <a:r>
              <a:rPr lang="en-US" altLang="zh-CN" sz="2800"/>
              <a:t>iOS</a:t>
            </a:r>
            <a:r>
              <a:rPr lang="zh-CN" altLang="en-US" sz="2800"/>
              <a:t>系统、</a:t>
            </a:r>
            <a:r>
              <a:rPr lang="en-US" altLang="zh-CN" sz="2800"/>
              <a:t>Windows</a:t>
            </a:r>
            <a:r>
              <a:rPr lang="zh-CN" altLang="en-US" sz="2800"/>
              <a:t>系统等</a:t>
            </a:r>
            <a:r>
              <a:rPr lang="zh-CN" altLang="en-US" sz="2800" smtClean="0"/>
              <a:t>。</a:t>
            </a:r>
            <a:endParaRPr lang="en-US" altLang="zh-CN" sz="2800" smtClean="0"/>
          </a:p>
          <a:p>
            <a:pPr>
              <a:lnSpc>
                <a:spcPct val="150000"/>
              </a:lnSpc>
            </a:pPr>
            <a:r>
              <a:rPr lang="zh-CN" altLang="en-US" sz="2800" smtClean="0"/>
              <a:t>移动</a:t>
            </a:r>
            <a:r>
              <a:rPr lang="zh-CN" altLang="en-US" sz="2800"/>
              <a:t>终端的应用软件往往与工作、生活密切相关，针对性较强，如出游有专门的订票、</a:t>
            </a:r>
            <a:r>
              <a:rPr lang="zh-CN" altLang="en-US" sz="2800" smtClean="0"/>
              <a:t>订房</a:t>
            </a:r>
            <a:r>
              <a:rPr lang="en-US" altLang="zh-CN" sz="2800"/>
              <a:t>APP</a:t>
            </a:r>
            <a:r>
              <a:rPr lang="zh-CN" altLang="en-US" sz="2800"/>
              <a:t>，购物有专门的购物</a:t>
            </a:r>
            <a:r>
              <a:rPr lang="en-US" altLang="zh-CN" sz="2800"/>
              <a:t>APP</a:t>
            </a:r>
            <a:r>
              <a:rPr lang="zh-CN" altLang="en-US" sz="2800"/>
              <a:t>等。</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安卓</a:t>
            </a:r>
            <a:r>
              <a:rPr lang="zh-CN" altLang="en-US" smtClean="0"/>
              <a:t>系统</a:t>
            </a:r>
            <a:endParaRPr lang="zh-CN" altLang="en-US"/>
          </a:p>
        </p:txBody>
      </p:sp>
      <p:sp>
        <p:nvSpPr>
          <p:cNvPr id="3" name="矩形 2"/>
          <p:cNvSpPr/>
          <p:nvPr/>
        </p:nvSpPr>
        <p:spPr>
          <a:xfrm>
            <a:off x="225593" y="979110"/>
            <a:ext cx="8393612" cy="3322955"/>
          </a:xfrm>
          <a:prstGeom prst="rect">
            <a:avLst/>
          </a:prstGeom>
        </p:spPr>
        <p:txBody>
          <a:bodyPr wrap="square">
            <a:spAutoFit/>
          </a:bodyPr>
          <a:lstStyle/>
          <a:p>
            <a:pPr>
              <a:lnSpc>
                <a:spcPct val="150000"/>
              </a:lnSpc>
            </a:pPr>
            <a:r>
              <a:rPr lang="zh-CN" altLang="en-US" sz="2800"/>
              <a:t>安卓系统</a:t>
            </a:r>
            <a:endParaRPr lang="zh-CN" altLang="en-US" sz="2800"/>
          </a:p>
          <a:p>
            <a:pPr>
              <a:lnSpc>
                <a:spcPct val="150000"/>
              </a:lnSpc>
            </a:pPr>
            <a:r>
              <a:rPr lang="zh-CN" altLang="en-US" sz="2800"/>
              <a:t>安卓系统是一种基于</a:t>
            </a:r>
            <a:r>
              <a:rPr lang="en-US" altLang="zh-CN" sz="2800"/>
              <a:t>Linux</a:t>
            </a:r>
            <a:r>
              <a:rPr lang="zh-CN" altLang="en-US" sz="2800"/>
              <a:t>的操作系统。安卓操作系统最初由安迪</a:t>
            </a:r>
            <a:r>
              <a:rPr lang="en-US" altLang="zh-CN" sz="2800"/>
              <a:t>•</a:t>
            </a:r>
            <a:r>
              <a:rPr lang="zh-CN" altLang="en-US" sz="2800"/>
              <a:t>鲁宾</a:t>
            </a:r>
            <a:r>
              <a:rPr lang="en-US" altLang="zh-CN" sz="2800"/>
              <a:t>(Andy Rubin)</a:t>
            </a:r>
            <a:r>
              <a:rPr lang="zh-CN" altLang="en-US" sz="2800"/>
              <a:t>开发，主要支持手机，现在已逐渐扩展到平板电脑及其他领域，如智能家电、数码相机、游戏机等。</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智能手机</a:t>
            </a:r>
            <a:endParaRPr lang="zh-CN" altLang="en-US"/>
          </a:p>
        </p:txBody>
      </p:sp>
      <p:sp>
        <p:nvSpPr>
          <p:cNvPr id="3" name="矩形 2"/>
          <p:cNvSpPr/>
          <p:nvPr/>
        </p:nvSpPr>
        <p:spPr>
          <a:xfrm>
            <a:off x="234027" y="1160089"/>
            <a:ext cx="8465530" cy="3323987"/>
          </a:xfrm>
          <a:prstGeom prst="rect">
            <a:avLst/>
          </a:prstGeom>
        </p:spPr>
        <p:txBody>
          <a:bodyPr wrap="square">
            <a:spAutoFit/>
          </a:bodyPr>
          <a:lstStyle/>
          <a:p>
            <a:pPr>
              <a:lnSpc>
                <a:spcPct val="150000"/>
              </a:lnSpc>
            </a:pPr>
            <a:r>
              <a:rPr lang="zh-CN" altLang="en-US" sz="2800"/>
              <a:t>智能手机作为最常见的移动</a:t>
            </a:r>
            <a:r>
              <a:rPr lang="zh-CN" altLang="en-US" sz="2800" smtClean="0"/>
              <a:t>终端设备</a:t>
            </a:r>
            <a:endParaRPr lang="en-US" altLang="zh-CN" sz="2800" smtClean="0"/>
          </a:p>
          <a:p>
            <a:pPr>
              <a:lnSpc>
                <a:spcPct val="150000"/>
              </a:lnSpc>
            </a:pPr>
            <a:r>
              <a:rPr lang="zh-CN" altLang="en-US" sz="2800" smtClean="0"/>
              <a:t>丰富</a:t>
            </a:r>
            <a:r>
              <a:rPr lang="zh-CN" altLang="en-US" sz="2800"/>
              <a:t>的移动</a:t>
            </a:r>
            <a:r>
              <a:rPr lang="zh-CN" altLang="en-US" sz="2800" smtClean="0"/>
              <a:t>应用软件</a:t>
            </a:r>
            <a:endParaRPr lang="en-US" altLang="zh-CN" sz="2800" smtClean="0"/>
          </a:p>
          <a:p>
            <a:pPr>
              <a:lnSpc>
                <a:spcPct val="150000"/>
              </a:lnSpc>
            </a:pPr>
            <a:r>
              <a:rPr lang="zh-CN" altLang="en-US" sz="2800" smtClean="0"/>
              <a:t>让</a:t>
            </a:r>
            <a:r>
              <a:rPr lang="zh-CN" altLang="en-US" sz="2800"/>
              <a:t>我们在手机上</a:t>
            </a:r>
            <a:r>
              <a:rPr lang="zh-CN" altLang="en-US" sz="2800" smtClean="0"/>
              <a:t>就可以</a:t>
            </a:r>
            <a:r>
              <a:rPr lang="zh-CN" altLang="en-US" sz="2800"/>
              <a:t>实现网上学习、听音乐、看视频、购物、订票、订房等，足不出户就能正常地生活</a:t>
            </a:r>
            <a:r>
              <a:rPr lang="zh-CN" altLang="en-US" sz="2800" smtClean="0"/>
              <a:t>、工作</a:t>
            </a:r>
            <a:r>
              <a:rPr lang="zh-CN" altLang="en-US" sz="2800"/>
              <a:t>和学习</a:t>
            </a:r>
            <a:r>
              <a:rPr lang="zh-CN" altLang="en-US" sz="2800" smtClean="0"/>
              <a:t>。</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移动支付</a:t>
            </a:r>
            <a:endParaRPr lang="zh-CN" altLang="en-US"/>
          </a:p>
        </p:txBody>
      </p:sp>
      <p:sp>
        <p:nvSpPr>
          <p:cNvPr id="3" name="矩形 2"/>
          <p:cNvSpPr/>
          <p:nvPr/>
        </p:nvSpPr>
        <p:spPr>
          <a:xfrm>
            <a:off x="284876" y="855679"/>
            <a:ext cx="8679612" cy="2245102"/>
          </a:xfrm>
          <a:prstGeom prst="rect">
            <a:avLst/>
          </a:prstGeom>
        </p:spPr>
        <p:txBody>
          <a:bodyPr wrap="square">
            <a:spAutoFit/>
          </a:bodyPr>
          <a:lstStyle/>
          <a:p>
            <a:pPr>
              <a:lnSpc>
                <a:spcPct val="150000"/>
              </a:lnSpc>
            </a:pPr>
            <a:r>
              <a:rPr lang="zh-CN" altLang="en-US" sz="2400" smtClean="0"/>
              <a:t>        移动</a:t>
            </a:r>
            <a:r>
              <a:rPr lang="zh-CN" altLang="en-US" sz="2400"/>
              <a:t>支付是用户使用移动终端（通常是手机）对所消费的商品或服务进行账务支付的一种</a:t>
            </a:r>
            <a:r>
              <a:rPr lang="zh-CN" altLang="en-US" sz="2400" smtClean="0"/>
              <a:t>方式。</a:t>
            </a:r>
            <a:endParaRPr lang="en-US" altLang="zh-CN" sz="2400" smtClean="0"/>
          </a:p>
          <a:p>
            <a:pPr>
              <a:lnSpc>
                <a:spcPct val="150000"/>
              </a:lnSpc>
            </a:pPr>
            <a:r>
              <a:rPr lang="zh-CN" altLang="en-US" sz="2400" smtClean="0"/>
              <a:t>     “无现金支付”</a:t>
            </a:r>
            <a:r>
              <a:rPr lang="zh-CN" altLang="en-US" sz="2400"/>
              <a:t>成为当前消费方式的主流：支付宝、微信、天翼支付</a:t>
            </a:r>
            <a:endParaRPr lang="zh-CN" altLang="en-US" sz="2400"/>
          </a:p>
        </p:txBody>
      </p:sp>
      <p:sp>
        <p:nvSpPr>
          <p:cNvPr id="4" name="矩形 3"/>
          <p:cNvSpPr/>
          <p:nvPr/>
        </p:nvSpPr>
        <p:spPr>
          <a:xfrm>
            <a:off x="127589" y="3294453"/>
            <a:ext cx="8994185" cy="1753235"/>
          </a:xfrm>
          <a:prstGeom prst="rect">
            <a:avLst/>
          </a:prstGeom>
        </p:spPr>
        <p:txBody>
          <a:bodyPr wrap="square">
            <a:spAutoFit/>
          </a:bodyPr>
          <a:lstStyle/>
          <a:p>
            <a:pPr>
              <a:lnSpc>
                <a:spcPct val="150000"/>
              </a:lnSpc>
            </a:pPr>
            <a:r>
              <a:rPr lang="en-US" altLang="zh-CN" sz="2400" smtClean="0"/>
              <a:t>          NFC</a:t>
            </a:r>
            <a:r>
              <a:rPr lang="zh-CN" altLang="en-US" sz="2400"/>
              <a:t>是一种短距离的高频无线通信技术，能在短距离内与兼容设备进行识别和数据交换</a:t>
            </a:r>
            <a:r>
              <a:rPr lang="zh-CN" altLang="en-US" sz="2400" smtClean="0"/>
              <a:t>，移动</a:t>
            </a:r>
            <a:r>
              <a:rPr lang="zh-CN" altLang="en-US" sz="2400"/>
              <a:t>终端采用</a:t>
            </a:r>
            <a:r>
              <a:rPr lang="en-US" altLang="zh-CN" sz="2400"/>
              <a:t>NFC</a:t>
            </a:r>
            <a:r>
              <a:rPr lang="zh-CN" altLang="en-US" sz="2400"/>
              <a:t>技术可实现移动支付。</a:t>
            </a:r>
            <a:endParaRPr lang="zh-CN" altLang="en-US"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移动终端的工作原理</a:t>
            </a:r>
            <a:endParaRPr lang="zh-CN" altLang="en-US"/>
          </a:p>
        </p:txBody>
      </p:sp>
      <p:sp>
        <p:nvSpPr>
          <p:cNvPr id="3" name="矩形 2"/>
          <p:cNvSpPr/>
          <p:nvPr/>
        </p:nvSpPr>
        <p:spPr>
          <a:xfrm>
            <a:off x="189233" y="959309"/>
            <a:ext cx="8697911" cy="2031325"/>
          </a:xfrm>
          <a:prstGeom prst="rect">
            <a:avLst/>
          </a:prstGeom>
        </p:spPr>
        <p:txBody>
          <a:bodyPr wrap="square">
            <a:spAutoFit/>
          </a:bodyPr>
          <a:lstStyle/>
          <a:p>
            <a:pPr>
              <a:lnSpc>
                <a:spcPct val="150000"/>
              </a:lnSpc>
            </a:pPr>
            <a:r>
              <a:rPr lang="en-US" altLang="zh-CN" sz="2800" smtClean="0"/>
              <a:t>1</a:t>
            </a:r>
            <a:r>
              <a:rPr lang="zh-CN" altLang="en-US" sz="2800" smtClean="0"/>
              <a:t>、原理：移动</a:t>
            </a:r>
            <a:r>
              <a:rPr lang="zh-CN" altLang="en-US" sz="2800"/>
              <a:t>终端跟计算机一样，包括输入、处理</a:t>
            </a:r>
            <a:r>
              <a:rPr lang="en-US" altLang="zh-CN" sz="2800"/>
              <a:t>(</a:t>
            </a:r>
            <a:r>
              <a:rPr lang="zh-CN" altLang="en-US" sz="2800"/>
              <a:t>运算与控制</a:t>
            </a:r>
            <a:r>
              <a:rPr lang="en-US" altLang="zh-CN" sz="2800"/>
              <a:t>)</a:t>
            </a:r>
            <a:r>
              <a:rPr lang="zh-CN" altLang="en-US" sz="2800"/>
              <a:t>、存储和输出四个部分，</a:t>
            </a:r>
            <a:r>
              <a:rPr lang="zh-CN" altLang="en-US" sz="2800" smtClean="0"/>
              <a:t>其工作</a:t>
            </a:r>
            <a:r>
              <a:rPr lang="zh-CN" altLang="en-US" sz="2800"/>
              <a:t>原理与计算机基本相同</a:t>
            </a:r>
            <a:r>
              <a:rPr lang="zh-CN" altLang="en-US" sz="2800" smtClean="0"/>
              <a:t>。</a:t>
            </a:r>
            <a:endParaRPr lang="zh-CN" altLang="en-US" sz="2800"/>
          </a:p>
        </p:txBody>
      </p:sp>
      <p:sp>
        <p:nvSpPr>
          <p:cNvPr id="4" name="矩形 3"/>
          <p:cNvSpPr/>
          <p:nvPr/>
        </p:nvSpPr>
        <p:spPr>
          <a:xfrm>
            <a:off x="149450" y="3026962"/>
            <a:ext cx="8821201" cy="2031325"/>
          </a:xfrm>
          <a:prstGeom prst="rect">
            <a:avLst/>
          </a:prstGeom>
        </p:spPr>
        <p:txBody>
          <a:bodyPr wrap="square">
            <a:spAutoFit/>
          </a:bodyPr>
          <a:lstStyle/>
          <a:p>
            <a:pPr>
              <a:lnSpc>
                <a:spcPct val="150000"/>
              </a:lnSpc>
            </a:pPr>
            <a:r>
              <a:rPr lang="en-US" altLang="zh-CN" sz="2800" smtClean="0"/>
              <a:t>2</a:t>
            </a:r>
            <a:r>
              <a:rPr lang="zh-CN" altLang="en-US" sz="2800" smtClean="0"/>
              <a:t>、特点：移动</a:t>
            </a:r>
            <a:r>
              <a:rPr lang="zh-CN" altLang="en-US" sz="2800"/>
              <a:t>终端具备的“移动性”和“智能性”，使移动终端在工作时表现出更多的人性化功能和强大的多媒体特性。</a:t>
            </a:r>
            <a:endParaRPr lang="zh-CN" altLang="en-US" sz="2800"/>
          </a:p>
        </p:txBody>
      </p:sp>
    </p:spTree>
  </p:cSld>
  <p:clrMapOvr>
    <a:masterClrMapping/>
  </p:clrMapOvr>
  <p:transition spd="med"/>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移动终端的工作原理</a:t>
            </a:r>
            <a:endParaRPr lang="zh-CN" altLang="en-US"/>
          </a:p>
        </p:txBody>
      </p:sp>
      <p:sp>
        <p:nvSpPr>
          <p:cNvPr id="4" name="矩形 3"/>
          <p:cNvSpPr/>
          <p:nvPr/>
        </p:nvSpPr>
        <p:spPr>
          <a:xfrm>
            <a:off x="439183" y="824397"/>
            <a:ext cx="8496728" cy="2308324"/>
          </a:xfrm>
          <a:prstGeom prst="rect">
            <a:avLst/>
          </a:prstGeom>
        </p:spPr>
        <p:txBody>
          <a:bodyPr wrap="square">
            <a:spAutoFit/>
          </a:bodyPr>
          <a:lstStyle/>
          <a:p>
            <a:pPr>
              <a:lnSpc>
                <a:spcPct val="150000"/>
              </a:lnSpc>
            </a:pPr>
            <a:r>
              <a:rPr lang="en-US" altLang="zh-CN" sz="2400" smtClean="0"/>
              <a:t>3</a:t>
            </a:r>
            <a:r>
              <a:rPr lang="zh-CN" altLang="en-US" sz="2400" smtClean="0"/>
              <a:t>、如何实现移动终端的智能性？</a:t>
            </a:r>
            <a:endParaRPr lang="en-US" altLang="zh-CN" sz="2400" smtClean="0"/>
          </a:p>
          <a:p>
            <a:pPr>
              <a:lnSpc>
                <a:spcPct val="150000"/>
              </a:lnSpc>
            </a:pPr>
            <a:r>
              <a:rPr lang="zh-CN" altLang="en-US" sz="2400" smtClean="0"/>
              <a:t>移动</a:t>
            </a:r>
            <a:r>
              <a:rPr lang="zh-CN" altLang="en-US" sz="2400"/>
              <a:t>终端的“智能性”在硬件上主要基于传感器的植入</a:t>
            </a:r>
            <a:r>
              <a:rPr lang="zh-CN" altLang="en-US" sz="2400" smtClean="0"/>
              <a:t>。</a:t>
            </a:r>
            <a:endParaRPr lang="en-US" altLang="zh-CN" sz="2400" smtClean="0"/>
          </a:p>
          <a:p>
            <a:pPr>
              <a:lnSpc>
                <a:spcPct val="150000"/>
              </a:lnSpc>
            </a:pPr>
            <a:r>
              <a:rPr lang="zh-CN" altLang="en-US" sz="2400" smtClean="0"/>
              <a:t>传感器</a:t>
            </a:r>
            <a:r>
              <a:rPr lang="zh-CN" altLang="en-US" sz="2400"/>
              <a:t>增加了移动终端的</a:t>
            </a:r>
            <a:r>
              <a:rPr lang="zh-CN" altLang="en-US" sz="2400" smtClean="0"/>
              <a:t>自动检测</a:t>
            </a:r>
            <a:r>
              <a:rPr lang="zh-CN" altLang="en-US" sz="2400"/>
              <a:t>与适应功能，使移动终端能根据不同人群的使用习惯自动做出调整</a:t>
            </a:r>
            <a:r>
              <a:rPr lang="zh-CN" altLang="en-US" sz="2400" smtClean="0"/>
              <a:t>。</a:t>
            </a:r>
            <a:endParaRPr lang="zh-CN" altLang="en-US" sz="2400"/>
          </a:p>
        </p:txBody>
      </p:sp>
      <p:sp>
        <p:nvSpPr>
          <p:cNvPr id="5" name="矩形 4"/>
          <p:cNvSpPr/>
          <p:nvPr/>
        </p:nvSpPr>
        <p:spPr>
          <a:xfrm>
            <a:off x="635323" y="3296747"/>
            <a:ext cx="8486452" cy="523220"/>
          </a:xfrm>
          <a:prstGeom prst="rect">
            <a:avLst/>
          </a:prstGeom>
        </p:spPr>
        <p:txBody>
          <a:bodyPr wrap="square">
            <a:spAutoFit/>
          </a:bodyPr>
          <a:lstStyle/>
          <a:p>
            <a:r>
              <a:rPr lang="zh-CN" altLang="en-US" sz="2800" smtClean="0"/>
              <a:t>讨论：手机如何自动实现亮度的调节</a:t>
            </a:r>
            <a:r>
              <a:rPr lang="en-US" altLang="zh-CN" sz="2800" smtClean="0"/>
              <a:t>?</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blinds(horizontal)">
                                      <p:cBhvr>
                                        <p:cTn id="12" dur="500"/>
                                        <p:tgtEl>
                                          <p:spTgt spid="4">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blinds(horizontal)">
                                      <p:cBhvr>
                                        <p:cTn id="17" dur="500"/>
                                        <p:tgtEl>
                                          <p:spTgt spid="4">
                                            <p:txEl>
                                              <p:pRg st="2" end="2"/>
                                            </p:txEl>
                                          </p:spTgt>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移动终端的工作原理</a:t>
            </a:r>
            <a:endParaRPr lang="zh-CN" altLang="en-US"/>
          </a:p>
        </p:txBody>
      </p:sp>
      <p:sp>
        <p:nvSpPr>
          <p:cNvPr id="3" name="矩形 2"/>
          <p:cNvSpPr/>
          <p:nvPr/>
        </p:nvSpPr>
        <p:spPr>
          <a:xfrm>
            <a:off x="420061" y="1015886"/>
            <a:ext cx="8280971" cy="3353097"/>
          </a:xfrm>
          <a:prstGeom prst="rect">
            <a:avLst/>
          </a:prstGeom>
        </p:spPr>
        <p:txBody>
          <a:bodyPr wrap="square">
            <a:spAutoFit/>
          </a:bodyPr>
          <a:lstStyle/>
          <a:p>
            <a:pPr>
              <a:lnSpc>
                <a:spcPct val="150000"/>
              </a:lnSpc>
            </a:pPr>
            <a:r>
              <a:rPr lang="zh-CN" altLang="en-US" sz="2400" smtClean="0"/>
              <a:t>手机</a:t>
            </a:r>
            <a:r>
              <a:rPr lang="zh-CN" altLang="en-US" sz="2400"/>
              <a:t>中的光线传感器，一般位于手机前置摄像头附近，会根据所处环境的光线亮度来自动调整手机</a:t>
            </a:r>
            <a:r>
              <a:rPr lang="zh-CN" altLang="en-US" sz="2400" smtClean="0"/>
              <a:t>屏幕</a:t>
            </a:r>
            <a:r>
              <a:rPr lang="zh-CN" altLang="en-US" sz="2400"/>
              <a:t>亮度。当检测到光线不足的时候，信息传递到手机系统，系统就会调低屏幕亮度，下降到人眼舒适的亮度，同时也起到省电的作用，而检测到光线比较充足的时候，信息传递到手机系统，系统又会调高屏幕亮度，使人们能清晰地看到屏幕上显示的内容。</a:t>
            </a:r>
            <a:endParaRPr lang="zh-CN" altLang="en-US" sz="2400"/>
          </a:p>
        </p:txBody>
      </p:sp>
    </p:spTree>
  </p:cSld>
  <p:clrMapOvr>
    <a:masterClrMapping/>
  </p:clrMapOvr>
  <p:transition spd="med"/>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移动终端的工作原理</a:t>
            </a:r>
            <a:endParaRPr lang="zh-CN" altLang="en-US"/>
          </a:p>
        </p:txBody>
      </p:sp>
      <p:sp>
        <p:nvSpPr>
          <p:cNvPr id="3" name="矩形 2"/>
          <p:cNvSpPr/>
          <p:nvPr/>
        </p:nvSpPr>
        <p:spPr>
          <a:xfrm>
            <a:off x="382513" y="932077"/>
            <a:ext cx="1261884" cy="523220"/>
          </a:xfrm>
          <a:prstGeom prst="rect">
            <a:avLst/>
          </a:prstGeom>
        </p:spPr>
        <p:style>
          <a:lnRef idx="3">
            <a:schemeClr val="lt1"/>
          </a:lnRef>
          <a:fillRef idx="1">
            <a:schemeClr val="accent2"/>
          </a:fillRef>
          <a:effectRef idx="1">
            <a:schemeClr val="accent2"/>
          </a:effectRef>
          <a:fontRef idx="minor">
            <a:schemeClr val="lt1"/>
          </a:fontRef>
        </p:style>
        <p:txBody>
          <a:bodyPr wrap="none">
            <a:spAutoFit/>
          </a:bodyPr>
          <a:lstStyle/>
          <a:p>
            <a:r>
              <a:rPr lang="zh-CN" altLang="en-US" sz="2800">
                <a:solidFill>
                  <a:srgbClr val="FFFF00"/>
                </a:solidFill>
              </a:rPr>
              <a:t>传感器</a:t>
            </a:r>
            <a:endParaRPr lang="zh-CN" altLang="en-US" sz="2800">
              <a:solidFill>
                <a:srgbClr val="FFFF00"/>
              </a:solidFill>
            </a:endParaRPr>
          </a:p>
        </p:txBody>
      </p:sp>
      <p:sp>
        <p:nvSpPr>
          <p:cNvPr id="4" name="矩形 3"/>
          <p:cNvSpPr/>
          <p:nvPr/>
        </p:nvSpPr>
        <p:spPr>
          <a:xfrm>
            <a:off x="382513" y="1669022"/>
            <a:ext cx="8186134" cy="1311193"/>
          </a:xfrm>
          <a:prstGeom prst="rect">
            <a:avLst/>
          </a:prstGeom>
        </p:spPr>
        <p:txBody>
          <a:bodyPr wrap="square">
            <a:spAutoFit/>
          </a:bodyPr>
          <a:lstStyle/>
          <a:p>
            <a:pPr>
              <a:lnSpc>
                <a:spcPct val="150000"/>
              </a:lnSpc>
            </a:pPr>
            <a:r>
              <a:rPr lang="zh-CN" altLang="en-US" sz="2800"/>
              <a:t>能感受被测量并按照一定的规律</a:t>
            </a:r>
            <a:r>
              <a:rPr lang="zh-CN" altLang="en-US" sz="2800" smtClean="0"/>
              <a:t>转换</a:t>
            </a:r>
            <a:r>
              <a:rPr lang="zh-CN" altLang="en-US" sz="2800"/>
              <a:t>成可用输出信号的器件或装置，通常由敏感元件和转换元件</a:t>
            </a:r>
            <a:r>
              <a:rPr lang="zh-CN" altLang="en-US" sz="2800" smtClean="0"/>
              <a:t>组成</a:t>
            </a:r>
            <a:r>
              <a:rPr lang="en-US" altLang="zh-CN" sz="2800" smtClean="0"/>
              <a:t>.</a:t>
            </a:r>
            <a:endParaRPr lang="zh-CN" altLang="en-US" sz="2800"/>
          </a:p>
        </p:txBody>
      </p:sp>
      <p:sp>
        <p:nvSpPr>
          <p:cNvPr id="5" name="矩形 4"/>
          <p:cNvSpPr/>
          <p:nvPr/>
        </p:nvSpPr>
        <p:spPr>
          <a:xfrm>
            <a:off x="382513" y="3096745"/>
            <a:ext cx="8186134" cy="1384995"/>
          </a:xfrm>
          <a:prstGeom prst="rect">
            <a:avLst/>
          </a:prstGeom>
        </p:spPr>
        <p:txBody>
          <a:bodyPr wrap="square">
            <a:spAutoFit/>
          </a:bodyPr>
          <a:lstStyle/>
          <a:p>
            <a:pPr>
              <a:lnSpc>
                <a:spcPct val="150000"/>
              </a:lnSpc>
            </a:pPr>
            <a:r>
              <a:rPr lang="zh-CN" altLang="en-US" sz="2800" smtClean="0"/>
              <a:t>能</a:t>
            </a:r>
            <a:r>
              <a:rPr lang="zh-CN" altLang="en-US" sz="2800"/>
              <a:t>感受</a:t>
            </a:r>
            <a:r>
              <a:rPr lang="zh-CN" altLang="en-US" sz="2800" smtClean="0"/>
              <a:t>到位移</a:t>
            </a:r>
            <a:r>
              <a:rPr lang="zh-CN" altLang="en-US" sz="2800"/>
              <a:t>、速度、力、温度、湿度、流量、光、声、化学成分</a:t>
            </a:r>
            <a:r>
              <a:rPr lang="zh-CN" altLang="en-US" sz="2800" smtClean="0"/>
              <a:t>等非</a:t>
            </a:r>
            <a:r>
              <a:rPr lang="zh-CN" altLang="en-US" sz="2800"/>
              <a:t>电学</a:t>
            </a:r>
            <a:r>
              <a:rPr lang="zh-CN" altLang="en-US" sz="2800" smtClean="0"/>
              <a:t>量</a:t>
            </a:r>
            <a:endParaRPr lang="zh-CN" altLang="en-US" sz="2800"/>
          </a:p>
        </p:txBody>
      </p:sp>
      <p:sp>
        <p:nvSpPr>
          <p:cNvPr id="6" name="矩形 5"/>
          <p:cNvSpPr/>
          <p:nvPr/>
        </p:nvSpPr>
        <p:spPr>
          <a:xfrm>
            <a:off x="1972316" y="932077"/>
            <a:ext cx="3775393" cy="523220"/>
          </a:xfrm>
          <a:prstGeom prst="rect">
            <a:avLst/>
          </a:prstGeom>
        </p:spPr>
        <p:txBody>
          <a:bodyPr wrap="none">
            <a:spAutoFit/>
          </a:bodyPr>
          <a:lstStyle/>
          <a:p>
            <a:r>
              <a:rPr lang="zh-CN" altLang="en-US" sz="2800"/>
              <a:t>传感器是一种检测装置</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blinds(horizontal)">
                                      <p:cBhvr>
                                        <p:cTn id="17" dur="500"/>
                                        <p:tgtEl>
                                          <p:spTgt spid="4"/>
                                        </p:tgtEl>
                                      </p:cBhvr>
                                    </p:animEffect>
                                  </p:childTnLst>
                                </p:cTn>
                              </p:par>
                            </p:childTnLst>
                          </p:cTn>
                        </p:par>
                      </p:childTnLst>
                    </p:cTn>
                  </p:par>
                  <p:par>
                    <p:cTn id="18" fill="hold" nodeType="clickPar">
                      <p:stCondLst>
                        <p:cond delay="indefinite"/>
                      </p:stCondLst>
                      <p:childTnLst>
                        <p:par>
                          <p:cTn id="19" fill="hold" nodeType="after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blinds(horizontal)">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4" grpId="0"/>
      <p:bldP spid="5" grpId="0"/>
    </p:bldLst>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共享单车的使用</a:t>
            </a:r>
            <a:endParaRPr lang="zh-CN" altLang="en-US"/>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5393" y="700009"/>
            <a:ext cx="2636158" cy="4430791"/>
          </a:xfrm>
          <a:prstGeom prst="rect">
            <a:avLst/>
          </a:prstGeom>
        </p:spPr>
      </p:pic>
    </p:spTree>
  </p:cSld>
  <p:clrMapOvr>
    <a:masterClrMapping/>
  </p:clrMapOvr>
  <p:transition spd="med"/>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pic>
        <p:nvPicPr>
          <p:cNvPr id="3" name="图片 2"/>
          <p:cNvPicPr>
            <a:picLocks noChangeAspect="1"/>
          </p:cNvPicPr>
          <p:nvPr/>
        </p:nvPicPr>
        <p:blipFill>
          <a:blip r:embed="rId2"/>
          <a:stretch>
            <a:fillRect/>
          </a:stretch>
        </p:blipFill>
        <p:spPr>
          <a:xfrm>
            <a:off x="357001" y="222921"/>
            <a:ext cx="8494632" cy="466805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矩形 7"/>
          <p:cNvSpPr/>
          <p:nvPr/>
        </p:nvSpPr>
        <p:spPr>
          <a:xfrm>
            <a:off x="298147" y="1721157"/>
            <a:ext cx="8612339" cy="1107996"/>
          </a:xfrm>
          <a:prstGeom prst="rect">
            <a:avLst/>
          </a:prstGeom>
          <a:solidFill>
            <a:srgbClr val="C00000"/>
          </a:solidFill>
        </p:spPr>
        <p:txBody>
          <a:bodyPr wrap="square">
            <a:spAutoFit/>
          </a:bodyPr>
          <a:lstStyle/>
          <a:p>
            <a:pPr algn="ctr"/>
            <a:r>
              <a:rPr lang="zh-CN" altLang="en-US" sz="6600" b="1">
                <a:solidFill>
                  <a:srgbClr val="FFFF00"/>
                </a:solidFill>
              </a:rPr>
              <a:t>移动终端</a:t>
            </a:r>
            <a:endParaRPr lang="zh-CN" altLang="en-US" sz="6600" b="1">
              <a:solidFill>
                <a:srgbClr val="FFFF00"/>
              </a:solidFill>
            </a:endParaRPr>
          </a:p>
        </p:txBody>
      </p:sp>
    </p:spTree>
  </p:cSld>
  <p:clrMapOvr>
    <a:masterClrMapping/>
  </p:clrMapOvr>
  <p:transition spd="med"/>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手机的</a:t>
            </a:r>
            <a:r>
              <a:rPr lang="zh-CN" altLang="en-US" smtClean="0"/>
              <a:t>性能指标</a:t>
            </a:r>
            <a:endParaRPr lang="zh-CN" altLang="en-US"/>
          </a:p>
        </p:txBody>
      </p:sp>
      <p:sp>
        <p:nvSpPr>
          <p:cNvPr id="3" name="矩形 2"/>
          <p:cNvSpPr/>
          <p:nvPr/>
        </p:nvSpPr>
        <p:spPr>
          <a:xfrm>
            <a:off x="320040" y="1245235"/>
            <a:ext cx="8609330" cy="2861310"/>
          </a:xfrm>
          <a:prstGeom prst="rect">
            <a:avLst/>
          </a:prstGeom>
        </p:spPr>
        <p:txBody>
          <a:bodyPr wrap="square">
            <a:spAutoFit/>
          </a:bodyPr>
          <a:lstStyle/>
          <a:p>
            <a:pPr>
              <a:lnSpc>
                <a:spcPct val="150000"/>
              </a:lnSpc>
            </a:pPr>
            <a:r>
              <a:rPr lang="zh-CN" altLang="en-US" sz="2400" smtClean="0"/>
              <a:t>影响</a:t>
            </a:r>
            <a:r>
              <a:rPr lang="zh-CN" altLang="en-US" sz="2400"/>
              <a:t>智能手机的主要性能指标有</a:t>
            </a:r>
            <a:r>
              <a:rPr lang="en-US" altLang="zh-CN" sz="2400"/>
              <a:t>CPU</a:t>
            </a:r>
            <a:r>
              <a:rPr lang="zh-CN" altLang="en-US" sz="2400"/>
              <a:t>、存储和屏幕分辨率等。</a:t>
            </a:r>
            <a:endParaRPr lang="zh-CN" altLang="en-US" sz="2400"/>
          </a:p>
          <a:p>
            <a:pPr>
              <a:lnSpc>
                <a:spcPct val="150000"/>
              </a:lnSpc>
            </a:pPr>
            <a:r>
              <a:rPr lang="en-US" altLang="zh-CN" sz="2400"/>
              <a:t>CPU</a:t>
            </a:r>
            <a:r>
              <a:rPr lang="zh-CN" altLang="en-US" sz="2400" smtClean="0"/>
              <a:t>：手机</a:t>
            </a:r>
            <a:r>
              <a:rPr lang="zh-CN" altLang="en-US" sz="2400"/>
              <a:t>的核心部件之一，直接关系到手机运行的</a:t>
            </a:r>
            <a:r>
              <a:rPr lang="zh-CN" altLang="en-US" sz="2400" smtClean="0"/>
              <a:t>快慢</a:t>
            </a:r>
            <a:r>
              <a:rPr lang="zh-CN" altLang="en-US" sz="2400"/>
              <a:t>。手机</a:t>
            </a:r>
            <a:r>
              <a:rPr lang="en-US" altLang="zh-CN" sz="2400"/>
              <a:t>CPU</a:t>
            </a:r>
            <a:r>
              <a:rPr lang="zh-CN" altLang="en-US" sz="2400"/>
              <a:t>有单核、双核、四核、八核等，一般情况下核心数量越多性能越好。处理器主频越高，智能手机具有越为流畅的程序运行表现和越为强悍的多任务处理能力。</a:t>
            </a:r>
            <a:endParaRPr lang="zh-CN" altLang="en-US"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normAutofit/>
          </a:bodyPr>
          <a:lstStyle/>
          <a:p>
            <a:r>
              <a:rPr lang="zh-CN" altLang="en-US"/>
              <a:t>手机的</a:t>
            </a:r>
            <a:r>
              <a:rPr lang="zh-CN" altLang="en-US" smtClean="0"/>
              <a:t>性能指标</a:t>
            </a:r>
            <a:endParaRPr lang="zh-CN" altLang="en-US"/>
          </a:p>
        </p:txBody>
      </p:sp>
      <p:sp>
        <p:nvSpPr>
          <p:cNvPr id="3" name="矩形 2"/>
          <p:cNvSpPr/>
          <p:nvPr/>
        </p:nvSpPr>
        <p:spPr>
          <a:xfrm>
            <a:off x="270510" y="767080"/>
            <a:ext cx="8199120" cy="3969385"/>
          </a:xfrm>
          <a:prstGeom prst="rect">
            <a:avLst/>
          </a:prstGeom>
        </p:spPr>
        <p:txBody>
          <a:bodyPr wrap="square">
            <a:spAutoFit/>
          </a:bodyPr>
          <a:lstStyle/>
          <a:p>
            <a:pPr>
              <a:lnSpc>
                <a:spcPct val="150000"/>
              </a:lnSpc>
            </a:pPr>
            <a:r>
              <a:rPr lang="en-US" altLang="zh-CN" sz="2400"/>
              <a:t>RAM</a:t>
            </a:r>
            <a:r>
              <a:rPr lang="zh-CN" altLang="en-US" sz="2400"/>
              <a:t>：类似于计算机中的“内存条”，越大越好，目前大小在</a:t>
            </a:r>
            <a:r>
              <a:rPr lang="en-US" altLang="zh-CN" sz="2400"/>
              <a:t>GB</a:t>
            </a:r>
            <a:r>
              <a:rPr lang="zh-CN" altLang="en-US" sz="2400"/>
              <a:t>级别。智能手机实现多任务处理、复制和粘贴、运行大型游戏程序等非常依赖</a:t>
            </a:r>
            <a:r>
              <a:rPr lang="en-US" altLang="zh-CN" sz="2400"/>
              <a:t>RAM</a:t>
            </a:r>
            <a:r>
              <a:rPr lang="zh-CN" altLang="en-US" sz="2400"/>
              <a:t>。</a:t>
            </a:r>
            <a:endParaRPr lang="zh-CN" altLang="en-US" sz="2400"/>
          </a:p>
          <a:p>
            <a:pPr>
              <a:lnSpc>
                <a:spcPct val="150000"/>
              </a:lnSpc>
            </a:pPr>
            <a:r>
              <a:rPr lang="en-US" altLang="zh-CN" sz="2400"/>
              <a:t>ROM</a:t>
            </a:r>
            <a:r>
              <a:rPr lang="zh-CN" altLang="en-US" sz="2400"/>
              <a:t>：类似于计算机中的“硬盘”，采用静态内存，越大越好，目前大小在</a:t>
            </a:r>
            <a:r>
              <a:rPr lang="en-US" altLang="zh-CN" sz="2400"/>
              <a:t>GB</a:t>
            </a:r>
            <a:r>
              <a:rPr lang="zh-CN" altLang="en-US" sz="2400"/>
              <a:t>级别。</a:t>
            </a:r>
            <a:endParaRPr lang="zh-CN" altLang="en-US" sz="2400"/>
          </a:p>
          <a:p>
            <a:pPr>
              <a:lnSpc>
                <a:spcPct val="150000"/>
              </a:lnSpc>
            </a:pPr>
            <a:r>
              <a:rPr lang="zh-CN" altLang="en-US" sz="2400"/>
              <a:t>屏幕：手机屏幕的大小、分辨率直接关系到显示的效果。屏幕越大、分辨率越高、显示颜色越多，画面效果越好。</a:t>
            </a:r>
            <a:endParaRPr lang="zh-CN" altLang="en-US" sz="24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a:xfrm>
            <a:off x="1088942" y="1520217"/>
            <a:ext cx="7243279" cy="1777430"/>
          </a:xfrm>
        </p:spPr>
        <p:txBody>
          <a:bodyPr>
            <a:noAutofit/>
          </a:bodyPr>
          <a:lstStyle/>
          <a:p>
            <a:r>
              <a:rPr lang="zh-CN" altLang="en-US" sz="6000" b="1" smtClean="0"/>
              <a:t>好好学习，天天向上</a:t>
            </a:r>
            <a:endParaRPr lang="zh-CN" altLang="en-US" sz="6000" b="1"/>
          </a:p>
        </p:txBody>
      </p:sp>
      <p:pic>
        <p:nvPicPr>
          <p:cNvPr id="3" name="New picture"/>
          <p:cNvPicPr/>
          <p:nvPr/>
        </p:nvPicPr>
        <p:blipFill>
          <a:blip r:embed="rId2"/>
          <a:stretch>
            <a:fillRect/>
          </a:stretch>
        </p:blipFill>
        <p:spPr>
          <a:xfrm>
            <a:off x="11341100" y="11087100"/>
            <a:ext cx="355600" cy="266700"/>
          </a:xfrm>
          <a:prstGeom prst="cube">
            <a:avLst/>
          </a:prstGeom>
        </p:spPr>
      </p:pic>
    </p:spTree>
  </p:cSld>
  <p:clrMapOvr>
    <a:masterClrMapping/>
  </p:clrMapOvr>
  <p:transition spd="med"/>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a:xfrm>
            <a:off x="63455" y="12065"/>
            <a:ext cx="8994185" cy="718352"/>
          </a:xfrm>
        </p:spPr>
        <p:txBody>
          <a:bodyPr/>
          <a:lstStyle/>
          <a:p>
            <a:r>
              <a:rPr lang="zh-CN" altLang="en-US" smtClean="0"/>
              <a:t>移动终端</a:t>
            </a:r>
            <a:endParaRPr lang="zh-CN" altLang="en-US"/>
          </a:p>
        </p:txBody>
      </p:sp>
      <p:sp>
        <p:nvSpPr>
          <p:cNvPr id="3" name="矩形 2"/>
          <p:cNvSpPr/>
          <p:nvPr/>
        </p:nvSpPr>
        <p:spPr>
          <a:xfrm>
            <a:off x="349696" y="730565"/>
            <a:ext cx="8290870" cy="1384995"/>
          </a:xfrm>
          <a:prstGeom prst="rect">
            <a:avLst/>
          </a:prstGeom>
        </p:spPr>
        <p:txBody>
          <a:bodyPr wrap="square">
            <a:spAutoFit/>
          </a:bodyPr>
          <a:lstStyle/>
          <a:p>
            <a:pPr>
              <a:lnSpc>
                <a:spcPct val="150000"/>
              </a:lnSpc>
            </a:pPr>
            <a:r>
              <a:rPr lang="zh-CN" altLang="en-US" sz="2800"/>
              <a:t>移动终端是指可以在移动中使用的计算机设备。</a:t>
            </a:r>
            <a:endParaRPr lang="zh-CN" altLang="en-US" sz="2800"/>
          </a:p>
          <a:p>
            <a:pPr>
              <a:lnSpc>
                <a:spcPct val="150000"/>
              </a:lnSpc>
            </a:pPr>
            <a:r>
              <a:rPr lang="zh-CN" altLang="en-US" sz="2800"/>
              <a:t>包括</a:t>
            </a:r>
            <a:r>
              <a:rPr lang="en-US" altLang="zh-CN" sz="2800"/>
              <a:t>POS</a:t>
            </a:r>
            <a:r>
              <a:rPr lang="zh-CN" altLang="en-US" sz="2800"/>
              <a:t>机、手机、</a:t>
            </a:r>
            <a:r>
              <a:rPr lang="en-US" altLang="zh-CN" sz="2800"/>
              <a:t>PDA</a:t>
            </a:r>
            <a:r>
              <a:rPr lang="zh-CN" altLang="en-US" sz="2800"/>
              <a:t>和平板电脑等</a:t>
            </a:r>
            <a:endParaRPr lang="zh-CN" altLang="en-US" sz="2800"/>
          </a:p>
        </p:txBody>
      </p:sp>
      <p:pic>
        <p:nvPicPr>
          <p:cNvPr id="4" name="图片 3"/>
          <p:cNvPicPr>
            <a:picLocks noChangeAspect="1"/>
          </p:cNvPicPr>
          <p:nvPr/>
        </p:nvPicPr>
        <p:blipFill>
          <a:blip r:embed="rId2"/>
          <a:stretch>
            <a:fillRect/>
          </a:stretch>
        </p:blipFill>
        <p:spPr>
          <a:xfrm>
            <a:off x="2160413" y="2128399"/>
            <a:ext cx="4312306" cy="300841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smtClean="0"/>
              <a:t>移动终端的发展</a:t>
            </a:r>
            <a:endParaRPr lang="zh-CN" altLang="en-US"/>
          </a:p>
        </p:txBody>
      </p:sp>
      <p:sp>
        <p:nvSpPr>
          <p:cNvPr id="3" name="矩形 2"/>
          <p:cNvSpPr/>
          <p:nvPr/>
        </p:nvSpPr>
        <p:spPr>
          <a:xfrm>
            <a:off x="801759" y="1107544"/>
            <a:ext cx="7499759" cy="3323987"/>
          </a:xfrm>
          <a:prstGeom prst="rect">
            <a:avLst/>
          </a:prstGeom>
        </p:spPr>
        <p:txBody>
          <a:bodyPr wrap="square">
            <a:spAutoFit/>
          </a:bodyPr>
          <a:lstStyle/>
          <a:p>
            <a:pPr>
              <a:lnSpc>
                <a:spcPct val="150000"/>
              </a:lnSpc>
            </a:pPr>
            <a:r>
              <a:rPr lang="zh-CN" altLang="en-US" sz="2800" smtClean="0"/>
              <a:t>移动终端的发展</a:t>
            </a:r>
            <a:endParaRPr lang="en-US" altLang="zh-CN" sz="2800" smtClean="0"/>
          </a:p>
          <a:p>
            <a:pPr>
              <a:lnSpc>
                <a:spcPct val="150000"/>
              </a:lnSpc>
            </a:pPr>
            <a:r>
              <a:rPr lang="en-US" altLang="zh-CN" sz="2800" smtClean="0"/>
              <a:t>1973</a:t>
            </a:r>
            <a:r>
              <a:rPr lang="zh-CN" altLang="en-US" sz="2800"/>
              <a:t>年摩托罗拉公司就发明了移动电话。</a:t>
            </a:r>
            <a:endParaRPr lang="zh-CN" altLang="en-US" sz="2800"/>
          </a:p>
          <a:p>
            <a:pPr>
              <a:lnSpc>
                <a:spcPct val="150000"/>
              </a:lnSpc>
            </a:pPr>
            <a:r>
              <a:rPr lang="en-US" altLang="zh-CN" sz="2800"/>
              <a:t>2007</a:t>
            </a:r>
            <a:r>
              <a:rPr lang="zh-CN" altLang="en-US" sz="2800"/>
              <a:t>年开始，移动智能终端的出现引发了颠覆性变革平板电脑、智能手机等移动智能终端的使用越来越普及。</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移动终端的硬件与软件</a:t>
            </a:r>
            <a:endParaRPr lang="zh-CN" altLang="en-US"/>
          </a:p>
        </p:txBody>
      </p:sp>
      <p:sp>
        <p:nvSpPr>
          <p:cNvPr id="3" name="矩形 2"/>
          <p:cNvSpPr/>
          <p:nvPr/>
        </p:nvSpPr>
        <p:spPr>
          <a:xfrm>
            <a:off x="127590" y="562777"/>
            <a:ext cx="8954765" cy="4616648"/>
          </a:xfrm>
          <a:prstGeom prst="rect">
            <a:avLst/>
          </a:prstGeom>
        </p:spPr>
        <p:txBody>
          <a:bodyPr wrap="square">
            <a:spAutoFit/>
          </a:bodyPr>
          <a:lstStyle/>
          <a:p>
            <a:pPr>
              <a:lnSpc>
                <a:spcPct val="150000"/>
              </a:lnSpc>
            </a:pPr>
            <a:r>
              <a:rPr lang="en-US" altLang="zh-CN" sz="2800" smtClean="0"/>
              <a:t>1</a:t>
            </a:r>
            <a:r>
              <a:rPr lang="zh-CN" altLang="en-US" sz="2800" smtClean="0"/>
              <a:t>、移动</a:t>
            </a:r>
            <a:r>
              <a:rPr lang="zh-CN" altLang="en-US" sz="2800"/>
              <a:t>终端同普通计算机一样，也是由硬件和软件组成。</a:t>
            </a:r>
            <a:endParaRPr lang="zh-CN" altLang="en-US" sz="2800"/>
          </a:p>
          <a:p>
            <a:pPr>
              <a:lnSpc>
                <a:spcPct val="150000"/>
              </a:lnSpc>
            </a:pPr>
            <a:r>
              <a:rPr lang="en-US" altLang="zh-CN" sz="2800" smtClean="0"/>
              <a:t>2</a:t>
            </a:r>
            <a:r>
              <a:rPr lang="zh-CN" altLang="en-US" sz="2800" smtClean="0"/>
              <a:t>、硬件</a:t>
            </a:r>
            <a:r>
              <a:rPr lang="zh-CN" altLang="en-US" sz="2800"/>
              <a:t>普遍采用计算机经典的体系结构，软件也分为系统软件和应用软件。</a:t>
            </a:r>
            <a:endParaRPr lang="zh-CN" altLang="en-US" sz="2800"/>
          </a:p>
          <a:p>
            <a:pPr>
              <a:lnSpc>
                <a:spcPct val="150000"/>
              </a:lnSpc>
            </a:pPr>
            <a:r>
              <a:rPr lang="en-US" altLang="zh-CN" sz="2800" smtClean="0"/>
              <a:t>3</a:t>
            </a:r>
            <a:r>
              <a:rPr lang="zh-CN" altLang="en-US" sz="2800" smtClean="0"/>
              <a:t>、移动</a:t>
            </a:r>
            <a:r>
              <a:rPr lang="zh-CN" altLang="en-US" sz="2800"/>
              <a:t>终端</a:t>
            </a:r>
            <a:r>
              <a:rPr lang="zh-CN" altLang="en-US" sz="2800" smtClean="0"/>
              <a:t>要求尺寸</a:t>
            </a:r>
            <a:r>
              <a:rPr lang="zh-CN" altLang="en-US" sz="2800"/>
              <a:t>小</a:t>
            </a:r>
            <a:r>
              <a:rPr lang="zh-CN" altLang="en-US" sz="2800" smtClean="0"/>
              <a:t>、功耗</a:t>
            </a:r>
            <a:r>
              <a:rPr lang="zh-CN" altLang="en-US" sz="2800"/>
              <a:t>低</a:t>
            </a:r>
            <a:r>
              <a:rPr lang="zh-CN" altLang="en-US" sz="2800" smtClean="0"/>
              <a:t>、性能</a:t>
            </a:r>
            <a:r>
              <a:rPr lang="zh-CN" altLang="en-US" sz="2800"/>
              <a:t>高</a:t>
            </a:r>
            <a:r>
              <a:rPr lang="zh-CN" altLang="en-US" sz="2800" smtClean="0"/>
              <a:t>，</a:t>
            </a:r>
            <a:r>
              <a:rPr lang="zh-CN" altLang="en-US" sz="2800"/>
              <a:t>但性能的提高往往意味着尺寸和功耗都会增加，因此，尺寸、功耗与性能三者之间需要合理平衡。同时，移动终端的软件和硬件也要互相匹配、紧密融合，才能使性能更佳。</a:t>
            </a:r>
            <a:endParaRPr lang="zh-CN" altLang="en-US" sz="2800"/>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par>
                    <p:cTn id="13" fill="hold" nodeType="clickPar">
                      <p:stCondLst>
                        <p:cond delay="indefinite"/>
                      </p:stCondLst>
                      <p:childTnLst>
                        <p:par>
                          <p:cTn id="14" fill="hold" nodeType="after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linds(horizont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移动终端的硬件与软件</a:t>
            </a:r>
            <a:endParaRPr lang="zh-CN" altLang="en-US"/>
          </a:p>
        </p:txBody>
      </p:sp>
      <p:sp>
        <p:nvSpPr>
          <p:cNvPr id="3" name="矩形 2"/>
          <p:cNvSpPr/>
          <p:nvPr/>
        </p:nvSpPr>
        <p:spPr>
          <a:xfrm>
            <a:off x="206121" y="911529"/>
            <a:ext cx="2707793" cy="523220"/>
          </a:xfrm>
          <a:prstGeom prst="rect">
            <a:avLst/>
          </a:prstGeom>
        </p:spPr>
        <p:txBody>
          <a:bodyPr wrap="none">
            <a:spAutoFit/>
          </a:bodyPr>
          <a:lstStyle/>
          <a:p>
            <a:r>
              <a:rPr lang="zh-CN" altLang="en-US" sz="2800"/>
              <a:t>华为</a:t>
            </a:r>
            <a:r>
              <a:rPr lang="en-US" altLang="zh-CN" sz="2800"/>
              <a:t>P9</a:t>
            </a:r>
            <a:r>
              <a:rPr lang="zh-CN" altLang="en-US" sz="2800"/>
              <a:t>手机主板</a:t>
            </a:r>
            <a:endParaRPr lang="zh-CN" altLang="en-US" sz="2800"/>
          </a:p>
        </p:txBody>
      </p:sp>
      <p:pic>
        <p:nvPicPr>
          <p:cNvPr id="4" name="图片 3"/>
          <p:cNvPicPr>
            <a:picLocks noChangeAspect="1"/>
          </p:cNvPicPr>
          <p:nvPr/>
        </p:nvPicPr>
        <p:blipFill>
          <a:blip r:embed="rId2"/>
          <a:stretch>
            <a:fillRect/>
          </a:stretch>
        </p:blipFill>
        <p:spPr>
          <a:xfrm>
            <a:off x="382271" y="1737003"/>
            <a:ext cx="8253939" cy="2738591"/>
          </a:xfrm>
          <a:prstGeom prst="rect">
            <a:avLst/>
          </a:prstGeom>
        </p:spPr>
      </p:pic>
    </p:spTree>
  </p:cSld>
  <p:clrMapOvr>
    <a:masterClrMapping/>
  </p:clrMapOvr>
  <p:transition spd="med"/>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移动终端的硬件与软件</a:t>
            </a:r>
            <a:endParaRPr lang="zh-CN" altLang="en-US"/>
          </a:p>
        </p:txBody>
      </p:sp>
      <p:sp>
        <p:nvSpPr>
          <p:cNvPr id="3" name="矩形 2"/>
          <p:cNvSpPr/>
          <p:nvPr/>
        </p:nvSpPr>
        <p:spPr>
          <a:xfrm>
            <a:off x="127589" y="921491"/>
            <a:ext cx="8994185" cy="3415030"/>
          </a:xfrm>
          <a:prstGeom prst="rect">
            <a:avLst/>
          </a:prstGeom>
        </p:spPr>
        <p:txBody>
          <a:bodyPr wrap="square">
            <a:spAutoFit/>
          </a:bodyPr>
          <a:lstStyle/>
          <a:p>
            <a:pPr>
              <a:lnSpc>
                <a:spcPct val="150000"/>
              </a:lnSpc>
            </a:pPr>
            <a:r>
              <a:rPr lang="zh-CN" altLang="en-US" sz="2400" smtClean="0"/>
              <a:t>主板</a:t>
            </a:r>
            <a:r>
              <a:rPr lang="zh-CN" altLang="en-US" sz="2400"/>
              <a:t>正反面集成处理器、存储器等各类芯片</a:t>
            </a:r>
            <a:r>
              <a:rPr lang="zh-CN" altLang="en-US" sz="2400" smtClean="0"/>
              <a:t>。</a:t>
            </a:r>
            <a:endParaRPr lang="en-US" altLang="zh-CN" sz="2400" smtClean="0"/>
          </a:p>
          <a:p>
            <a:pPr>
              <a:lnSpc>
                <a:spcPct val="150000"/>
              </a:lnSpc>
            </a:pPr>
            <a:r>
              <a:rPr lang="zh-CN" altLang="en-US" sz="2400" smtClean="0"/>
              <a:t>正面</a:t>
            </a:r>
            <a:r>
              <a:rPr lang="zh-CN" altLang="en-US" sz="2400"/>
              <a:t>红色区域为海思</a:t>
            </a:r>
            <a:r>
              <a:rPr lang="en-US" altLang="zh-CN" sz="2400"/>
              <a:t>Kirin955</a:t>
            </a:r>
            <a:r>
              <a:rPr lang="zh-CN" altLang="en-US" sz="2400"/>
              <a:t>处理器和与它封装在一起的</a:t>
            </a:r>
            <a:r>
              <a:rPr lang="en-US" altLang="zh-CN" sz="2400"/>
              <a:t>3GB</a:t>
            </a:r>
            <a:r>
              <a:rPr lang="zh-CN" altLang="en-US" sz="2400" smtClean="0"/>
              <a:t>内存。橙色</a:t>
            </a:r>
            <a:r>
              <a:rPr lang="zh-CN" altLang="en-US" sz="2400"/>
              <a:t>区域为</a:t>
            </a:r>
            <a:r>
              <a:rPr lang="en-US" altLang="zh-CN" sz="2400"/>
              <a:t>16GB</a:t>
            </a:r>
            <a:r>
              <a:rPr lang="zh-CN" altLang="en-US" sz="2400"/>
              <a:t>闪存芯片，黄色区域为</a:t>
            </a:r>
            <a:r>
              <a:rPr lang="en-US" altLang="zh-CN" sz="2400"/>
              <a:t>BQ25892</a:t>
            </a:r>
            <a:r>
              <a:rPr lang="zh-CN" altLang="en-US" sz="2400"/>
              <a:t>快充芯片，绿色区域为海思</a:t>
            </a:r>
            <a:r>
              <a:rPr lang="en-US" altLang="zh-CN" sz="2400"/>
              <a:t>Hi6402</a:t>
            </a:r>
            <a:r>
              <a:rPr lang="zh-CN" altLang="en-US" sz="2400"/>
              <a:t>音频芯片</a:t>
            </a:r>
            <a:r>
              <a:rPr lang="zh-CN" altLang="en-US" sz="2400" smtClean="0"/>
              <a:t>。背面</a:t>
            </a:r>
            <a:r>
              <a:rPr lang="zh-CN" altLang="en-US" sz="2400"/>
              <a:t>红色区域为</a:t>
            </a:r>
            <a:r>
              <a:rPr lang="en-US" altLang="zh-CN" sz="2400"/>
              <a:t>Wi-Fi</a:t>
            </a:r>
            <a:r>
              <a:rPr lang="zh-CN" altLang="en-US" sz="2400"/>
              <a:t>及蓝牙</a:t>
            </a:r>
            <a:r>
              <a:rPr lang="en-US" altLang="zh-CN" sz="2400"/>
              <a:t>4.0</a:t>
            </a:r>
            <a:r>
              <a:rPr lang="zh-CN" altLang="en-US" sz="2400"/>
              <a:t>控制器，橙色区域是全球导航卫星系统芯片，黄色区域是</a:t>
            </a:r>
            <a:r>
              <a:rPr lang="en-US" altLang="zh-CN" sz="2400"/>
              <a:t>NFC</a:t>
            </a:r>
            <a:r>
              <a:rPr lang="zh-CN" altLang="en-US" sz="2400"/>
              <a:t>控制器，绿色区域是</a:t>
            </a:r>
            <a:r>
              <a:rPr lang="en-US" altLang="zh-CN" sz="2400"/>
              <a:t>WCDMA/LTE</a:t>
            </a:r>
            <a:r>
              <a:rPr lang="zh-CN" altLang="en-US" sz="2400"/>
              <a:t>、</a:t>
            </a:r>
            <a:r>
              <a:rPr lang="en-US" altLang="zh-CN" sz="2400"/>
              <a:t>FDD/TDDLTE</a:t>
            </a:r>
            <a:r>
              <a:rPr lang="zh-CN" altLang="en-US" sz="2400"/>
              <a:t>前端模组。</a:t>
            </a:r>
            <a:endParaRPr lang="zh-CN" altLang="en-US" sz="2400"/>
          </a:p>
        </p:txBody>
      </p:sp>
    </p:spTree>
  </p:cSld>
  <p:clrMapOvr>
    <a:masterClrMapping/>
  </p:clrMapOvr>
  <p:transition spd="med"/>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移动终端的硬件与软件</a:t>
            </a:r>
            <a:endParaRPr lang="zh-CN" altLang="en-US"/>
          </a:p>
        </p:txBody>
      </p:sp>
      <p:sp>
        <p:nvSpPr>
          <p:cNvPr id="3" name="矩形 2"/>
          <p:cNvSpPr/>
          <p:nvPr/>
        </p:nvSpPr>
        <p:spPr>
          <a:xfrm>
            <a:off x="390776" y="1146593"/>
            <a:ext cx="7746342" cy="2677656"/>
          </a:xfrm>
          <a:prstGeom prst="rect">
            <a:avLst/>
          </a:prstGeom>
        </p:spPr>
        <p:txBody>
          <a:bodyPr wrap="square">
            <a:spAutoFit/>
          </a:bodyPr>
          <a:lstStyle/>
          <a:p>
            <a:pPr>
              <a:lnSpc>
                <a:spcPct val="150000"/>
              </a:lnSpc>
            </a:pPr>
            <a:r>
              <a:rPr lang="zh-CN" altLang="en-US" sz="2800" b="1">
                <a:solidFill>
                  <a:srgbClr val="FF0000"/>
                </a:solidFill>
                <a:effectLst>
                  <a:outerShdw blurRad="38100" dist="38100" dir="2700000" algn="tl">
                    <a:srgbClr val="000000">
                      <a:alpha val="43137"/>
                    </a:srgbClr>
                  </a:outerShdw>
                </a:effectLst>
              </a:rPr>
              <a:t>移动终端的</a:t>
            </a:r>
            <a:r>
              <a:rPr lang="zh-CN" altLang="en-US" sz="2800" b="1" smtClean="0">
                <a:solidFill>
                  <a:srgbClr val="FF0000"/>
                </a:solidFill>
                <a:effectLst>
                  <a:outerShdw blurRad="38100" dist="38100" dir="2700000" algn="tl">
                    <a:srgbClr val="000000">
                      <a:alpha val="43137"/>
                    </a:srgbClr>
                  </a:outerShdw>
                </a:effectLst>
              </a:rPr>
              <a:t>中央处理器</a:t>
            </a:r>
            <a:endParaRPr lang="en-US" altLang="zh-CN" sz="2800" b="1" smtClean="0">
              <a:solidFill>
                <a:srgbClr val="FF0000"/>
              </a:solidFill>
              <a:effectLst>
                <a:outerShdw blurRad="38100" dist="38100" dir="2700000" algn="tl">
                  <a:srgbClr val="000000">
                    <a:alpha val="43137"/>
                  </a:srgbClr>
                </a:outerShdw>
              </a:effectLst>
            </a:endParaRPr>
          </a:p>
          <a:p>
            <a:pPr>
              <a:lnSpc>
                <a:spcPct val="150000"/>
              </a:lnSpc>
            </a:pPr>
            <a:r>
              <a:rPr lang="zh-CN" altLang="en-US" sz="2800" smtClean="0"/>
              <a:t>是</a:t>
            </a:r>
            <a:r>
              <a:rPr lang="zh-CN" altLang="en-US" sz="2800"/>
              <a:t>整个设备的控制中枢系统和逻辑控制中心，通过运行</a:t>
            </a:r>
            <a:r>
              <a:rPr lang="zh-CN" altLang="en-US" sz="2800" smtClean="0"/>
              <a:t>存储器内</a:t>
            </a:r>
            <a:r>
              <a:rPr lang="zh-CN" altLang="en-US" sz="2800"/>
              <a:t>的软件及调用存储器内的数据库，实现语音处理、输入输出控制等。</a:t>
            </a:r>
            <a:endParaRPr lang="zh-CN" altLang="en-US" sz="2800"/>
          </a:p>
        </p:txBody>
      </p:sp>
      <p:pic>
        <p:nvPicPr>
          <p:cNvPr id="4" name="图片 3"/>
          <p:cNvPicPr>
            <a:picLocks noChangeAspect="1"/>
          </p:cNvPicPr>
          <p:nvPr/>
        </p:nvPicPr>
        <p:blipFill>
          <a:blip r:embed="rId2"/>
          <a:stretch>
            <a:fillRect/>
          </a:stretch>
        </p:blipFill>
        <p:spPr>
          <a:xfrm>
            <a:off x="6054968" y="3105747"/>
            <a:ext cx="2732391" cy="1918316"/>
          </a:xfrm>
          <a:prstGeom prst="rect">
            <a:avLst/>
          </a:prstGeom>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spTree>
      <p:nvGrpSpPr>
        <p:cNvPr id="1" name=""/>
        <p:cNvGrpSpPr/>
        <p:nvPr/>
      </p:nvGrpSpPr>
      <p:grpSpPr>
        <a:xfrm>
          <a:off x="0" y="0"/>
          <a:ext cx="0" cy="0"/>
        </a:xfrm>
      </p:grpSpPr>
      <p:sp>
        <p:nvSpPr>
          <p:cNvPr id="2" name="标题 1"/>
          <p:cNvSpPr>
            <a:spLocks noGrp="1"/>
          </p:cNvSpPr>
          <p:nvPr>
            <p:ph type="title"/>
          </p:nvPr>
        </p:nvSpPr>
        <p:spPr/>
        <p:txBody>
          <a:bodyPr/>
          <a:lstStyle/>
          <a:p>
            <a:r>
              <a:rPr lang="zh-CN" altLang="en-US"/>
              <a:t>移动终端的硬件与软件</a:t>
            </a:r>
            <a:endParaRPr lang="zh-CN" altLang="en-US"/>
          </a:p>
        </p:txBody>
      </p:sp>
      <p:sp>
        <p:nvSpPr>
          <p:cNvPr id="3" name="矩形 2"/>
          <p:cNvSpPr/>
          <p:nvPr/>
        </p:nvSpPr>
        <p:spPr>
          <a:xfrm>
            <a:off x="483260" y="1050837"/>
            <a:ext cx="8136758" cy="2603854"/>
          </a:xfrm>
          <a:prstGeom prst="rect">
            <a:avLst/>
          </a:prstGeom>
        </p:spPr>
        <p:txBody>
          <a:bodyPr wrap="square">
            <a:spAutoFit/>
          </a:bodyPr>
          <a:lstStyle/>
          <a:p>
            <a:pPr>
              <a:lnSpc>
                <a:spcPct val="150000"/>
              </a:lnSpc>
            </a:pPr>
            <a:r>
              <a:rPr lang="zh-CN" altLang="en-US" sz="2800" b="1">
                <a:solidFill>
                  <a:srgbClr val="FF0000"/>
                </a:solidFill>
                <a:effectLst>
                  <a:outerShdw blurRad="38100" dist="38100" dir="2700000" algn="tl">
                    <a:srgbClr val="000000">
                      <a:alpha val="43137"/>
                    </a:srgbClr>
                  </a:outerShdw>
                </a:effectLst>
                <a:latin typeface="+mj-ea"/>
                <a:ea typeface="+mj-ea"/>
              </a:rPr>
              <a:t>移动终端常见的</a:t>
            </a:r>
            <a:r>
              <a:rPr lang="zh-CN" altLang="en-US" sz="2800" b="1" smtClean="0">
                <a:solidFill>
                  <a:srgbClr val="FF0000"/>
                </a:solidFill>
                <a:effectLst>
                  <a:outerShdw blurRad="38100" dist="38100" dir="2700000" algn="tl">
                    <a:srgbClr val="000000">
                      <a:alpha val="43137"/>
                    </a:srgbClr>
                  </a:outerShdw>
                </a:effectLst>
                <a:latin typeface="+mj-ea"/>
                <a:ea typeface="+mj-ea"/>
              </a:rPr>
              <a:t>中央处理器</a:t>
            </a:r>
            <a:endParaRPr lang="en-US" altLang="zh-CN" sz="2800" b="1" smtClean="0">
              <a:solidFill>
                <a:srgbClr val="FF0000"/>
              </a:solidFill>
              <a:effectLst>
                <a:outerShdw blurRad="38100" dist="38100" dir="2700000" algn="tl">
                  <a:srgbClr val="000000">
                    <a:alpha val="43137"/>
                  </a:srgbClr>
                </a:outerShdw>
              </a:effectLst>
              <a:latin typeface="+mj-ea"/>
              <a:ea typeface="+mj-ea"/>
            </a:endParaRPr>
          </a:p>
          <a:p>
            <a:pPr>
              <a:lnSpc>
                <a:spcPct val="150000"/>
              </a:lnSpc>
            </a:pPr>
            <a:r>
              <a:rPr lang="zh-CN" altLang="en-US" sz="2800" smtClean="0">
                <a:latin typeface="+mj-ea"/>
                <a:ea typeface="+mj-ea"/>
              </a:rPr>
              <a:t>苹果</a:t>
            </a:r>
            <a:r>
              <a:rPr lang="zh-CN" altLang="en-US" sz="2800">
                <a:latin typeface="+mj-ea"/>
                <a:ea typeface="+mj-ea"/>
              </a:rPr>
              <a:t>、三星、高通</a:t>
            </a:r>
            <a:r>
              <a:rPr lang="en-US" altLang="zh-CN" sz="2800">
                <a:latin typeface="+mj-ea"/>
                <a:ea typeface="+mj-ea"/>
              </a:rPr>
              <a:t>(Qualcomm)</a:t>
            </a:r>
            <a:r>
              <a:rPr lang="zh-CN" altLang="en-US" sz="2800">
                <a:latin typeface="+mj-ea"/>
                <a:ea typeface="+mj-ea"/>
              </a:rPr>
              <a:t>、英特尔</a:t>
            </a:r>
            <a:r>
              <a:rPr lang="en-US" altLang="zh-CN" sz="2800">
                <a:latin typeface="+mj-ea"/>
                <a:ea typeface="+mj-ea"/>
              </a:rPr>
              <a:t>(Intel)</a:t>
            </a:r>
            <a:r>
              <a:rPr lang="zh-CN" altLang="en-US" sz="2800">
                <a:latin typeface="+mj-ea"/>
                <a:ea typeface="+mj-ea"/>
              </a:rPr>
              <a:t>、英伟达</a:t>
            </a:r>
            <a:r>
              <a:rPr lang="en-US" altLang="zh-CN" sz="2800">
                <a:latin typeface="+mj-ea"/>
                <a:ea typeface="+mj-ea"/>
              </a:rPr>
              <a:t>(Nvidia)</a:t>
            </a:r>
            <a:r>
              <a:rPr lang="zh-CN" altLang="en-US" sz="2800">
                <a:latin typeface="+mj-ea"/>
                <a:ea typeface="+mj-ea"/>
              </a:rPr>
              <a:t>、联发科</a:t>
            </a:r>
            <a:r>
              <a:rPr lang="en-US" altLang="zh-CN" sz="2800">
                <a:latin typeface="+mj-ea"/>
                <a:ea typeface="+mj-ea"/>
              </a:rPr>
              <a:t>MTK)</a:t>
            </a:r>
            <a:r>
              <a:rPr lang="zh-CN" altLang="en-US" sz="2800">
                <a:latin typeface="+mj-ea"/>
                <a:ea typeface="+mj-ea"/>
              </a:rPr>
              <a:t>等，麒麟是我国首款国产移动终端中央处理器。</a:t>
            </a:r>
            <a:endParaRPr lang="zh-CN" altLang="en-US" sz="2800">
              <a:latin typeface="+mj-ea"/>
              <a:ea typeface="+mj-ea"/>
            </a:endParaRP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after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linds(horizontal)">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p="http://schemas.openxmlformats.org/presentationml/2006/main">
  <p:tag name="AS_OS" val="Unix 3.10 unknown"/>
  <p:tag name="AS_RELEASE_DATE" val="2020.11.30"/>
  <p:tag name="AS_TITLE" val="Aspose.Slides for Java"/>
  <p:tag name="AS_VERSION" val="20.11"/>
</p:tagLst>
</file>

<file path=ppt/theme/theme1.xml><?xml version="1.0" encoding="utf-8"?>
<a:theme xmlns:r="http://schemas.openxmlformats.org/officeDocument/2006/relationships" xmlns:a="http://schemas.openxmlformats.org/drawingml/2006/main" name="11">
  <a:themeElements>
    <a:clrScheme name="Default">
      <a:dk1>
        <a:srgbClr val="000000"/>
      </a:dk1>
      <a:lt1>
        <a:srgbClr val="F2F2F2"/>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Cambria-Calibri">
      <a:majorFont>
        <a:latin typeface="Cambria"/>
        <a:ea typeface="Arial"/>
        <a:cs typeface="Arial"/>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r="http://schemas.openxmlformats.org/officeDocument/2006/relationships" xmlns:a="http://schemas.openxmlformats.org/drawingml/2006/main" name="Default">
  <a:themeElements>
    <a:clrScheme name="Default">
      <a:dk1>
        <a:srgbClr val="000000"/>
      </a:dk1>
      <a:lt1>
        <a:srgbClr val="FFFFFF"/>
      </a:lt1>
      <a:dk2>
        <a:srgbClr val="A7A7A7"/>
      </a:dk2>
      <a:lt2>
        <a:srgbClr val="535353"/>
      </a:lt2>
      <a:accent1>
        <a:srgbClr val="BBE0E3"/>
      </a:accent1>
      <a:accent2>
        <a:srgbClr val="333399"/>
      </a:accent2>
      <a:accent3>
        <a:srgbClr val="8F8F8F"/>
      </a:accent3>
      <a:accent4>
        <a:srgbClr val="707070"/>
      </a:accent4>
      <a:accent5>
        <a:srgbClr val="DAEDEF"/>
      </a:accent5>
      <a:accent6>
        <a:srgbClr val="2D2D8A"/>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2F2F2"/>
        </a:solidFill>
        <a:ln w="25400" cap="flat">
          <a:solidFill>
            <a:srgbClr val="BBE0E3"/>
          </a:solidFill>
          <a:prstDash val="solid"/>
          <a:bevel/>
        </a:ln>
      </a:spPr>
      <a:bodyPr rot="0" spcFirstLastPara="1" vertOverflow="overflow" horzOverflow="overflow" vert="horz" wrap="square" lIns="45718" tIns="45718" rIns="45718" bIns="45718"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BBE0E3"/>
          </a:solidFill>
          <a:prstDash val="solid"/>
          <a:bevel/>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45718" tIns="45718" rIns="45718" bIns="45718"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latin typeface="+mn-lt"/>
            <a:ea typeface="+mn-ea"/>
            <a:cs typeface="+mn-cs"/>
            <a:sym typeface="Helvetica"/>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Company>学科网</Company>
  <Paragraphs>66</Paragraphs>
  <Slides>22</Slides>
  <Notes>0</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22</vt:i4>
      </vt:variant>
    </vt:vector>
  </HeadingPairs>
  <TitlesOfParts>
    <vt:vector baseType="lpstr" size="29">
      <vt:lpstr>Arial</vt:lpstr>
      <vt:lpstr>Cambria</vt:lpstr>
      <vt:lpstr>Calibri</vt:lpstr>
      <vt:lpstr>黑体</vt:lpstr>
      <vt:lpstr>Helvetica Neue</vt:lpstr>
      <vt:lpstr>Helvetica</vt:lpstr>
      <vt:lpstr>11</vt:lpstr>
      <vt:lpstr>信息技术（必修2）</vt:lpstr>
      <vt:lpstr>PowerPoint Presentation</vt:lpstr>
      <vt:lpstr>移动终端</vt:lpstr>
      <vt:lpstr>移动终端的发展</vt:lpstr>
      <vt:lpstr>移动终端的硬件与软件</vt:lpstr>
      <vt:lpstr>移动终端的硬件与软件</vt:lpstr>
      <vt:lpstr>移动终端的硬件与软件</vt:lpstr>
      <vt:lpstr>移动终端的硬件与软件</vt:lpstr>
      <vt:lpstr>移动终端的硬件与软件</vt:lpstr>
      <vt:lpstr>讨论交流</vt:lpstr>
      <vt:lpstr>移动终端的软件</vt:lpstr>
      <vt:lpstr>安卓系统</vt:lpstr>
      <vt:lpstr>智能手机</vt:lpstr>
      <vt:lpstr>移动支付</vt:lpstr>
      <vt:lpstr>移动终端的工作原理</vt:lpstr>
      <vt:lpstr>移动终端的工作原理</vt:lpstr>
      <vt:lpstr>移动终端的工作原理</vt:lpstr>
      <vt:lpstr>移动终端的工作原理</vt:lpstr>
      <vt:lpstr>共享单车的使用</vt:lpstr>
      <vt:lpstr>手机的性能指标</vt:lpstr>
      <vt:lpstr>手机的性能指标</vt:lpstr>
      <vt:lpstr>好好学习，天天向上</vt:lpstr>
    </vt:vector>
  </TitlesOfParts>
  <LinksUpToDate>0</LinksUpToDate>
  <SharedDoc>0</SharedDoc>
  <HyperlinksChanged>0</HyperlinksChanged>
  <Application>Aspose.Slides for Java</Application>
  <AppVersion>20.1100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creator>rbm.xkw.com</dc:creator>
  <cp:revision>1</cp:revision>
  <cp:lastPrinted>2021-03-24T15:42:36.760</cp:lastPrinted>
  <dcterms:created xsi:type="dcterms:W3CDTF">2021-03-24T15:42:36Z</dcterms:created>
  <dcterms:modified xsi:type="dcterms:W3CDTF">2021-03-24T07:42:37Z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album">
    <vt:lpwstr>rbm.xkw.com</vt:lpwstr>
  </property>
  <property fmtid="{D5CDD505-2E9C-101B-9397-08002B2CF9AE}" pid="3" name="author">
    <vt:lpwstr>rbm.xkw.com</vt:lpwstr>
  </property>
  <property fmtid="{D5CDD505-2E9C-101B-9397-08002B2CF9AE}" pid="4" name="company">
    <vt:lpwstr>学科网</vt:lpwstr>
  </property>
  <property fmtid="{D5CDD505-2E9C-101B-9397-08002B2CF9AE}" pid="5" name="copyright">
    <vt:lpwstr>学科网版权所有</vt:lpwstr>
  </property>
</Properties>
</file>