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84" r:id="rId5"/>
    <p:sldId id="293" r:id="rId6"/>
    <p:sldId id="294" r:id="rId7"/>
    <p:sldId id="295" r:id="rId8"/>
    <p:sldId id="296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7" r:id="rId18"/>
    <p:sldId id="298" r:id="rId19"/>
    <p:sldId id="299" r:id="rId20"/>
  </p:sldIdLst>
  <p:sldSz cx="9121775" cy="5130800"/>
  <p:notesSz cx="6858000" cy="9144000"/>
  <p:custDataLst>
    <p:tags r:id="rId21"/>
  </p:custDataLst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590" autoAdjust="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>
        <p:guide orient="horz" pos="161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tags" Target="tags/tag1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90" y="0"/>
            <a:ext cx="8994185" cy="718352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med"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627063" y="196048"/>
            <a:ext cx="7867650" cy="71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27063" y="1106906"/>
            <a:ext cx="7867650" cy="3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27063" y="4756150"/>
            <a:ext cx="20526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3021013" y="4756150"/>
            <a:ext cx="30797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6442075" y="4756150"/>
            <a:ext cx="205263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iming/>
  <p:txStyles>
    <p:titleStyle>
      <a:lvl1pPr algn="ctr">
        <a:defRPr sz="36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algn="ctr">
        <a:defRPr sz="2470">
          <a:latin typeface="Arial"/>
          <a:ea typeface="Arial"/>
          <a:cs typeface="Arial"/>
          <a:sym typeface="Arial"/>
        </a:defRPr>
      </a:lvl2pPr>
      <a:lvl3pPr algn="ctr">
        <a:defRPr sz="2470">
          <a:latin typeface="Arial"/>
          <a:ea typeface="Arial"/>
          <a:cs typeface="Arial"/>
          <a:sym typeface="Arial"/>
        </a:defRPr>
      </a:lvl3pPr>
      <a:lvl4pPr algn="ctr">
        <a:defRPr sz="2470">
          <a:latin typeface="Arial"/>
          <a:ea typeface="Arial"/>
          <a:cs typeface="Arial"/>
          <a:sym typeface="Arial"/>
        </a:defRPr>
      </a:lvl4pPr>
      <a:lvl5pPr algn="ctr">
        <a:defRPr sz="2470">
          <a:latin typeface="Arial"/>
          <a:ea typeface="Arial"/>
          <a:cs typeface="Arial"/>
          <a:sym typeface="Arial"/>
        </a:defRPr>
      </a:lvl5pPr>
      <a:lvl6pPr algn="ctr">
        <a:defRPr sz="2470">
          <a:latin typeface="Arial"/>
          <a:ea typeface="Arial"/>
          <a:cs typeface="Arial"/>
          <a:sym typeface="Arial"/>
        </a:defRPr>
      </a:lvl6pPr>
      <a:lvl7pPr algn="ctr">
        <a:defRPr sz="2470">
          <a:latin typeface="Arial"/>
          <a:ea typeface="Arial"/>
          <a:cs typeface="Arial"/>
          <a:sym typeface="Arial"/>
        </a:defRPr>
      </a:lvl7pPr>
      <a:lvl8pPr algn="ctr">
        <a:defRPr sz="2470">
          <a:latin typeface="Arial"/>
          <a:ea typeface="Arial"/>
          <a:cs typeface="Arial"/>
          <a:sym typeface="Arial"/>
        </a:defRPr>
      </a:lvl8pPr>
      <a:lvl9pPr algn="ctr">
        <a:defRPr sz="2470">
          <a:latin typeface="Arial"/>
          <a:ea typeface="Arial"/>
          <a:cs typeface="Arial"/>
          <a:sym typeface="Arial"/>
        </a:defRPr>
      </a:lvl9pPr>
    </p:titleStyle>
    <p:bodyStyle>
      <a:lvl1pPr marL="192405" indent="0" algn="l">
        <a:lnSpc>
          <a:spcPct val="150000"/>
        </a:lnSpc>
        <a:spcBef>
          <a:spcPts val="395"/>
        </a:spcBef>
        <a:buSzTx/>
        <a:buNone/>
        <a:defRPr sz="24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marL="439420" indent="-182880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2pPr>
      <a:lvl3pPr marL="683895" indent="-170815" algn="l">
        <a:lnSpc>
          <a:spcPct val="150000"/>
        </a:lnSpc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3pPr>
      <a:lvl4pPr marL="974725" indent="-205105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4pPr>
      <a:lvl5pPr marL="1231265" indent="-205105" algn="l">
        <a:lnSpc>
          <a:spcPct val="150000"/>
        </a:lnSpc>
        <a:spcBef>
          <a:spcPts val="395"/>
        </a:spcBef>
        <a:buSzTx/>
        <a:buChar char="»"/>
        <a:defRPr sz="1795">
          <a:latin typeface="Arial"/>
          <a:ea typeface="Arial"/>
          <a:cs typeface="Arial"/>
          <a:sym typeface="Arial"/>
        </a:defRPr>
      </a:lvl5pPr>
      <a:lvl6pPr marL="151066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6pPr>
      <a:lvl7pPr marL="176720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7pPr>
      <a:lvl8pPr marL="202311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8pPr>
      <a:lvl9pPr marL="227965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9pPr>
    </p:bodyStyle>
    <p:otherStyle>
      <a:lvl1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" y="-83031"/>
            <a:ext cx="9121775" cy="521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063" y="302374"/>
            <a:ext cx="7867650" cy="718352"/>
          </a:xfrm>
        </p:spPr>
        <p:txBody>
          <a:bodyPr>
            <a:no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信息技术（必修</a:t>
            </a:r>
            <a:r>
              <a:rPr lang="en-US" altLang="zh-CN" sz="4400" smtClean="0">
                <a:solidFill>
                  <a:srgbClr val="FF0000"/>
                </a:solidFill>
              </a:rPr>
              <a:t>2</a:t>
            </a:r>
            <a:r>
              <a:rPr lang="zh-CN" altLang="en-US" sz="4400" smtClean="0">
                <a:solidFill>
                  <a:srgbClr val="FF0000"/>
                </a:solidFill>
              </a:rPr>
              <a:t>）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20738" y="1860698"/>
            <a:ext cx="7867650" cy="148087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defRPr>
            </a:lvl1pPr>
            <a:lvl2pPr algn="ctr">
              <a:defRPr sz="247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247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247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2470">
                <a:latin typeface="Arial"/>
                <a:ea typeface="Arial"/>
                <a:cs typeface="Arial"/>
                <a:sym typeface="Arial"/>
              </a:defRPr>
            </a:lvl5pPr>
            <a:lvl6pPr algn="ctr">
              <a:defRPr sz="2470">
                <a:latin typeface="Arial"/>
                <a:ea typeface="Arial"/>
                <a:cs typeface="Arial"/>
                <a:sym typeface="Arial"/>
              </a:defRPr>
            </a:lvl6pPr>
            <a:lvl7pPr algn="ctr">
              <a:defRPr sz="2470">
                <a:latin typeface="Arial"/>
                <a:ea typeface="Arial"/>
                <a:cs typeface="Arial"/>
                <a:sym typeface="Arial"/>
              </a:defRPr>
            </a:lvl7pPr>
            <a:lvl8pPr algn="ctr">
              <a:defRPr sz="2470">
                <a:latin typeface="Arial"/>
                <a:ea typeface="Arial"/>
                <a:cs typeface="Arial"/>
                <a:sym typeface="Arial"/>
              </a:defRPr>
            </a:lvl8pPr>
            <a:lvl9pPr algn="ctr">
              <a:defRPr sz="247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7200" smtClean="0">
                <a:solidFill>
                  <a:schemeClr val="accent6"/>
                </a:solidFill>
              </a:rPr>
              <a:t>信息系统与社会</a:t>
            </a:r>
            <a:endParaRPr lang="zh-CN" altLang="en-US" sz="72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288049" y="548612"/>
            <a:ext cx="83216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7.</a:t>
            </a:r>
            <a:r>
              <a:rPr lang="zh-CN" altLang="en-US" sz="2400"/>
              <a:t> 光学心率传感器可用于检测用户的心率，皮电反应传感器可以更准确地监测用户的运动状态。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         </a:t>
            </a:r>
            <a:r>
              <a:rPr lang="zh-CN" altLang="en-US" sz="2400" smtClean="0"/>
              <a:t>同</a:t>
            </a:r>
            <a:r>
              <a:rPr lang="zh-CN" altLang="en-US" sz="2400"/>
              <a:t>一种传感器采用不同的算法，还可以实现不同的功能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如</a:t>
            </a:r>
            <a:r>
              <a:rPr lang="zh-CN" altLang="en-US" sz="2400"/>
              <a:t>智能手环中的</a:t>
            </a:r>
            <a:r>
              <a:rPr lang="zh-CN" altLang="en-US" sz="2400" smtClean="0"/>
              <a:t>加速度传感器</a:t>
            </a:r>
            <a:r>
              <a:rPr lang="zh-CN" altLang="en-US" sz="2400"/>
              <a:t>，除了实现计步功能外，通过特定的算法，还可以监测用户的睡眠状况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磁场传感器</a:t>
            </a:r>
            <a:r>
              <a:rPr lang="zh-CN" altLang="en-US" sz="2400"/>
              <a:t>，除了可以制作电子指南针以外，还可用于制作电子金属探测器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</p:cSld>
  <p:clrMapOvr>
    <a:masterClrMapping/>
  </p:clrMapOvr>
  <p:transition spd="med"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传感器信息的获取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923836"/>
            <a:ext cx="8739008" cy="367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/>
              <a:t>1.</a:t>
            </a:r>
            <a:r>
              <a:rPr lang="zh-CN" altLang="en-US" sz="2400" smtClean="0"/>
              <a:t>信息系统从</a:t>
            </a:r>
            <a:r>
              <a:rPr lang="zh-CN" altLang="en-US" sz="2400"/>
              <a:t>传感器获取</a:t>
            </a:r>
            <a:r>
              <a:rPr lang="zh-CN" altLang="en-US" sz="2400" smtClean="0"/>
              <a:t>信息的方式：无线</a:t>
            </a:r>
            <a:r>
              <a:rPr lang="zh-CN" altLang="en-US" sz="2400"/>
              <a:t>网络、蓝牙、</a:t>
            </a:r>
            <a:r>
              <a:rPr lang="zh-CN" altLang="en-US" sz="2400" smtClean="0"/>
              <a:t>串口（</a:t>
            </a:r>
            <a:r>
              <a:rPr lang="en-US" altLang="zh-CN" sz="2400"/>
              <a:t>COM</a:t>
            </a:r>
            <a:r>
              <a:rPr lang="zh-CN" altLang="en-US" sz="2400"/>
              <a:t>接口</a:t>
            </a:r>
            <a:r>
              <a:rPr lang="en-US" altLang="zh-CN" sz="2400"/>
              <a:t>)</a:t>
            </a:r>
            <a:r>
              <a:rPr lang="zh-CN" altLang="en-US" sz="2400"/>
              <a:t>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200000"/>
              </a:lnSpc>
            </a:pPr>
            <a:r>
              <a:rPr lang="en-US" altLang="zh-CN" sz="2400" smtClean="0"/>
              <a:t>2</a:t>
            </a:r>
            <a:r>
              <a:rPr lang="zh-CN" altLang="en-US" sz="2400" smtClean="0"/>
              <a:t>、传统</a:t>
            </a:r>
            <a:r>
              <a:rPr lang="zh-CN" altLang="en-US" sz="2400"/>
              <a:t>的计算机一般没有传感器的接口，需要借助其他具备传感器接口</a:t>
            </a:r>
            <a:r>
              <a:rPr lang="zh-CN" altLang="en-US" sz="2400" smtClean="0"/>
              <a:t>的智能终端</a:t>
            </a:r>
            <a:r>
              <a:rPr lang="zh-CN" altLang="en-US" sz="2400"/>
              <a:t>来实现信息的获取。而计算机和智能终端的通信一般采用</a:t>
            </a:r>
            <a:r>
              <a:rPr lang="en-US" altLang="zh-CN" sz="2400"/>
              <a:t>COM</a:t>
            </a:r>
            <a:r>
              <a:rPr lang="zh-CN" altLang="en-US" sz="2400"/>
              <a:t>接口或通过</a:t>
            </a:r>
            <a:r>
              <a:rPr lang="en-US" altLang="zh-CN" sz="2400" smtClean="0"/>
              <a:t>USB</a:t>
            </a:r>
            <a:r>
              <a:rPr lang="zh-CN" altLang="en-US" sz="2400" smtClean="0"/>
              <a:t>接口</a:t>
            </a:r>
            <a:r>
              <a:rPr lang="zh-CN" altLang="en-US" sz="2400"/>
              <a:t>模拟</a:t>
            </a:r>
            <a:r>
              <a:rPr lang="en-US" altLang="zh-CN" sz="2400"/>
              <a:t>COM</a:t>
            </a:r>
            <a:r>
              <a:rPr lang="zh-CN" altLang="en-US" sz="2400"/>
              <a:t>接口来实现。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拓展：</a:t>
            </a:r>
            <a:r>
              <a:rPr lang="zh-CN" altLang="en-US" smtClean="0"/>
              <a:t>串口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6681" y="1190547"/>
            <a:ext cx="8444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1</a:t>
            </a:r>
            <a:r>
              <a:rPr lang="zh-CN" altLang="en-US" sz="2400" smtClean="0"/>
              <a:t>、串口</a:t>
            </a:r>
            <a:r>
              <a:rPr lang="zh-CN" altLang="en-US" sz="2400"/>
              <a:t>是串行接口的简称，也称串行通信接口，是采用串行通信方式的扩展</a:t>
            </a:r>
            <a:r>
              <a:rPr lang="zh-CN" altLang="en-US" sz="2400" smtClean="0"/>
              <a:t>接口。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2</a:t>
            </a:r>
            <a:r>
              <a:rPr lang="zh-CN" altLang="en-US" sz="2400" smtClean="0"/>
              <a:t>、特点：通信</a:t>
            </a:r>
            <a:r>
              <a:rPr lang="zh-CN" altLang="en-US" sz="2400"/>
              <a:t>线路简单，一般只要一对传输线就可以实现双向通信，从而大大降低了成本，特别</a:t>
            </a:r>
            <a:r>
              <a:rPr lang="zh-CN" altLang="en-US" sz="2400" smtClean="0"/>
              <a:t>适用于</a:t>
            </a:r>
            <a:r>
              <a:rPr lang="zh-CN" altLang="en-US" sz="2400"/>
              <a:t>远距离通信，但传送速度较慢。目前串口多用于工业控制和测量设备以及部分通信设备中。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micro:bit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83" y="854312"/>
            <a:ext cx="4756222" cy="42764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9148" y="1330562"/>
            <a:ext cx="293803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err="1" smtClean="0"/>
              <a:t>micro:bit</a:t>
            </a:r>
            <a:r>
              <a:rPr lang="zh-CN" altLang="en-US" sz="2800"/>
              <a:t>是一款由</a:t>
            </a:r>
            <a:r>
              <a:rPr lang="zh-CN" altLang="en-US" sz="2800" smtClean="0"/>
              <a:t>英国广播电视公司（</a:t>
            </a:r>
            <a:r>
              <a:rPr lang="en-US" altLang="zh-CN" sz="2800"/>
              <a:t>BBC</a:t>
            </a:r>
            <a:r>
              <a:rPr lang="zh-CN" altLang="en-US" sz="2800"/>
              <a:t>）为青少年编程教育设计的入门级开发板</a:t>
            </a:r>
            <a:r>
              <a:rPr lang="zh-CN" altLang="en-US" sz="2800" smtClean="0"/>
              <a:t>。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传感器信息的</a:t>
            </a:r>
            <a:r>
              <a:rPr lang="zh-CN" altLang="en-US" smtClean="0"/>
              <a:t>获取（实例）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1890" y="1302351"/>
            <a:ext cx="8557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err="1" smtClean="0"/>
              <a:t>micro:bit</a:t>
            </a:r>
            <a:r>
              <a:rPr lang="zh-CN" altLang="en-US" sz="2400"/>
              <a:t>设备作为采集传感器数据的智能终端，通过</a:t>
            </a:r>
            <a:r>
              <a:rPr lang="en-US" altLang="zh-CN" sz="2400"/>
              <a:t>Python</a:t>
            </a:r>
            <a:r>
              <a:rPr lang="zh-CN" altLang="en-US" sz="2400"/>
              <a:t>编程，获取</a:t>
            </a:r>
            <a:r>
              <a:rPr lang="zh-CN" altLang="en-US" sz="2400" smtClean="0"/>
              <a:t>温度传感器</a:t>
            </a:r>
            <a:r>
              <a:rPr lang="zh-CN" altLang="en-US" sz="2400"/>
              <a:t>的信息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操作步骤：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通过</a:t>
            </a:r>
            <a:r>
              <a:rPr lang="en-US" altLang="zh-CN" sz="2400"/>
              <a:t>USB</a:t>
            </a:r>
            <a:r>
              <a:rPr lang="zh-CN" altLang="en-US" sz="2400"/>
              <a:t>连接线将</a:t>
            </a:r>
            <a:r>
              <a:rPr lang="en-US" altLang="zh-CN" sz="2400" err="1"/>
              <a:t>micro:bit</a:t>
            </a:r>
            <a:r>
              <a:rPr lang="zh-CN" altLang="en-US" sz="2400"/>
              <a:t>接到计算机，并安装串口驱动。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编写程序，获取环境数据。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通过串口调试工具，查看串口数据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493533" y="1551399"/>
            <a:ext cx="8506627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err="1"/>
              <a:t>micro:bit</a:t>
            </a:r>
            <a:r>
              <a:rPr lang="zh-CN" altLang="en-US" sz="2400"/>
              <a:t>的代码采用</a:t>
            </a:r>
            <a:r>
              <a:rPr lang="en-US" altLang="zh-CN" sz="2400" err="1"/>
              <a:t>MicroPython</a:t>
            </a:r>
            <a:r>
              <a:rPr lang="zh-CN" altLang="en-US" sz="2400"/>
              <a:t>语言编写。</a:t>
            </a:r>
            <a:r>
              <a:rPr lang="en-US" altLang="zh-CN" sz="2400" err="1"/>
              <a:t>MicroPython</a:t>
            </a:r>
            <a:r>
              <a:rPr lang="zh-CN" altLang="en-US" sz="2400"/>
              <a:t>是</a:t>
            </a:r>
            <a:r>
              <a:rPr lang="en-US" altLang="zh-CN" sz="2400"/>
              <a:t>Python</a:t>
            </a:r>
            <a:r>
              <a:rPr lang="zh-CN" altLang="en-US" sz="2400"/>
              <a:t>的子集，为</a:t>
            </a:r>
            <a:r>
              <a:rPr lang="zh-CN" altLang="en-US" sz="2400" smtClean="0"/>
              <a:t>单片机</a:t>
            </a:r>
            <a:r>
              <a:rPr lang="en-US" altLang="zh-CN" sz="2400"/>
              <a:t>(Microcontroller Unit</a:t>
            </a:r>
            <a:r>
              <a:rPr lang="zh-CN" altLang="en-US" sz="2400"/>
              <a:t>，简称</a:t>
            </a:r>
            <a:r>
              <a:rPr lang="en-US" altLang="zh-CN" sz="2400"/>
              <a:t>MCU)</a:t>
            </a:r>
            <a:r>
              <a:rPr lang="zh-CN" altLang="en-US" sz="2400"/>
              <a:t>应用领域开发而定制的一种语言，即运行在</a:t>
            </a:r>
            <a:r>
              <a:rPr lang="zh-CN" altLang="en-US" sz="2400" smtClean="0"/>
              <a:t>单片机</a:t>
            </a:r>
            <a:r>
              <a:rPr lang="zh-CN" altLang="en-US" sz="2400"/>
              <a:t>上的</a:t>
            </a:r>
            <a:r>
              <a:rPr lang="en-US" altLang="zh-CN" sz="2400"/>
              <a:t>Python</a:t>
            </a:r>
            <a:r>
              <a:rPr lang="zh-CN" altLang="en-US" sz="2400"/>
              <a:t>程序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32698" b="693"/>
          <a:stretch>
            <a:fillRect/>
          </a:stretch>
        </p:blipFill>
        <p:spPr>
          <a:xfrm>
            <a:off x="0" y="515562"/>
            <a:ext cx="5576523" cy="4295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04113" y="350369"/>
            <a:ext cx="3061324" cy="446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temperature()</a:t>
            </a:r>
            <a:r>
              <a:rPr lang="zh-CN" altLang="en-US" sz="2400"/>
              <a:t>指读取开发板上自带的温度传感器，</a:t>
            </a:r>
            <a:r>
              <a:rPr lang="en-US" altLang="zh-CN" sz="2400"/>
              <a:t>sleep(200)</a:t>
            </a:r>
            <a:r>
              <a:rPr lang="zh-CN" altLang="en-US" sz="2400"/>
              <a:t>示延时</a:t>
            </a:r>
            <a:r>
              <a:rPr lang="en-US" altLang="zh-CN" sz="2400"/>
              <a:t>200</a:t>
            </a:r>
            <a:r>
              <a:rPr lang="zh-CN" altLang="en-US" sz="2400"/>
              <a:t>毫秒。这段代码的作用是让</a:t>
            </a:r>
            <a:r>
              <a:rPr lang="en-US" altLang="zh-CN" sz="2400" err="1"/>
              <a:t>micro:bit</a:t>
            </a:r>
            <a:r>
              <a:rPr lang="zh-CN" altLang="en-US" sz="2400"/>
              <a:t>每隔</a:t>
            </a:r>
            <a:r>
              <a:rPr lang="en-US" altLang="zh-CN" sz="2400"/>
              <a:t>200</a:t>
            </a:r>
            <a:r>
              <a:rPr lang="zh-CN" altLang="en-US" sz="2400"/>
              <a:t>毫秒通过串口输出检测到的温度值。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2" y="170612"/>
            <a:ext cx="6927484" cy="34972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2808" y="3840067"/>
            <a:ext cx="7232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运行这段代码，即可看到</a:t>
            </a:r>
            <a:r>
              <a:rPr lang="en-US" altLang="zh-CN" sz="2800"/>
              <a:t>Python</a:t>
            </a:r>
            <a:r>
              <a:rPr lang="zh-CN" altLang="en-US" sz="2800"/>
              <a:t>的</a:t>
            </a:r>
            <a:r>
              <a:rPr lang="en-US" altLang="zh-CN" sz="2800"/>
              <a:t>Shell</a:t>
            </a:r>
            <a:r>
              <a:rPr lang="zh-CN" altLang="en-US" sz="2800"/>
              <a:t>窗口</a:t>
            </a:r>
            <a:r>
              <a:rPr lang="zh-CN" altLang="en-US" sz="2800" smtClean="0"/>
              <a:t>中不断</a:t>
            </a:r>
            <a:r>
              <a:rPr lang="zh-CN" altLang="en-US" sz="2800"/>
              <a:t>输出串口的</a:t>
            </a:r>
            <a:r>
              <a:rPr lang="zh-CN" altLang="en-US" sz="2800" smtClean="0"/>
              <a:t>数据。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5" y="981043"/>
            <a:ext cx="2503432" cy="41497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615" y="105212"/>
            <a:ext cx="87001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适当修改代码，可以将从串口获取的数据保存到文本文件中，便于后期分析。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657975" y="1446189"/>
            <a:ext cx="45593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/>
              <a:t>其中“</a:t>
            </a:r>
            <a:r>
              <a:rPr lang="en-US" altLang="zh-CN" sz="2400"/>
              <a:t>f=open('microbit.txt'</a:t>
            </a:r>
            <a:r>
              <a:rPr lang="zh-CN" altLang="en-US" sz="2400"/>
              <a:t>，</a:t>
            </a:r>
            <a:r>
              <a:rPr lang="en-US" altLang="zh-CN" sz="2400"/>
              <a:t>'wb')”</a:t>
            </a:r>
            <a:r>
              <a:rPr lang="zh-CN" altLang="en-US" sz="2400"/>
              <a:t>表示创建一个名为</a:t>
            </a:r>
            <a:r>
              <a:rPr lang="en-US" altLang="zh-CN" sz="2400"/>
              <a:t>microbit.txt</a:t>
            </a:r>
            <a:r>
              <a:rPr lang="zh-CN" altLang="en-US" sz="2400"/>
              <a:t>的文本文件，</a:t>
            </a:r>
            <a:r>
              <a:rPr lang="en-US" altLang="zh-CN" sz="2400" err="1"/>
              <a:t>wb</a:t>
            </a:r>
            <a:r>
              <a:rPr lang="zh-CN" altLang="en-US" sz="2400"/>
              <a:t>表示</a:t>
            </a:r>
            <a:endParaRPr lang="zh-CN" altLang="en-US" sz="2400"/>
          </a:p>
          <a:p>
            <a:r>
              <a:rPr lang="zh-CN" altLang="en-US" sz="2400"/>
              <a:t>用二进制写入。</a:t>
            </a:r>
            <a:endParaRPr lang="zh-CN" altLang="en-US" sz="2400"/>
          </a:p>
        </p:txBody>
      </p:sp>
      <p:pic>
        <p:nvPicPr>
          <p:cNvPr id="6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950700" y="126619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 spd="med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" y="222921"/>
            <a:ext cx="8494632" cy="4668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298147" y="1721157"/>
            <a:ext cx="8612339" cy="166052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6600" b="1">
                <a:solidFill>
                  <a:srgbClr val="FFFF00"/>
                </a:solidFill>
              </a:rPr>
              <a:t>传感与控制</a:t>
            </a:r>
            <a:endParaRPr lang="zh-CN" altLang="en-US" sz="6600" b="1">
              <a:solidFill>
                <a:srgbClr val="FFFF00"/>
              </a:solidFill>
            </a:endParaRPr>
          </a:p>
          <a:p>
            <a:pPr algn="ctr"/>
            <a:r>
              <a:rPr lang="zh-CN" altLang="en-US" sz="3600" b="1">
                <a:solidFill>
                  <a:srgbClr val="FFFF00"/>
                </a:solidFill>
              </a:rPr>
              <a:t>第</a:t>
            </a:r>
            <a:r>
              <a:rPr lang="en-US" altLang="zh-CN" sz="3600" b="1">
                <a:solidFill>
                  <a:srgbClr val="FFFF00"/>
                </a:solidFill>
              </a:rPr>
              <a:t>1</a:t>
            </a:r>
            <a:r>
              <a:rPr lang="zh-CN" altLang="en-US" sz="3600" b="1">
                <a:solidFill>
                  <a:srgbClr val="FFFF00"/>
                </a:solidFill>
              </a:rPr>
              <a:t>课时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信息系统与外部世界的联系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28342" y="3419430"/>
            <a:ext cx="1704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/>
              <a:t>传感技术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261154" y="228108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信息系统要发挥作用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7088669" y="22810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外部世界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4419198" y="117409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人为中介</a:t>
            </a:r>
            <a:endParaRPr lang="zh-CN" altLang="en-US" sz="2800"/>
          </a:p>
        </p:txBody>
      </p:sp>
      <p:sp>
        <p:nvSpPr>
          <p:cNvPr id="9" name="左右箭头 8"/>
          <p:cNvSpPr/>
          <p:nvPr/>
        </p:nvSpPr>
        <p:spPr>
          <a:xfrm rot="19040320">
            <a:off x="3427336" y="1864046"/>
            <a:ext cx="1256873" cy="291322"/>
          </a:xfrm>
          <a:prstGeom prst="leftRightArrow">
            <a:avLst/>
          </a:prstGeom>
          <a:solidFill>
            <a:srgbClr val="002060"/>
          </a:solidFill>
          <a:ln w="25400" cap="flat">
            <a:solidFill>
              <a:srgbClr val="BBE0E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左右箭头 9"/>
          <p:cNvSpPr/>
          <p:nvPr/>
        </p:nvSpPr>
        <p:spPr>
          <a:xfrm rot="1947293">
            <a:off x="3499873" y="2912953"/>
            <a:ext cx="1448656" cy="236089"/>
          </a:xfrm>
          <a:prstGeom prst="leftRightArrow">
            <a:avLst/>
          </a:prstGeom>
          <a:solidFill>
            <a:srgbClr val="002060"/>
          </a:solidFill>
          <a:ln w="25400" cap="flat">
            <a:solidFill>
              <a:srgbClr val="BBE0E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左右箭头 10"/>
          <p:cNvSpPr/>
          <p:nvPr/>
        </p:nvSpPr>
        <p:spPr>
          <a:xfrm rot="1947293">
            <a:off x="5817613" y="1846987"/>
            <a:ext cx="1448656" cy="236089"/>
          </a:xfrm>
          <a:prstGeom prst="leftRightArrow">
            <a:avLst/>
          </a:prstGeom>
          <a:solidFill>
            <a:srgbClr val="002060"/>
          </a:solidFill>
          <a:ln w="25400" cap="flat">
            <a:solidFill>
              <a:srgbClr val="BBE0E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左右箭头 11"/>
          <p:cNvSpPr/>
          <p:nvPr/>
        </p:nvSpPr>
        <p:spPr>
          <a:xfrm rot="19040320">
            <a:off x="5817613" y="2902426"/>
            <a:ext cx="1448656" cy="236089"/>
          </a:xfrm>
          <a:prstGeom prst="leftRightArrow">
            <a:avLst/>
          </a:prstGeom>
          <a:solidFill>
            <a:srgbClr val="002060"/>
          </a:solidFill>
          <a:ln w="25400" cap="flat">
            <a:solidFill>
              <a:srgbClr val="BBE0E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传感与控制技术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324" y="1184804"/>
            <a:ext cx="83730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+mn-ea"/>
              </a:rPr>
              <a:t>传感技术：将</a:t>
            </a:r>
            <a:r>
              <a:rPr lang="zh-CN" altLang="en-US" sz="2800">
                <a:latin typeface="+mn-ea"/>
              </a:rPr>
              <a:t>采集到的外部世界的各种</a:t>
            </a:r>
            <a:r>
              <a:rPr lang="zh-CN" altLang="en-US" sz="2800" smtClean="0">
                <a:latin typeface="+mn-ea"/>
              </a:rPr>
              <a:t>信息</a:t>
            </a:r>
            <a:r>
              <a:rPr lang="zh-CN" altLang="en-US" sz="2800">
                <a:latin typeface="+mn-ea"/>
              </a:rPr>
              <a:t>输入到信息系统</a:t>
            </a:r>
            <a:r>
              <a:rPr lang="zh-CN" altLang="en-US" sz="2800" smtClean="0">
                <a:latin typeface="+mn-ea"/>
              </a:rPr>
              <a:t>；</a:t>
            </a:r>
            <a:endParaRPr lang="en-US" altLang="zh-CN" sz="280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+mn-ea"/>
              </a:rPr>
              <a:t>控制技术：实现</a:t>
            </a:r>
            <a:r>
              <a:rPr lang="zh-CN" altLang="en-US" sz="2800">
                <a:latin typeface="+mn-ea"/>
              </a:rPr>
              <a:t>信息系统对外部世界的控制</a:t>
            </a:r>
            <a:r>
              <a:rPr lang="zh-CN" altLang="en-US" sz="2800" smtClean="0">
                <a:latin typeface="+mn-ea"/>
              </a:rPr>
              <a:t>。</a:t>
            </a:r>
            <a:endParaRPr lang="en-US" altLang="zh-CN" sz="28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+mn-ea"/>
              </a:rPr>
              <a:t>目前</a:t>
            </a:r>
            <a:r>
              <a:rPr lang="zh-CN" altLang="en-US" sz="2800">
                <a:latin typeface="+mn-ea"/>
              </a:rPr>
              <a:t>，传感与</a:t>
            </a:r>
            <a:r>
              <a:rPr lang="zh-CN" altLang="en-US" sz="2800" smtClean="0">
                <a:latin typeface="+mn-ea"/>
              </a:rPr>
              <a:t>控制技术已</a:t>
            </a:r>
            <a:r>
              <a:rPr lang="zh-CN" altLang="en-US" sz="2800">
                <a:latin typeface="+mn-ea"/>
              </a:rPr>
              <a:t>在日常工作生活中广泛应用。</a:t>
            </a:r>
            <a:endParaRPr lang="zh-CN" altLang="en-US" sz="2800">
              <a:latin typeface="+mn-ea"/>
            </a:endParaRPr>
          </a:p>
        </p:txBody>
      </p:sp>
    </p:spTree>
  </p:cSld>
  <p:clrMapOvr>
    <a:masterClrMapping/>
  </p:clrMapOvr>
  <p:transition spd="med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30212" y="141772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天网监控系统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3130212" y="24471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火车站的闸机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2250652" y="3459520"/>
            <a:ext cx="4259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微信智能锁和</a:t>
            </a:r>
            <a:r>
              <a:rPr lang="en-US" altLang="zh-CN" sz="2800"/>
              <a:t>QQ</a:t>
            </a:r>
            <a:r>
              <a:rPr lang="zh-CN" altLang="en-US" sz="2800"/>
              <a:t>物联功能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常见的传感器技术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635" y="640715"/>
            <a:ext cx="887412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/>
              <a:t>1</a:t>
            </a:r>
            <a:r>
              <a:rPr lang="zh-CN" altLang="en-US" sz="2000" smtClean="0"/>
              <a:t>、传感器的组成</a:t>
            </a:r>
            <a:endParaRPr lang="en-US" altLang="zh-CN" sz="2000" smtClean="0"/>
          </a:p>
          <a:p>
            <a:pPr>
              <a:lnSpc>
                <a:spcPct val="200000"/>
              </a:lnSpc>
            </a:pPr>
            <a:r>
              <a:rPr lang="en-US" altLang="zh-CN" sz="2000"/>
              <a:t> </a:t>
            </a:r>
            <a:r>
              <a:rPr lang="en-US" altLang="zh-CN" sz="2000" smtClean="0"/>
              <a:t>      </a:t>
            </a:r>
            <a:r>
              <a:rPr lang="zh-CN" altLang="en-US" sz="2000" smtClean="0"/>
              <a:t>传感器</a:t>
            </a:r>
            <a:r>
              <a:rPr lang="zh-CN" altLang="en-US" sz="2000"/>
              <a:t>属于信息输人设备，一般由敏感元件、转换元件、其他辅助元件三部分组成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 smtClean="0"/>
              <a:t>2</a:t>
            </a:r>
            <a:r>
              <a:rPr lang="zh-CN" altLang="en-US" sz="2000" smtClean="0"/>
              <a:t>、传感器各部分结构的功能</a:t>
            </a:r>
            <a:endParaRPr lang="en-US" altLang="zh-CN" sz="2000" smtClean="0"/>
          </a:p>
          <a:p>
            <a:pPr>
              <a:lnSpc>
                <a:spcPct val="200000"/>
              </a:lnSpc>
            </a:pPr>
            <a:r>
              <a:rPr lang="en-US" altLang="zh-CN" sz="2000" smtClean="0"/>
              <a:t>        </a:t>
            </a:r>
            <a:r>
              <a:rPr lang="zh-CN" altLang="en-US" sz="2000" smtClean="0"/>
              <a:t>通过</a:t>
            </a:r>
            <a:r>
              <a:rPr lang="zh-CN" altLang="en-US" sz="2000"/>
              <a:t>敏感元件感受</a:t>
            </a:r>
            <a:r>
              <a:rPr lang="en-US" altLang="zh-CN" sz="2000"/>
              <a:t>(</a:t>
            </a:r>
            <a:r>
              <a:rPr lang="zh-CN" altLang="en-US" sz="2000"/>
              <a:t>或响应</a:t>
            </a:r>
            <a:r>
              <a:rPr lang="en-US" altLang="zh-CN" sz="2000"/>
              <a:t>)</a:t>
            </a:r>
            <a:r>
              <a:rPr lang="zh-CN" altLang="en-US" sz="2000"/>
              <a:t>和检出被测对象的待测信息；通过转换元件将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敏感元件所感受</a:t>
            </a:r>
            <a:r>
              <a:rPr lang="en-US" altLang="zh-CN" sz="2000"/>
              <a:t>(</a:t>
            </a:r>
            <a:r>
              <a:rPr lang="zh-CN" altLang="en-US" sz="2000"/>
              <a:t>或响应）的信息直接转换成有用信号</a:t>
            </a:r>
            <a:r>
              <a:rPr lang="en-US" altLang="zh-CN" sz="2000"/>
              <a:t>(</a:t>
            </a:r>
            <a:r>
              <a:rPr lang="zh-CN" altLang="en-US" sz="2000"/>
              <a:t>一般为电信号</a:t>
            </a:r>
            <a:r>
              <a:rPr lang="en-US" altLang="zh-CN" sz="2000"/>
              <a:t>)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200000"/>
              </a:lnSpc>
            </a:pPr>
            <a:r>
              <a:rPr lang="zh-CN" altLang="en-US" sz="2000" smtClean="0"/>
              <a:t>       辅助</a:t>
            </a:r>
            <a:r>
              <a:rPr lang="zh-CN" altLang="en-US" sz="2000"/>
              <a:t>元件</a:t>
            </a:r>
            <a:r>
              <a:rPr lang="zh-CN" altLang="en-US" sz="2000" smtClean="0"/>
              <a:t>主要包括</a:t>
            </a:r>
            <a:r>
              <a:rPr lang="zh-CN" altLang="en-US" sz="2000"/>
              <a:t>信号调节与转换电路及其所需的电源。</a:t>
            </a:r>
            <a:endParaRPr lang="zh-CN" altLang="en-US" sz="2000"/>
          </a:p>
        </p:txBody>
      </p:sp>
    </p:spTree>
  </p:cSld>
  <p:clrMapOvr>
    <a:masterClrMapping/>
  </p:clrMapOvr>
  <p:transition spd="med"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960"/>
            <a:ext cx="9009385" cy="2676429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390792" y="418773"/>
            <a:ext cx="857854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3</a:t>
            </a:r>
            <a:r>
              <a:rPr lang="zh-CN" altLang="en-US" sz="2400" smtClean="0"/>
              <a:t>、传感器的种类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smtClean="0"/>
              <a:t>       </a:t>
            </a:r>
            <a:r>
              <a:rPr lang="zh-CN" altLang="en-US" sz="2400" smtClean="0"/>
              <a:t>根据</a:t>
            </a:r>
            <a:r>
              <a:rPr lang="zh-CN" altLang="en-US" sz="2400"/>
              <a:t>基本感知功能的不同，通常把传感器分为热敏、光敏、气敏、力敏、磁敏、湿敏</a:t>
            </a:r>
            <a:r>
              <a:rPr lang="zh-CN" altLang="en-US" sz="2400" smtClean="0"/>
              <a:t>、声</a:t>
            </a:r>
            <a:r>
              <a:rPr lang="zh-CN" altLang="en-US" sz="2400"/>
              <a:t>敏、色敏和味敏等传感器</a:t>
            </a:r>
            <a:r>
              <a:rPr lang="zh-CN" altLang="en-US" sz="2400" smtClean="0"/>
              <a:t>。类似于人的五官。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7" y="2860661"/>
            <a:ext cx="5979475" cy="1656287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传感器在智能手机中的应用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718352"/>
            <a:ext cx="8743306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智能手机已经成为一种具有多种综合功能的智能终端，传感器发挥着重要的</a:t>
            </a:r>
            <a:r>
              <a:rPr lang="zh-CN" altLang="en-US" sz="2000" smtClean="0"/>
              <a:t>作用。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1.</a:t>
            </a:r>
            <a:r>
              <a:rPr lang="zh-CN" altLang="en-US" sz="2000" smtClean="0"/>
              <a:t>通过</a:t>
            </a:r>
            <a:r>
              <a:rPr lang="zh-CN" altLang="en-US" sz="2000"/>
              <a:t>光线传感器，可以自动调节屏幕背光的亮度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2.</a:t>
            </a:r>
            <a:r>
              <a:rPr lang="zh-CN" altLang="en-US" sz="2000" smtClean="0"/>
              <a:t>通过</a:t>
            </a:r>
            <a:r>
              <a:rPr lang="zh-CN" altLang="en-US" sz="2000"/>
              <a:t>距离传感器，可以检测</a:t>
            </a:r>
            <a:r>
              <a:rPr lang="zh-CN" altLang="en-US" sz="2000" smtClean="0"/>
              <a:t>手机是否</a:t>
            </a:r>
            <a:r>
              <a:rPr lang="zh-CN" altLang="en-US" sz="2000"/>
              <a:t>贴在耳朵上正在打电话</a:t>
            </a:r>
            <a:r>
              <a:rPr lang="zh-CN" altLang="en-US" sz="2000" smtClean="0"/>
              <a:t>，以便</a:t>
            </a:r>
            <a:r>
              <a:rPr lang="zh-CN" altLang="en-US" sz="2000"/>
              <a:t>自动调暗屏幕达到省电的目的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3.</a:t>
            </a:r>
            <a:r>
              <a:rPr lang="zh-CN" altLang="en-US" sz="2000" smtClean="0"/>
              <a:t>通过</a:t>
            </a:r>
            <a:r>
              <a:rPr lang="zh-CN" altLang="en-US" sz="2000"/>
              <a:t>重力传感器，</a:t>
            </a:r>
            <a:r>
              <a:rPr lang="zh-CN" altLang="en-US" sz="2000" smtClean="0"/>
              <a:t>可以实现</a:t>
            </a:r>
            <a:r>
              <a:rPr lang="zh-CN" altLang="en-US" sz="2000"/>
              <a:t>手机横竖屏智能切换、拍照照片朝向切换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4.</a:t>
            </a:r>
            <a:r>
              <a:rPr lang="zh-CN" altLang="en-US" sz="2000" smtClean="0"/>
              <a:t>通过</a:t>
            </a:r>
            <a:r>
              <a:rPr lang="zh-CN" altLang="en-US" sz="2000"/>
              <a:t>加速度传感器，可以实现计步功能；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5</a:t>
            </a:r>
            <a:r>
              <a:rPr lang="zh-CN" altLang="en-US" sz="2000" smtClean="0"/>
              <a:t>、通过</a:t>
            </a:r>
            <a:r>
              <a:rPr lang="zh-CN" altLang="en-US" sz="2000"/>
              <a:t>指纹传感器，可以实现加密、解锁、电子支付等功能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6</a:t>
            </a:r>
            <a:r>
              <a:rPr lang="zh-CN" altLang="en-US" sz="2000" smtClean="0"/>
              <a:t>、通过</a:t>
            </a:r>
            <a:r>
              <a:rPr lang="zh-CN" altLang="en-US" sz="2000"/>
              <a:t>霍尔传感器，可以实现</a:t>
            </a:r>
            <a:r>
              <a:rPr lang="zh-CN" altLang="en-US" sz="2000" smtClean="0"/>
              <a:t>翻盖</a:t>
            </a:r>
            <a:r>
              <a:rPr lang="zh-CN" altLang="en-US" sz="2000"/>
              <a:t>自动解锁、合盖自动锁屏等功能</a:t>
            </a:r>
            <a:endParaRPr lang="zh-CN" altLang="en-US" sz="2000"/>
          </a:p>
        </p:txBody>
      </p:sp>
    </p:spTree>
  </p:cSld>
  <p:clrMapOvr>
    <a:masterClrMapping/>
  </p:clrMapOvr>
  <p:transition spd="med"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11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Arial"/>
        <a:cs typeface="Arial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58</Paragraphs>
  <Slides>18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25">
      <vt:lpstr>Arial</vt:lpstr>
      <vt:lpstr>Cambria</vt:lpstr>
      <vt:lpstr>Calibri</vt:lpstr>
      <vt:lpstr>黑体</vt:lpstr>
      <vt:lpstr>Helvetica Neue</vt:lpstr>
      <vt:lpstr>Helvetica</vt:lpstr>
      <vt:lpstr>11</vt:lpstr>
      <vt:lpstr>信息技术（必修2）</vt:lpstr>
      <vt:lpstr>PowerPoint Presentation</vt:lpstr>
      <vt:lpstr>信息系统与外部世界的联系</vt:lpstr>
      <vt:lpstr>传感与控制技术</vt:lpstr>
      <vt:lpstr>应用</vt:lpstr>
      <vt:lpstr>常见的传感器技术</vt:lpstr>
      <vt:lpstr>PowerPoint Presentation</vt:lpstr>
      <vt:lpstr>PowerPoint Presentation</vt:lpstr>
      <vt:lpstr>传感器在智能手机中的应用</vt:lpstr>
      <vt:lpstr>PowerPoint Presentation</vt:lpstr>
      <vt:lpstr>传感器信息的获取</vt:lpstr>
      <vt:lpstr>拓展：串口</vt:lpstr>
      <vt:lpstr>micro:bit</vt:lpstr>
      <vt:lpstr>传感器信息的获取（实例）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2021-04-01T15:36:47.703</cp:lastPrinted>
  <dcterms:created xsi:type="dcterms:W3CDTF">2021-04-01T15:36:47Z</dcterms:created>
  <dcterms:modified xsi:type="dcterms:W3CDTF">2021-04-01T07:36:48Z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