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300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78" r:id="rId18"/>
  </p:sldIdLst>
  <p:sldSz cx="9121775" cy="5130800"/>
  <p:notesSz cx="6858000" cy="9144000"/>
  <p:custDataLst>
    <p:tags r:id="rId19"/>
  </p:custDataLst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590" autoAdjust="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>
        <p:guide orient="horz" pos="161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tags" Target="tags/tag1.xml" /><Relationship Id="rId2" Type="http://schemas.openxmlformats.org/officeDocument/2006/relationships/notesMaster" Target="notesMasters/notesMaster1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90" y="0"/>
            <a:ext cx="8994185" cy="718352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med"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627063" y="196048"/>
            <a:ext cx="7867650" cy="71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27063" y="1106906"/>
            <a:ext cx="7867650" cy="3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27063" y="4756150"/>
            <a:ext cx="20526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3021013" y="4756150"/>
            <a:ext cx="30797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6442075" y="4756150"/>
            <a:ext cx="205263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iming/>
  <p:txStyles>
    <p:titleStyle>
      <a:lvl1pPr algn="ctr">
        <a:defRPr sz="36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algn="ctr">
        <a:defRPr sz="2470">
          <a:latin typeface="Arial"/>
          <a:ea typeface="Arial"/>
          <a:cs typeface="Arial"/>
          <a:sym typeface="Arial"/>
        </a:defRPr>
      </a:lvl2pPr>
      <a:lvl3pPr algn="ctr">
        <a:defRPr sz="2470">
          <a:latin typeface="Arial"/>
          <a:ea typeface="Arial"/>
          <a:cs typeface="Arial"/>
          <a:sym typeface="Arial"/>
        </a:defRPr>
      </a:lvl3pPr>
      <a:lvl4pPr algn="ctr">
        <a:defRPr sz="2470">
          <a:latin typeface="Arial"/>
          <a:ea typeface="Arial"/>
          <a:cs typeface="Arial"/>
          <a:sym typeface="Arial"/>
        </a:defRPr>
      </a:lvl4pPr>
      <a:lvl5pPr algn="ctr">
        <a:defRPr sz="2470">
          <a:latin typeface="Arial"/>
          <a:ea typeface="Arial"/>
          <a:cs typeface="Arial"/>
          <a:sym typeface="Arial"/>
        </a:defRPr>
      </a:lvl5pPr>
      <a:lvl6pPr algn="ctr">
        <a:defRPr sz="2470">
          <a:latin typeface="Arial"/>
          <a:ea typeface="Arial"/>
          <a:cs typeface="Arial"/>
          <a:sym typeface="Arial"/>
        </a:defRPr>
      </a:lvl6pPr>
      <a:lvl7pPr algn="ctr">
        <a:defRPr sz="2470">
          <a:latin typeface="Arial"/>
          <a:ea typeface="Arial"/>
          <a:cs typeface="Arial"/>
          <a:sym typeface="Arial"/>
        </a:defRPr>
      </a:lvl7pPr>
      <a:lvl8pPr algn="ctr">
        <a:defRPr sz="2470">
          <a:latin typeface="Arial"/>
          <a:ea typeface="Arial"/>
          <a:cs typeface="Arial"/>
          <a:sym typeface="Arial"/>
        </a:defRPr>
      </a:lvl8pPr>
      <a:lvl9pPr algn="ctr">
        <a:defRPr sz="2470">
          <a:latin typeface="Arial"/>
          <a:ea typeface="Arial"/>
          <a:cs typeface="Arial"/>
          <a:sym typeface="Arial"/>
        </a:defRPr>
      </a:lvl9pPr>
    </p:titleStyle>
    <p:bodyStyle>
      <a:lvl1pPr marL="192405" indent="0" algn="l">
        <a:lnSpc>
          <a:spcPct val="150000"/>
        </a:lnSpc>
        <a:spcBef>
          <a:spcPts val="395"/>
        </a:spcBef>
        <a:buSzTx/>
        <a:buNone/>
        <a:defRPr sz="24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marL="439420" indent="-182880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2pPr>
      <a:lvl3pPr marL="683895" indent="-170815" algn="l">
        <a:lnSpc>
          <a:spcPct val="150000"/>
        </a:lnSpc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3pPr>
      <a:lvl4pPr marL="974725" indent="-205105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4pPr>
      <a:lvl5pPr marL="1231265" indent="-205105" algn="l">
        <a:lnSpc>
          <a:spcPct val="150000"/>
        </a:lnSpc>
        <a:spcBef>
          <a:spcPts val="395"/>
        </a:spcBef>
        <a:buSzTx/>
        <a:buChar char="»"/>
        <a:defRPr sz="1795">
          <a:latin typeface="Arial"/>
          <a:ea typeface="Arial"/>
          <a:cs typeface="Arial"/>
          <a:sym typeface="Arial"/>
        </a:defRPr>
      </a:lvl5pPr>
      <a:lvl6pPr marL="151066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6pPr>
      <a:lvl7pPr marL="176720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7pPr>
      <a:lvl8pPr marL="202311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8pPr>
      <a:lvl9pPr marL="227965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9pPr>
    </p:bodyStyle>
    <p:otherStyle>
      <a:lvl1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" y="-83031"/>
            <a:ext cx="9121775" cy="521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063" y="302374"/>
            <a:ext cx="7867650" cy="718352"/>
          </a:xfrm>
        </p:spPr>
        <p:txBody>
          <a:bodyPr>
            <a:no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信息技术（必修</a:t>
            </a:r>
            <a:r>
              <a:rPr lang="en-US" altLang="zh-CN" sz="4400" smtClean="0">
                <a:solidFill>
                  <a:srgbClr val="FF0000"/>
                </a:solidFill>
              </a:rPr>
              <a:t>2</a:t>
            </a:r>
            <a:r>
              <a:rPr lang="zh-CN" altLang="en-US" sz="4400" smtClean="0">
                <a:solidFill>
                  <a:srgbClr val="FF0000"/>
                </a:solidFill>
              </a:rPr>
              <a:t>）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20738" y="1860698"/>
            <a:ext cx="7867650" cy="148087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defRPr>
            </a:lvl1pPr>
            <a:lvl2pPr algn="ctr">
              <a:defRPr sz="247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247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247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2470">
                <a:latin typeface="Arial"/>
                <a:ea typeface="Arial"/>
                <a:cs typeface="Arial"/>
                <a:sym typeface="Arial"/>
              </a:defRPr>
            </a:lvl5pPr>
            <a:lvl6pPr algn="ctr">
              <a:defRPr sz="2470">
                <a:latin typeface="Arial"/>
                <a:ea typeface="Arial"/>
                <a:cs typeface="Arial"/>
                <a:sym typeface="Arial"/>
              </a:defRPr>
            </a:lvl6pPr>
            <a:lvl7pPr algn="ctr">
              <a:defRPr sz="2470">
                <a:latin typeface="Arial"/>
                <a:ea typeface="Arial"/>
                <a:cs typeface="Arial"/>
                <a:sym typeface="Arial"/>
              </a:defRPr>
            </a:lvl7pPr>
            <a:lvl8pPr algn="ctr">
              <a:defRPr sz="2470">
                <a:latin typeface="Arial"/>
                <a:ea typeface="Arial"/>
                <a:cs typeface="Arial"/>
                <a:sym typeface="Arial"/>
              </a:defRPr>
            </a:lvl8pPr>
            <a:lvl9pPr algn="ctr">
              <a:defRPr sz="247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7200" smtClean="0">
                <a:solidFill>
                  <a:schemeClr val="accent6"/>
                </a:solidFill>
              </a:rPr>
              <a:t>信息系统与社会</a:t>
            </a:r>
            <a:endParaRPr lang="zh-CN" altLang="en-US" sz="72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81" y="718352"/>
            <a:ext cx="5133975" cy="4562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465" y="861370"/>
            <a:ext cx="8710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NFC</a:t>
            </a:r>
            <a:r>
              <a:rPr lang="zh-CN" altLang="en-US" sz="2400" smtClean="0"/>
              <a:t>技术</a:t>
            </a:r>
            <a:r>
              <a:rPr lang="zh-CN" altLang="en-US" sz="2400"/>
              <a:t>由</a:t>
            </a:r>
            <a:r>
              <a:rPr lang="en-US" altLang="zh-CN" sz="2400"/>
              <a:t>RFID</a:t>
            </a:r>
            <a:r>
              <a:rPr lang="zh-CN" altLang="en-US" sz="2400"/>
              <a:t>演变而来，是一种短距</a:t>
            </a:r>
            <a:r>
              <a:rPr lang="en-US" altLang="zh-CN" sz="2400"/>
              <a:t>(</a:t>
            </a:r>
            <a:r>
              <a:rPr lang="zh-CN" altLang="en-US" sz="2400"/>
              <a:t>运行于</a:t>
            </a:r>
            <a:r>
              <a:rPr lang="en-US" altLang="zh-CN" sz="2400"/>
              <a:t>10</a:t>
            </a:r>
            <a:r>
              <a:rPr lang="zh-CN" altLang="en-US" sz="2400"/>
              <a:t>厘米距离内</a:t>
            </a:r>
            <a:r>
              <a:rPr lang="en-US" altLang="zh-CN" sz="2400"/>
              <a:t>)</a:t>
            </a:r>
            <a:r>
              <a:rPr lang="zh-CN" altLang="en-US" sz="2400"/>
              <a:t>高频</a:t>
            </a:r>
            <a:r>
              <a:rPr lang="en-US" altLang="zh-CN" sz="2400"/>
              <a:t>(13.56MHz)</a:t>
            </a:r>
            <a:r>
              <a:rPr lang="zh-CN" altLang="en-US" sz="2400"/>
              <a:t>的</a:t>
            </a:r>
            <a:r>
              <a:rPr lang="zh-CN" altLang="en-US" sz="2400" smtClean="0"/>
              <a:t>无线电技术</a:t>
            </a:r>
            <a:r>
              <a:rPr lang="zh-CN" altLang="en-US" sz="2400"/>
              <a:t>。内置</a:t>
            </a:r>
            <a:r>
              <a:rPr lang="en-US" altLang="zh-CN" sz="2400"/>
              <a:t>NFC</a:t>
            </a:r>
            <a:r>
              <a:rPr lang="zh-CN" altLang="en-US" sz="2400"/>
              <a:t>功能的设备主要以手机为主，也有不少平板电脑和蓝牙音频</a:t>
            </a:r>
            <a:r>
              <a:rPr lang="zh-CN" altLang="en-US" sz="2400" smtClean="0"/>
              <a:t>设备</a:t>
            </a:r>
            <a:endParaRPr lang="zh-CN" altLang="en-US" sz="24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</a:rPr>
              <a:t>射频识别技术的应用</a:t>
            </a:r>
            <a:endParaRPr lang="zh-CN" alt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信息系统中的控制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0018" y="921804"/>
            <a:ext cx="8661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执行器</a:t>
            </a:r>
            <a:endParaRPr lang="en-US" altLang="zh-CN" sz="2400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smtClean="0"/>
              <a:t>     </a:t>
            </a:r>
            <a:r>
              <a:rPr lang="zh-CN" altLang="en-US" sz="2400" smtClean="0"/>
              <a:t>执行器</a:t>
            </a:r>
            <a:r>
              <a:rPr lang="zh-CN" altLang="en-US" sz="2400"/>
              <a:t>是指在控制系统中接受控制信息并对受控对象施加控制作用的装置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88174" y="2879582"/>
            <a:ext cx="8273016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控制论</a:t>
            </a:r>
            <a:endParaRPr lang="en-US" altLang="zh-CN" sz="2400" b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控制</a:t>
            </a:r>
            <a:r>
              <a:rPr lang="zh-CN" altLang="en-US" sz="2400"/>
              <a:t>的基础是信息，一切信息传递</a:t>
            </a:r>
            <a:r>
              <a:rPr lang="zh-CN" altLang="en-US" sz="2400" smtClean="0"/>
              <a:t>都是为了</a:t>
            </a:r>
            <a:r>
              <a:rPr lang="zh-CN" altLang="en-US" sz="2400"/>
              <a:t>控制，任何控制又依赖信息反馈来实现。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信息系统中的控制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901" y="1102609"/>
            <a:ext cx="8691562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控制</a:t>
            </a:r>
            <a:r>
              <a:rPr lang="zh-CN" altLang="en-US" sz="2800"/>
              <a:t>分为</a:t>
            </a:r>
            <a:r>
              <a:rPr lang="zh-CN" alt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开环控制</a:t>
            </a:r>
            <a:r>
              <a:rPr lang="zh-CN" altLang="en-US" sz="2800"/>
              <a:t>和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闭环控制</a:t>
            </a:r>
            <a:r>
              <a:rPr lang="zh-CN" altLang="en-US" sz="2800" smtClean="0"/>
              <a:t>两种。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开环控制</a:t>
            </a:r>
            <a:r>
              <a:rPr lang="zh-CN" altLang="en-US" sz="2800"/>
              <a:t>指控制的结果</a:t>
            </a:r>
            <a:r>
              <a:rPr lang="zh-CN" altLang="en-US" sz="2800" smtClean="0"/>
              <a:t>不会</a:t>
            </a:r>
            <a:r>
              <a:rPr lang="zh-CN" altLang="en-US" sz="2800"/>
              <a:t>影响当前的控制</a:t>
            </a:r>
            <a:r>
              <a:rPr lang="zh-CN" altLang="en-US" sz="2800" smtClean="0"/>
              <a:t>输出。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闭环控制</a:t>
            </a:r>
            <a:r>
              <a:rPr lang="zh-CN" altLang="en-US" sz="2800"/>
              <a:t>将控制的结果反馈回来与</a:t>
            </a:r>
            <a:r>
              <a:rPr lang="zh-CN" altLang="en-US" sz="2800" smtClean="0"/>
              <a:t>系统</a:t>
            </a:r>
            <a:r>
              <a:rPr lang="zh-CN" altLang="en-US" sz="2800"/>
              <a:t>设定的希望值比较，并根据</a:t>
            </a:r>
            <a:r>
              <a:rPr lang="zh-CN" altLang="en-US" sz="2800" smtClean="0"/>
              <a:t>它们</a:t>
            </a:r>
            <a:r>
              <a:rPr lang="zh-CN" altLang="en-US" sz="2800"/>
              <a:t>的误差调整控制作用。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1383389"/>
            <a:ext cx="8266126" cy="2015295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242"/>
            <a:ext cx="8951458" cy="4504237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0936" y="1214820"/>
            <a:ext cx="7325099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找出生活中的智能控制实例，并分析其传感与控制的流程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942" y="1520217"/>
            <a:ext cx="7243279" cy="1777430"/>
          </a:xfrm>
        </p:spPr>
        <p:txBody>
          <a:bodyPr>
            <a:noAutofit/>
          </a:bodyPr>
          <a:lstStyle/>
          <a:p>
            <a:r>
              <a:rPr lang="zh-CN" altLang="en-US" sz="6000" b="1" smtClean="0"/>
              <a:t>好好学习，天天向上</a:t>
            </a:r>
            <a:endParaRPr lang="zh-CN" altLang="en-US" sz="6000" b="1"/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1100" y="104902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 spd="med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" y="222921"/>
            <a:ext cx="8494632" cy="4668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298147" y="1721157"/>
            <a:ext cx="8612339" cy="166052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6600" b="1">
                <a:solidFill>
                  <a:srgbClr val="FFFF00"/>
                </a:solidFill>
              </a:rPr>
              <a:t>传感与控制</a:t>
            </a:r>
            <a:endParaRPr lang="zh-CN" altLang="en-US" sz="6600" b="1">
              <a:solidFill>
                <a:srgbClr val="FFFF00"/>
              </a:solidFill>
            </a:endParaRPr>
          </a:p>
          <a:p>
            <a:pPr algn="ctr"/>
            <a:r>
              <a:rPr lang="zh-CN" altLang="en-US" sz="3600" b="1">
                <a:solidFill>
                  <a:srgbClr val="FFFF00"/>
                </a:solidFill>
              </a:rPr>
              <a:t>第</a:t>
            </a:r>
            <a:r>
              <a:rPr lang="en-US" altLang="zh-CN" sz="3600" b="1">
                <a:solidFill>
                  <a:srgbClr val="FFFF00"/>
                </a:solidFill>
              </a:rPr>
              <a:t>2</a:t>
            </a:r>
            <a:r>
              <a:rPr lang="zh-CN" altLang="en-US" sz="3600" b="1">
                <a:solidFill>
                  <a:srgbClr val="FFFF00"/>
                </a:solidFill>
              </a:rPr>
              <a:t>课时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射频识别</a:t>
            </a:r>
            <a:r>
              <a:rPr lang="zh-CN" altLang="en-US" smtClean="0"/>
              <a:t>技术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128" y="1272739"/>
            <a:ext cx="8455632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1.</a:t>
            </a:r>
            <a:r>
              <a:rPr lang="zh-CN" altLang="en-US" sz="2400" smtClean="0"/>
              <a:t>概述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射频</a:t>
            </a:r>
            <a:r>
              <a:rPr lang="zh-CN" altLang="en-US" sz="2400"/>
              <a:t>识别，又称无线射频识别</a:t>
            </a:r>
            <a:r>
              <a:rPr lang="en-US" altLang="zh-CN" sz="2400"/>
              <a:t>(Radio Frequency Identification</a:t>
            </a:r>
            <a:r>
              <a:rPr lang="zh-CN" altLang="en-US" sz="2400"/>
              <a:t>，简称</a:t>
            </a:r>
            <a:r>
              <a:rPr lang="en-US" altLang="zh-CN" sz="2400"/>
              <a:t>RFID)</a:t>
            </a:r>
            <a:r>
              <a:rPr lang="zh-CN" altLang="en-US" sz="2400"/>
              <a:t>，属于</a:t>
            </a:r>
            <a:r>
              <a:rPr lang="zh-CN" altLang="en-US" sz="2400" smtClean="0"/>
              <a:t>通信</a:t>
            </a:r>
            <a:r>
              <a:rPr lang="zh-CN" altLang="en-US" sz="2400"/>
              <a:t>技术的范畴，可通过无线电讯号识别特定目标并读写相关数据，而无须在特定目标与</a:t>
            </a:r>
            <a:r>
              <a:rPr lang="zh-CN" altLang="en-US" sz="2400" smtClean="0"/>
              <a:t>识别</a:t>
            </a:r>
            <a:r>
              <a:rPr lang="zh-CN" altLang="en-US" sz="2400"/>
              <a:t>系统之间建立机械或光学接触。同时，从信息采集的角度来看，射频识别技术也属于</a:t>
            </a:r>
            <a:r>
              <a:rPr lang="zh-CN" altLang="en-US" sz="2400" smtClean="0"/>
              <a:t>传感器</a:t>
            </a:r>
            <a:r>
              <a:rPr lang="zh-CN" altLang="en-US" sz="2400"/>
              <a:t>技术。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144213" y="230114"/>
            <a:ext cx="8321692" cy="446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2.</a:t>
            </a:r>
            <a:r>
              <a:rPr lang="zh-CN" altLang="en-US" sz="2400" smtClean="0"/>
              <a:t>什么是射频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所谓</a:t>
            </a:r>
            <a:r>
              <a:rPr lang="zh-CN" altLang="en-US" sz="2400"/>
              <a:t>射频</a:t>
            </a:r>
            <a:r>
              <a:rPr lang="en-US" altLang="zh-CN" sz="2400"/>
              <a:t>(Radio Frequency</a:t>
            </a:r>
            <a:r>
              <a:rPr lang="zh-CN" altLang="en-US" sz="2400"/>
              <a:t>，简称</a:t>
            </a:r>
            <a:r>
              <a:rPr lang="en-US" altLang="zh-CN" sz="2400"/>
              <a:t>RF)</a:t>
            </a:r>
            <a:r>
              <a:rPr lang="zh-CN" altLang="en-US" sz="2400"/>
              <a:t>，是指具有远距离传播能力的高频电磁波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3</a:t>
            </a:r>
            <a:r>
              <a:rPr lang="zh-CN" altLang="en-US" sz="2400" smtClean="0"/>
              <a:t>、原理：当</a:t>
            </a:r>
            <a:r>
              <a:rPr lang="zh-CN" altLang="en-US" sz="2400"/>
              <a:t>电流流过导体，导体周围会形成磁场，交变电流通过导体</a:t>
            </a:r>
            <a:r>
              <a:rPr lang="zh-CN" altLang="en-US" sz="2400" smtClean="0"/>
              <a:t>，导体</a:t>
            </a:r>
            <a:r>
              <a:rPr lang="zh-CN" altLang="en-US" sz="2400"/>
              <a:t>周围会形成交变的电磁场。交变的电磁场向空中传播就形成了电磁波。频率范围</a:t>
            </a:r>
            <a:r>
              <a:rPr lang="zh-CN" altLang="en-US" sz="2400" smtClean="0"/>
              <a:t>在</a:t>
            </a:r>
            <a:r>
              <a:rPr lang="en-US" altLang="zh-CN" sz="2400" smtClean="0"/>
              <a:t>300kHz~30GHz</a:t>
            </a:r>
            <a:r>
              <a:rPr lang="zh-CN" altLang="en-US" sz="2400"/>
              <a:t>之间的高频交变电流，会在导体周围的空间产生高频电磁波，并向外远</a:t>
            </a:r>
            <a:r>
              <a:rPr lang="zh-CN" altLang="en-US" sz="2400" smtClean="0"/>
              <a:t>距离</a:t>
            </a:r>
            <a:r>
              <a:rPr lang="zh-CN" altLang="en-US" sz="2400"/>
              <a:t>传播出去，这些高频电磁波，就是射频。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298326" y="408499"/>
            <a:ext cx="8568272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4</a:t>
            </a:r>
            <a:r>
              <a:rPr lang="zh-CN" altLang="en-US" sz="2400" smtClean="0"/>
              <a:t>、射频识别的实质：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smtClean="0"/>
              <a:t>         </a:t>
            </a:r>
            <a:r>
              <a:rPr lang="zh-CN" altLang="en-US" sz="2400" smtClean="0"/>
              <a:t>实际上</a:t>
            </a:r>
            <a:r>
              <a:rPr lang="zh-CN" altLang="en-US" sz="2400"/>
              <a:t>是一种无线</a:t>
            </a:r>
            <a:r>
              <a:rPr lang="zh-CN" altLang="en-US" sz="2400" smtClean="0"/>
              <a:t>传输，发射</a:t>
            </a:r>
            <a:r>
              <a:rPr lang="zh-CN" altLang="en-US" sz="2400"/>
              <a:t>端发送特定的射频信号，接收端</a:t>
            </a:r>
            <a:r>
              <a:rPr lang="zh-CN" altLang="en-US" sz="2400" smtClean="0"/>
              <a:t>接收到</a:t>
            </a:r>
            <a:r>
              <a:rPr lang="zh-CN" altLang="en-US" sz="2400"/>
              <a:t>射频信号后，并从中提取出有用信息。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4" y="2221751"/>
            <a:ext cx="8220075" cy="249555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421615" y="923014"/>
            <a:ext cx="8157306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(1</a:t>
            </a:r>
            <a:r>
              <a:rPr lang="zh-CN" altLang="en-US" sz="2400"/>
              <a:t>）电子标签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电子标签由芯片与天线</a:t>
            </a:r>
            <a:r>
              <a:rPr lang="en-US" altLang="zh-CN" sz="2400"/>
              <a:t>(</a:t>
            </a:r>
            <a:r>
              <a:rPr lang="zh-CN" altLang="en-US" sz="2400"/>
              <a:t>线圈</a:t>
            </a:r>
            <a:r>
              <a:rPr lang="en-US" altLang="zh-CN" sz="2400"/>
              <a:t>)</a:t>
            </a:r>
            <a:r>
              <a:rPr lang="zh-CN" altLang="en-US" sz="2400"/>
              <a:t>组成，</a:t>
            </a:r>
            <a:r>
              <a:rPr lang="zh-CN" altLang="en-US" sz="2400" smtClean="0"/>
              <a:t>每个标签</a:t>
            </a:r>
            <a:r>
              <a:rPr lang="zh-CN" altLang="en-US" sz="2400"/>
              <a:t>具有唯一的电子编码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842219" y="0"/>
            <a:ext cx="7930376" cy="584775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</a:rPr>
              <a:t>信息系统利用</a:t>
            </a:r>
            <a:r>
              <a:rPr lang="en-US" altLang="zh-CN" sz="3200">
                <a:solidFill>
                  <a:srgbClr val="FFFF00"/>
                </a:solidFill>
              </a:rPr>
              <a:t>RFID</a:t>
            </a:r>
            <a:r>
              <a:rPr lang="zh-CN" altLang="en-US" sz="3200">
                <a:solidFill>
                  <a:srgbClr val="FFFF00"/>
                </a:solidFill>
              </a:rPr>
              <a:t>技术识别外部世界的事物</a:t>
            </a:r>
            <a:endParaRPr lang="zh-CN" altLang="en-US" sz="320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03" y="2158822"/>
            <a:ext cx="3733800" cy="272415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297949" y="0"/>
            <a:ext cx="80035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无源标签，</a:t>
            </a:r>
            <a:r>
              <a:rPr lang="zh-CN" altLang="en-US" sz="2400"/>
              <a:t>被动式</a:t>
            </a:r>
            <a:r>
              <a:rPr lang="zh-CN" altLang="en-US" sz="2400" smtClean="0"/>
              <a:t>标签，</a:t>
            </a:r>
            <a:r>
              <a:rPr lang="zh-CN" altLang="en-US" sz="2400"/>
              <a:t>最为</a:t>
            </a:r>
            <a:r>
              <a:rPr lang="zh-CN" altLang="en-US" sz="2400" smtClean="0"/>
              <a:t>常见，依靠</a:t>
            </a:r>
            <a:r>
              <a:rPr lang="zh-CN" altLang="en-US" sz="2400"/>
              <a:t>从读写器的电磁波中获得能量，激活标签中的芯片，芯片产生电磁波发送给</a:t>
            </a:r>
            <a:r>
              <a:rPr lang="zh-CN" altLang="en-US" sz="2400" smtClean="0"/>
              <a:t>读写器，</a:t>
            </a:r>
            <a:r>
              <a:rPr lang="zh-CN" altLang="en-US" sz="2400"/>
              <a:t>无源电子标签具有价格便宜的优势，但其</a:t>
            </a:r>
            <a:r>
              <a:rPr lang="zh-CN" altLang="en-US" sz="2400" smtClean="0"/>
              <a:t>工作</a:t>
            </a:r>
            <a:r>
              <a:rPr lang="zh-CN" altLang="en-US" sz="2400"/>
              <a:t>距离、存储容量等受到能量来源的限制。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有源标签，</a:t>
            </a:r>
            <a:r>
              <a:rPr lang="zh-CN" altLang="en-US" sz="2400"/>
              <a:t>主动式</a:t>
            </a:r>
            <a:r>
              <a:rPr lang="zh-CN" altLang="en-US" sz="2400" smtClean="0"/>
              <a:t>标签，能量</a:t>
            </a:r>
            <a:r>
              <a:rPr lang="zh-CN" altLang="en-US" sz="2400"/>
              <a:t>由电池</a:t>
            </a:r>
            <a:r>
              <a:rPr lang="zh-CN" altLang="en-US" sz="2400" smtClean="0"/>
              <a:t>提供，</a:t>
            </a:r>
            <a:r>
              <a:rPr lang="zh-CN" altLang="en-US" sz="2400"/>
              <a:t>能够主动向</a:t>
            </a:r>
            <a:r>
              <a:rPr lang="zh-CN" altLang="en-US" sz="2400" smtClean="0"/>
              <a:t>读写器</a:t>
            </a:r>
            <a:r>
              <a:rPr lang="zh-CN" altLang="en-US" sz="2400"/>
              <a:t>发送射频信号。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有源</a:t>
            </a:r>
            <a:r>
              <a:rPr lang="zh-CN" altLang="en-US" sz="2400"/>
              <a:t>电子标签通常具有更远的通信距离，但体积较大，价格也相对较高，主要应用于贵重物品远距离检测等领域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</p:cSld>
  <p:clrMapOvr>
    <a:masterClrMapping/>
  </p:clrMapOvr>
  <p:transition spd="med"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431888" y="816953"/>
            <a:ext cx="7869629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RFID</a:t>
            </a:r>
            <a:r>
              <a:rPr lang="zh-CN" altLang="en-US" sz="2400"/>
              <a:t>读写器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RFID</a:t>
            </a:r>
            <a:r>
              <a:rPr lang="zh-CN" altLang="en-US" sz="2400"/>
              <a:t>读写器</a:t>
            </a:r>
            <a:r>
              <a:rPr lang="en-US" altLang="zh-CN" sz="2400"/>
              <a:t>(Reader)</a:t>
            </a:r>
            <a:r>
              <a:rPr lang="zh-CN" altLang="en-US" sz="2400"/>
              <a:t>的主要任务是控制</a:t>
            </a:r>
            <a:r>
              <a:rPr lang="zh-CN" altLang="en-US" sz="2400" smtClean="0"/>
              <a:t>射频</a:t>
            </a:r>
            <a:r>
              <a:rPr lang="zh-CN" altLang="en-US" sz="2400"/>
              <a:t>模块向标签发射读取信号，并接收标签的应答</a:t>
            </a:r>
            <a:r>
              <a:rPr lang="zh-CN" altLang="en-US" sz="2400" smtClean="0"/>
              <a:t>，对</a:t>
            </a:r>
            <a:r>
              <a:rPr lang="zh-CN" altLang="en-US" sz="2400"/>
              <a:t>标签的对象标识信息进行解码，然后将对象</a:t>
            </a:r>
            <a:r>
              <a:rPr lang="zh-CN" altLang="en-US" sz="2400" smtClean="0"/>
              <a:t>标识</a:t>
            </a:r>
            <a:r>
              <a:rPr lang="zh-CN" altLang="en-US" sz="2400"/>
              <a:t>信息和标签上其他相关信息传输到信息系统</a:t>
            </a:r>
            <a:r>
              <a:rPr lang="zh-CN" altLang="en-US" sz="2400" smtClean="0"/>
              <a:t>以供</a:t>
            </a:r>
            <a:r>
              <a:rPr lang="zh-CN" altLang="en-US" sz="2400"/>
              <a:t>处理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根据</a:t>
            </a:r>
            <a:r>
              <a:rPr lang="zh-CN" altLang="en-US" sz="2400"/>
              <a:t>应用不同，读写器可以是手持式</a:t>
            </a:r>
            <a:r>
              <a:rPr lang="zh-CN" altLang="en-US" sz="2400" smtClean="0"/>
              <a:t>或固定式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338500" y="718352"/>
            <a:ext cx="8168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无源</a:t>
            </a:r>
            <a:r>
              <a:rPr lang="en-US" altLang="zh-CN" sz="2800"/>
              <a:t>RFID</a:t>
            </a:r>
            <a:r>
              <a:rPr lang="zh-CN" altLang="en-US" sz="2800"/>
              <a:t>产品开发较早，市场应用广泛，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如公交卡、食堂餐卡、银行卡、宾馆门禁卡、第二代</a:t>
            </a:r>
            <a:r>
              <a:rPr lang="zh-CN" altLang="en-US" sz="2800" smtClean="0"/>
              <a:t>居民身份证</a:t>
            </a:r>
            <a:r>
              <a:rPr lang="zh-CN" altLang="en-US" sz="2800"/>
              <a:t>等，在我们的日常生活中随处可见</a:t>
            </a:r>
            <a:r>
              <a:rPr lang="zh-CN" altLang="en-US" sz="2800" smtClean="0"/>
              <a:t>。</a:t>
            </a:r>
            <a:endParaRPr lang="zh-CN" altLang="en-US" sz="2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7590" y="0"/>
            <a:ext cx="8994185" cy="71835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</a:rPr>
              <a:t>射频识别技术的应用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07" y="2749677"/>
            <a:ext cx="88654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物流货物</a:t>
            </a:r>
            <a:r>
              <a:rPr lang="zh-CN" altLang="en-US" sz="2800"/>
              <a:t>追踪</a:t>
            </a:r>
            <a:r>
              <a:rPr lang="zh-CN" altLang="en-US" sz="2800" smtClean="0"/>
              <a:t>，不</a:t>
            </a:r>
            <a:r>
              <a:rPr lang="zh-CN" altLang="en-US" sz="2800"/>
              <a:t>停车收费</a:t>
            </a:r>
            <a:r>
              <a:rPr lang="zh-CN" altLang="en-US" sz="2800" smtClean="0"/>
              <a:t>、野生动物</a:t>
            </a:r>
            <a:r>
              <a:rPr lang="zh-CN" altLang="en-US" sz="2800"/>
              <a:t>的跟踪</a:t>
            </a:r>
            <a:r>
              <a:rPr lang="zh-CN" altLang="en-US" sz="2800" smtClean="0"/>
              <a:t>，药品</a:t>
            </a:r>
            <a:r>
              <a:rPr lang="zh-CN" altLang="en-US" sz="2800"/>
              <a:t>生产、病人看护，</a:t>
            </a:r>
            <a:r>
              <a:rPr lang="zh-CN" altLang="en-US" sz="2800" smtClean="0"/>
              <a:t>以及自动化</a:t>
            </a:r>
            <a:r>
              <a:rPr lang="zh-CN" altLang="en-US" sz="2800"/>
              <a:t>生产、质量追踪等。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338500" y="4207470"/>
            <a:ext cx="8692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互联网到物联网，能够</a:t>
            </a:r>
            <a:r>
              <a:rPr lang="zh-CN" altLang="en-US" sz="2800" smtClean="0"/>
              <a:t>识别</a:t>
            </a:r>
            <a:r>
              <a:rPr lang="zh-CN" altLang="en-US" sz="2800"/>
              <a:t>“万物”的</a:t>
            </a:r>
            <a:r>
              <a:rPr lang="en-US" altLang="zh-CN" sz="2800"/>
              <a:t>RFID</a:t>
            </a:r>
            <a:r>
              <a:rPr lang="zh-CN" altLang="en-US" sz="2800"/>
              <a:t>技术是其中的关键技术之一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11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Arial"/>
        <a:cs typeface="Arial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40</Paragraphs>
  <Slides>16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3">
      <vt:lpstr>Arial</vt:lpstr>
      <vt:lpstr>Cambria</vt:lpstr>
      <vt:lpstr>Calibri</vt:lpstr>
      <vt:lpstr>黑体</vt:lpstr>
      <vt:lpstr>Helvetica Neue</vt:lpstr>
      <vt:lpstr>Helvetica</vt:lpstr>
      <vt:lpstr>11</vt:lpstr>
      <vt:lpstr>信息技术（必修2）</vt:lpstr>
      <vt:lpstr>PowerPoint Presentation</vt:lpstr>
      <vt:lpstr>射频识别技术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射频识别技术的应用</vt:lpstr>
      <vt:lpstr>射频识别技术的应用</vt:lpstr>
      <vt:lpstr>信息系统中的控制</vt:lpstr>
      <vt:lpstr>信息系统中的控制</vt:lpstr>
      <vt:lpstr>PowerPoint Presentation</vt:lpstr>
      <vt:lpstr>PowerPoint Presentation</vt:lpstr>
      <vt:lpstr>作业</vt:lpstr>
      <vt:lpstr>好好学习，天天向上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2021-04-01T15:38:20.801</cp:lastPrinted>
  <dcterms:created xsi:type="dcterms:W3CDTF">2021-04-01T15:38:20Z</dcterms:created>
  <dcterms:modified xsi:type="dcterms:W3CDTF">2021-04-01T07:38:21Z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