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7" r:id="rId3"/>
    <p:sldId id="261" r:id="rId4"/>
    <p:sldId id="284" r:id="rId5"/>
    <p:sldId id="293" r:id="rId6"/>
    <p:sldId id="294" r:id="rId7"/>
    <p:sldId id="295" r:id="rId8"/>
    <p:sldId id="296" r:id="rId9"/>
    <p:sldId id="285" r:id="rId10"/>
    <p:sldId id="286" r:id="rId11"/>
    <p:sldId id="287" r:id="rId12"/>
    <p:sldId id="288" r:id="rId13"/>
    <p:sldId id="289" r:id="rId14"/>
    <p:sldId id="290" r:id="rId15"/>
    <p:sldId id="291" r:id="rId16"/>
    <p:sldId id="292" r:id="rId17"/>
    <p:sldId id="297" r:id="rId18"/>
    <p:sldId id="278" r:id="rId19"/>
  </p:sldIdLst>
  <p:sldSz cx="9121775" cy="5130800"/>
  <p:notesSz cx="6858000" cy="9144000"/>
  <p:custDataLst>
    <p:tags r:id="rId20"/>
  </p:custDataLst>
  <p:defaultTex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vl6pPr>
      <a:defRPr>
        <a:latin typeface="+mn-lt"/>
        <a:ea typeface="+mn-ea"/>
        <a:cs typeface="+mn-cs"/>
        <a:sym typeface="Helvetica"/>
      </a:defRPr>
    </a:lvl6pPr>
    <a:lvl7pPr>
      <a:defRPr>
        <a:latin typeface="+mn-lt"/>
        <a:ea typeface="+mn-ea"/>
        <a:cs typeface="+mn-cs"/>
        <a:sym typeface="Helvetica"/>
      </a:defRPr>
    </a:lvl7pPr>
    <a:lvl8pPr>
      <a:defRPr>
        <a:latin typeface="+mn-lt"/>
        <a:ea typeface="+mn-ea"/>
        <a:cs typeface="+mn-cs"/>
        <a:sym typeface="Helvetica"/>
      </a:defRPr>
    </a:lvl8pPr>
    <a:lvl9pPr>
      <a:defRPr>
        <a:latin typeface="+mn-lt"/>
        <a:ea typeface="+mn-ea"/>
        <a:cs typeface="+mn-cs"/>
        <a:sym typeface="Helvetica"/>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414" autoAdjust="0"/>
  </p:normalViewPr>
  <p:slideViewPr>
    <p:cSldViewPr snapToGrid="0">
      <p:cViewPr varScale="1">
        <p:scale>
          <a:sx n="93" d="100"/>
          <a:sy n="93" d="100"/>
        </p:scale>
        <p:origin x="732" y="78"/>
      </p:cViewPr>
      <p:guideLst>
        <p:guide orient="horz" pos="1616"/>
        <p:guide pos="2873"/>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tags" Target="tags/tag1.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62" name="Shape 62"/>
          <p:cNvSpPr>
            <a:spLocks noGrp="1" noRot="1" noChangeAspect="1"/>
          </p:cNvSpPr>
          <p:nvPr>
            <p:ph type="sldImg"/>
          </p:nvPr>
        </p:nvSpPr>
        <p:spPr>
          <a:xfrm>
            <a:off x="381000" y="685800"/>
            <a:ext cx="6096000" cy="3429000"/>
          </a:xfrm>
          <a:prstGeom prst="rect">
            <a:avLst/>
          </a:prstGeom>
        </p:spPr>
      </p:sp>
      <p:sp>
        <p:nvSpPr>
          <p:cNvPr id="63" name="Shape 63"/>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j-lt"/>
        <a:ea typeface="+mj-ea"/>
        <a:cs typeface="+mj-cs"/>
        <a:sym typeface="Helvetica Neue"/>
      </a:defRPr>
    </a:lvl1pPr>
    <a:lvl2pPr indent="228600" defTabSz="457200">
      <a:lnSpc>
        <a:spcPct val="118000"/>
      </a:lnSpc>
      <a:defRPr sz="2200">
        <a:latin typeface="+mj-lt"/>
        <a:ea typeface="+mj-ea"/>
        <a:cs typeface="+mj-cs"/>
        <a:sym typeface="Helvetica Neue"/>
      </a:defRPr>
    </a:lvl2pPr>
    <a:lvl3pPr indent="457200" defTabSz="457200">
      <a:lnSpc>
        <a:spcPct val="118000"/>
      </a:lnSpc>
      <a:defRPr sz="2200">
        <a:latin typeface="+mj-lt"/>
        <a:ea typeface="+mj-ea"/>
        <a:cs typeface="+mj-cs"/>
        <a:sym typeface="Helvetica Neue"/>
      </a:defRPr>
    </a:lvl3pPr>
    <a:lvl4pPr indent="685800" defTabSz="457200">
      <a:lnSpc>
        <a:spcPct val="118000"/>
      </a:lnSpc>
      <a:defRPr sz="2200">
        <a:latin typeface="+mj-lt"/>
        <a:ea typeface="+mj-ea"/>
        <a:cs typeface="+mj-cs"/>
        <a:sym typeface="Helvetica Neue"/>
      </a:defRPr>
    </a:lvl4pPr>
    <a:lvl5pPr indent="914400" defTabSz="457200">
      <a:lnSpc>
        <a:spcPct val="118000"/>
      </a:lnSpc>
      <a:defRPr sz="2200">
        <a:latin typeface="+mj-lt"/>
        <a:ea typeface="+mj-ea"/>
        <a:cs typeface="+mj-cs"/>
        <a:sym typeface="Helvetica Neue"/>
      </a:defRPr>
    </a:lvl5pPr>
    <a:lvl6pPr indent="1143000" defTabSz="457200">
      <a:lnSpc>
        <a:spcPct val="118000"/>
      </a:lnSpc>
      <a:defRPr sz="2200">
        <a:latin typeface="+mj-lt"/>
        <a:ea typeface="+mj-ea"/>
        <a:cs typeface="+mj-cs"/>
        <a:sym typeface="Helvetica Neue"/>
      </a:defRPr>
    </a:lvl6pPr>
    <a:lvl7pPr indent="1371600" defTabSz="457200">
      <a:lnSpc>
        <a:spcPct val="118000"/>
      </a:lnSpc>
      <a:defRPr sz="2200">
        <a:latin typeface="+mj-lt"/>
        <a:ea typeface="+mj-ea"/>
        <a:cs typeface="+mj-cs"/>
        <a:sym typeface="Helvetica Neue"/>
      </a:defRPr>
    </a:lvl7pPr>
    <a:lvl8pPr indent="1600200" defTabSz="457200">
      <a:lnSpc>
        <a:spcPct val="118000"/>
      </a:lnSpc>
      <a:defRPr sz="2200">
        <a:latin typeface="+mj-lt"/>
        <a:ea typeface="+mj-ea"/>
        <a:cs typeface="+mj-cs"/>
        <a:sym typeface="Helvetica Neue"/>
      </a:defRPr>
    </a:lvl8pPr>
    <a:lvl9pPr indent="1828800" defTabSz="457200">
      <a:lnSpc>
        <a:spcPct val="118000"/>
      </a:lnSpc>
      <a:defRPr sz="2200">
        <a:latin typeface="+mj-lt"/>
        <a:ea typeface="+mj-ea"/>
        <a:cs typeface="+mj-cs"/>
        <a:sym typeface="Helvetica Neue"/>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自定义版式">
    <p:spTree>
      <p:nvGrpSpPr>
        <p:cNvPr id="1" name=""/>
        <p:cNvGrpSpPr/>
        <p:nvPr/>
      </p:nvGrpSpPr>
      <p:grpSpPr>
        <a:xfrm>
          <a:off x="0" y="0"/>
          <a:ext cx="0" cy="0"/>
        </a:xfrm>
      </p:grpSpPr>
      <p:sp>
        <p:nvSpPr>
          <p:cNvPr id="2" name="标题 1"/>
          <p:cNvSpPr>
            <a:spLocks noGrp="1"/>
          </p:cNvSpPr>
          <p:nvPr>
            <p:ph type="title"/>
          </p:nvPr>
        </p:nvSpPr>
        <p:spPr>
          <a:xfrm>
            <a:off x="127590" y="0"/>
            <a:ext cx="8994185" cy="718352"/>
          </a:xfrm>
          <a:solidFill>
            <a:schemeClr val="accent6"/>
          </a:solidFill>
        </p:spPr>
        <p:txBody>
          <a:bodyPr/>
          <a:lstStyle>
            <a:lvl1pPr>
              <a:defRPr>
                <a:solidFill>
                  <a:srgbClr val="FFFF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BAB773-DD3F-4CFF-B01F-327C1ADAE125}" type="datetimeFigureOut">
              <a:rPr lang="zh-CN" altLang="en-US" smtClean="0"/>
              <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788007-0DF0-403D-83E4-1846682321F3}" type="slidenum">
              <a:rPr lang="zh-CN" altLang="en-US" smtClean="0"/>
              <a:t/>
            </a:fld>
            <a:endParaRPr lang="zh-CN" altLang="en-US"/>
          </a:p>
        </p:txBody>
      </p:sp>
    </p:spTree>
  </p:cSld>
  <p:clrMapOvr>
    <a:masterClrMapping/>
  </p:clrMapOvr>
  <p:transition spd="med"/>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2F2F2"/>
        </a:solidFill>
        <a:effectLst/>
      </p:bgPr>
    </p:bg>
    <p:spTree>
      <p:nvGrpSpPr>
        <p:cNvPr id="1" name=""/>
        <p:cNvGrpSpPr/>
        <p:nvPr/>
      </p:nvGrpSpPr>
      <p:grpSpPr>
        <a:xfrm>
          <a:off x="0" y="0"/>
          <a:ext cx="0" cy="0"/>
        </a:xfrm>
      </p:grpSpPr>
      <p:sp>
        <p:nvSpPr>
          <p:cNvPr id="4" name="标题占位符 3"/>
          <p:cNvSpPr>
            <a:spLocks noGrp="1"/>
          </p:cNvSpPr>
          <p:nvPr>
            <p:ph type="title"/>
          </p:nvPr>
        </p:nvSpPr>
        <p:spPr>
          <a:xfrm>
            <a:off x="627063" y="196048"/>
            <a:ext cx="7867650" cy="71835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0" name="文本占位符 9"/>
          <p:cNvSpPr>
            <a:spLocks noGrp="1"/>
          </p:cNvSpPr>
          <p:nvPr>
            <p:ph type="body" idx="1"/>
          </p:nvPr>
        </p:nvSpPr>
        <p:spPr>
          <a:xfrm>
            <a:off x="627063" y="1106906"/>
            <a:ext cx="7867650" cy="3514308"/>
          </a:xfrm>
          <a:prstGeom prst="rect">
            <a:avLst/>
          </a:prstGeom>
        </p:spPr>
        <p:txBody>
          <a:bodyPr vert="horz" lIns="91440" tIns="45720" rIns="91440" bIns="45720" rtlCol="0">
            <a:normAutofit/>
          </a:bodyPr>
          <a:lstStyle/>
          <a:p>
            <a:pPr lvl="0"/>
            <a:endParaRPr lang="zh-CN" altLang="en-US"/>
          </a:p>
        </p:txBody>
      </p:sp>
      <p:sp>
        <p:nvSpPr>
          <p:cNvPr id="11" name="日期占位符 10"/>
          <p:cNvSpPr>
            <a:spLocks noGrp="1"/>
          </p:cNvSpPr>
          <p:nvPr>
            <p:ph type="dt" sz="half" idx="2"/>
          </p:nvPr>
        </p:nvSpPr>
        <p:spPr>
          <a:xfrm>
            <a:off x="627063" y="4756150"/>
            <a:ext cx="2052637"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DEBAB773-DD3F-4CFF-B01F-327C1ADAE125}" type="datetimeFigureOut">
              <a:rPr lang="zh-CN" altLang="en-US" smtClean="0"/>
              <a:t/>
            </a:fld>
            <a:endParaRPr lang="zh-CN" altLang="en-US"/>
          </a:p>
        </p:txBody>
      </p:sp>
      <p:sp>
        <p:nvSpPr>
          <p:cNvPr id="12" name="页脚占位符 11"/>
          <p:cNvSpPr>
            <a:spLocks noGrp="1"/>
          </p:cNvSpPr>
          <p:nvPr>
            <p:ph type="ftr" sz="quarter" idx="3"/>
          </p:nvPr>
        </p:nvSpPr>
        <p:spPr>
          <a:xfrm>
            <a:off x="3021013" y="4756150"/>
            <a:ext cx="307975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3" name="灯片编号占位符 12"/>
          <p:cNvSpPr>
            <a:spLocks noGrp="1"/>
          </p:cNvSpPr>
          <p:nvPr>
            <p:ph type="sldNum" sz="quarter" idx="4"/>
          </p:nvPr>
        </p:nvSpPr>
        <p:spPr>
          <a:xfrm>
            <a:off x="6442075" y="4756150"/>
            <a:ext cx="2052638"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C1788007-0DF0-403D-83E4-1846682321F3}" type="slidenum">
              <a:rPr lang="zh-CN" altLang="en-US" smtClean="0"/>
              <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p:timing/>
  <p:txStyles>
    <p:titleStyle>
      <a:lvl1pPr algn="ctr">
        <a:defRPr sz="3600">
          <a:latin typeface="黑体" panose="02010609060101010101" pitchFamily="49" charset="-122"/>
          <a:ea typeface="黑体" panose="02010609060101010101" pitchFamily="49" charset="-122"/>
          <a:cs typeface="Arial"/>
          <a:sym typeface="Arial"/>
        </a:defRPr>
      </a:lvl1pPr>
      <a:lvl2pPr algn="ctr">
        <a:defRPr sz="2470">
          <a:latin typeface="Arial"/>
          <a:ea typeface="Arial"/>
          <a:cs typeface="Arial"/>
          <a:sym typeface="Arial"/>
        </a:defRPr>
      </a:lvl2pPr>
      <a:lvl3pPr algn="ctr">
        <a:defRPr sz="2470">
          <a:latin typeface="Arial"/>
          <a:ea typeface="Arial"/>
          <a:cs typeface="Arial"/>
          <a:sym typeface="Arial"/>
        </a:defRPr>
      </a:lvl3pPr>
      <a:lvl4pPr algn="ctr">
        <a:defRPr sz="2470">
          <a:latin typeface="Arial"/>
          <a:ea typeface="Arial"/>
          <a:cs typeface="Arial"/>
          <a:sym typeface="Arial"/>
        </a:defRPr>
      </a:lvl4pPr>
      <a:lvl5pPr algn="ctr">
        <a:defRPr sz="2470">
          <a:latin typeface="Arial"/>
          <a:ea typeface="Arial"/>
          <a:cs typeface="Arial"/>
          <a:sym typeface="Arial"/>
        </a:defRPr>
      </a:lvl5pPr>
      <a:lvl6pPr algn="ctr">
        <a:defRPr sz="2470">
          <a:latin typeface="Arial"/>
          <a:ea typeface="Arial"/>
          <a:cs typeface="Arial"/>
          <a:sym typeface="Arial"/>
        </a:defRPr>
      </a:lvl6pPr>
      <a:lvl7pPr algn="ctr">
        <a:defRPr sz="2470">
          <a:latin typeface="Arial"/>
          <a:ea typeface="Arial"/>
          <a:cs typeface="Arial"/>
          <a:sym typeface="Arial"/>
        </a:defRPr>
      </a:lvl7pPr>
      <a:lvl8pPr algn="ctr">
        <a:defRPr sz="2470">
          <a:latin typeface="Arial"/>
          <a:ea typeface="Arial"/>
          <a:cs typeface="Arial"/>
          <a:sym typeface="Arial"/>
        </a:defRPr>
      </a:lvl8pPr>
      <a:lvl9pPr algn="ctr">
        <a:defRPr sz="2470">
          <a:latin typeface="Arial"/>
          <a:ea typeface="Arial"/>
          <a:cs typeface="Arial"/>
          <a:sym typeface="Arial"/>
        </a:defRPr>
      </a:lvl9pPr>
    </p:titleStyle>
    <p:bodyStyle>
      <a:lvl1pPr marL="192405" indent="0" algn="l">
        <a:lnSpc>
          <a:spcPct val="150000"/>
        </a:lnSpc>
        <a:spcBef>
          <a:spcPts val="395"/>
        </a:spcBef>
        <a:buSzTx/>
        <a:buNone/>
        <a:defRPr sz="2400">
          <a:latin typeface="黑体" panose="02010609060101010101" pitchFamily="49" charset="-122"/>
          <a:ea typeface="黑体" panose="02010609060101010101" pitchFamily="49" charset="-122"/>
          <a:cs typeface="Arial"/>
          <a:sym typeface="Arial"/>
        </a:defRPr>
      </a:lvl1pPr>
      <a:lvl2pPr marL="439420" indent="-182880" algn="l">
        <a:lnSpc>
          <a:spcPct val="150000"/>
        </a:lnSpc>
        <a:spcBef>
          <a:spcPts val="395"/>
        </a:spcBef>
        <a:buSzTx/>
        <a:buChar char="–"/>
        <a:defRPr sz="1795">
          <a:latin typeface="Arial"/>
          <a:ea typeface="Arial"/>
          <a:cs typeface="Arial"/>
          <a:sym typeface="Arial"/>
        </a:defRPr>
      </a:lvl2pPr>
      <a:lvl3pPr marL="683895" indent="-170815" algn="l">
        <a:lnSpc>
          <a:spcPct val="150000"/>
        </a:lnSpc>
        <a:spcBef>
          <a:spcPts val="395"/>
        </a:spcBef>
        <a:buSzTx/>
        <a:buChar char="•"/>
        <a:defRPr sz="1795">
          <a:latin typeface="Arial"/>
          <a:ea typeface="Arial"/>
          <a:cs typeface="Arial"/>
          <a:sym typeface="Arial"/>
        </a:defRPr>
      </a:lvl3pPr>
      <a:lvl4pPr marL="974725" indent="-205105" algn="l">
        <a:lnSpc>
          <a:spcPct val="150000"/>
        </a:lnSpc>
        <a:spcBef>
          <a:spcPts val="395"/>
        </a:spcBef>
        <a:buSzTx/>
        <a:buChar char="–"/>
        <a:defRPr sz="1795">
          <a:latin typeface="Arial"/>
          <a:ea typeface="Arial"/>
          <a:cs typeface="Arial"/>
          <a:sym typeface="Arial"/>
        </a:defRPr>
      </a:lvl4pPr>
      <a:lvl5pPr marL="1231265" indent="-205105" algn="l">
        <a:lnSpc>
          <a:spcPct val="150000"/>
        </a:lnSpc>
        <a:spcBef>
          <a:spcPts val="395"/>
        </a:spcBef>
        <a:buSzTx/>
        <a:buChar char="»"/>
        <a:defRPr sz="1795">
          <a:latin typeface="Arial"/>
          <a:ea typeface="Arial"/>
          <a:cs typeface="Arial"/>
          <a:sym typeface="Arial"/>
        </a:defRPr>
      </a:lvl5pPr>
      <a:lvl6pPr marL="1510665" indent="-227965">
        <a:spcBef>
          <a:spcPts val="395"/>
        </a:spcBef>
        <a:buSzTx/>
        <a:buChar char="•"/>
        <a:defRPr sz="1795">
          <a:latin typeface="Arial"/>
          <a:ea typeface="Arial"/>
          <a:cs typeface="Arial"/>
          <a:sym typeface="Arial"/>
        </a:defRPr>
      </a:lvl6pPr>
      <a:lvl7pPr marL="1767205" indent="-227965">
        <a:spcBef>
          <a:spcPts val="395"/>
        </a:spcBef>
        <a:buSzTx/>
        <a:buChar char="•"/>
        <a:defRPr sz="1795">
          <a:latin typeface="Arial"/>
          <a:ea typeface="Arial"/>
          <a:cs typeface="Arial"/>
          <a:sym typeface="Arial"/>
        </a:defRPr>
      </a:lvl7pPr>
      <a:lvl8pPr marL="2023110" indent="-227965">
        <a:spcBef>
          <a:spcPts val="395"/>
        </a:spcBef>
        <a:buSzTx/>
        <a:buChar char="•"/>
        <a:defRPr sz="1795">
          <a:latin typeface="Arial"/>
          <a:ea typeface="Arial"/>
          <a:cs typeface="Arial"/>
          <a:sym typeface="Arial"/>
        </a:defRPr>
      </a:lvl8pPr>
      <a:lvl9pPr marL="2279650" indent="-227965">
        <a:spcBef>
          <a:spcPts val="395"/>
        </a:spcBef>
        <a:buSzTx/>
        <a:buChar char="•"/>
        <a:defRPr sz="1795">
          <a:latin typeface="Arial"/>
          <a:ea typeface="Arial"/>
          <a:cs typeface="Arial"/>
          <a:sym typeface="Arial"/>
        </a:defRPr>
      </a:lvl9pPr>
    </p:bodyStyle>
    <p:otherStyle>
      <a:lvl1pPr algn="r">
        <a:defRPr sz="675">
          <a:solidFill>
            <a:schemeClr val="tx1"/>
          </a:solidFill>
          <a:latin typeface="+mn-lt"/>
          <a:ea typeface="+mn-ea"/>
          <a:cs typeface="+mn-cs"/>
          <a:sym typeface="Arial"/>
        </a:defRPr>
      </a:lvl1pPr>
      <a:lvl2pPr algn="r">
        <a:defRPr sz="675">
          <a:solidFill>
            <a:schemeClr val="tx1"/>
          </a:solidFill>
          <a:latin typeface="+mn-lt"/>
          <a:ea typeface="+mn-ea"/>
          <a:cs typeface="+mn-cs"/>
          <a:sym typeface="Arial"/>
        </a:defRPr>
      </a:lvl2pPr>
      <a:lvl3pPr algn="r">
        <a:defRPr sz="675">
          <a:solidFill>
            <a:schemeClr val="tx1"/>
          </a:solidFill>
          <a:latin typeface="+mn-lt"/>
          <a:ea typeface="+mn-ea"/>
          <a:cs typeface="+mn-cs"/>
          <a:sym typeface="Arial"/>
        </a:defRPr>
      </a:lvl3pPr>
      <a:lvl4pPr algn="r">
        <a:defRPr sz="675">
          <a:solidFill>
            <a:schemeClr val="tx1"/>
          </a:solidFill>
          <a:latin typeface="+mn-lt"/>
          <a:ea typeface="+mn-ea"/>
          <a:cs typeface="+mn-cs"/>
          <a:sym typeface="Arial"/>
        </a:defRPr>
      </a:lvl4pPr>
      <a:lvl5pPr algn="r">
        <a:defRPr sz="675">
          <a:solidFill>
            <a:schemeClr val="tx1"/>
          </a:solidFill>
          <a:latin typeface="+mn-lt"/>
          <a:ea typeface="+mn-ea"/>
          <a:cs typeface="+mn-cs"/>
          <a:sym typeface="Arial"/>
        </a:defRPr>
      </a:lvl5pPr>
      <a:lvl6pPr algn="r">
        <a:defRPr sz="675">
          <a:solidFill>
            <a:schemeClr val="tx1"/>
          </a:solidFill>
          <a:latin typeface="+mn-lt"/>
          <a:ea typeface="+mn-ea"/>
          <a:cs typeface="+mn-cs"/>
          <a:sym typeface="Arial"/>
        </a:defRPr>
      </a:lvl6pPr>
      <a:lvl7pPr algn="r">
        <a:defRPr sz="675">
          <a:solidFill>
            <a:schemeClr val="tx1"/>
          </a:solidFill>
          <a:latin typeface="+mn-lt"/>
          <a:ea typeface="+mn-ea"/>
          <a:cs typeface="+mn-cs"/>
          <a:sym typeface="Arial"/>
        </a:defRPr>
      </a:lvl7pPr>
      <a:lvl8pPr algn="r">
        <a:defRPr sz="675">
          <a:solidFill>
            <a:schemeClr val="tx1"/>
          </a:solidFill>
          <a:latin typeface="+mn-lt"/>
          <a:ea typeface="+mn-ea"/>
          <a:cs typeface="+mn-cs"/>
          <a:sym typeface="Arial"/>
        </a:defRPr>
      </a:lvl8pPr>
      <a:lvl9pPr algn="r">
        <a:defRPr sz="675">
          <a:solidFill>
            <a:schemeClr val="tx1"/>
          </a:solidFill>
          <a:latin typeface="+mn-lt"/>
          <a:ea typeface="+mn-ea"/>
          <a:cs typeface="+mn-cs"/>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图片 3"/>
          <p:cNvPicPr>
            <a:picLocks noChangeAspect="1"/>
          </p:cNvPicPr>
          <p:nvPr/>
        </p:nvPicPr>
        <p:blipFill>
          <a:blip r:embed="rId2"/>
          <a:stretch>
            <a:fillRect/>
          </a:stretch>
        </p:blipFill>
        <p:spPr>
          <a:xfrm>
            <a:off x="106325" y="-83031"/>
            <a:ext cx="9121775" cy="5213831"/>
          </a:xfrm>
          <a:prstGeom prst="rect">
            <a:avLst/>
          </a:prstGeom>
          <a:ln>
            <a:noFill/>
          </a:ln>
          <a:effectLst>
            <a:softEdge rad="112500"/>
          </a:effectLst>
        </p:spPr>
      </p:pic>
      <p:sp>
        <p:nvSpPr>
          <p:cNvPr id="2" name="标题 1"/>
          <p:cNvSpPr>
            <a:spLocks noGrp="1"/>
          </p:cNvSpPr>
          <p:nvPr>
            <p:ph type="title"/>
          </p:nvPr>
        </p:nvSpPr>
        <p:spPr>
          <a:xfrm>
            <a:off x="627063" y="302374"/>
            <a:ext cx="7867650" cy="718352"/>
          </a:xfrm>
        </p:spPr>
        <p:txBody>
          <a:bodyPr>
            <a:noAutofit/>
          </a:bodyPr>
          <a:lstStyle/>
          <a:p>
            <a:r>
              <a:rPr lang="zh-CN" altLang="en-US" sz="4400" smtClean="0">
                <a:solidFill>
                  <a:srgbClr val="FF0000"/>
                </a:solidFill>
              </a:rPr>
              <a:t>信息技术（必修</a:t>
            </a:r>
            <a:r>
              <a:rPr lang="en-US" altLang="zh-CN" sz="4400" smtClean="0">
                <a:solidFill>
                  <a:srgbClr val="FF0000"/>
                </a:solidFill>
              </a:rPr>
              <a:t>2</a:t>
            </a:r>
            <a:r>
              <a:rPr lang="zh-CN" altLang="en-US" sz="4400" smtClean="0">
                <a:solidFill>
                  <a:srgbClr val="FF0000"/>
                </a:solidFill>
              </a:rPr>
              <a:t>）</a:t>
            </a:r>
            <a:endParaRPr lang="zh-CN" altLang="en-US" sz="4400">
              <a:solidFill>
                <a:srgbClr val="FF0000"/>
              </a:solidFill>
            </a:endParaRPr>
          </a:p>
        </p:txBody>
      </p:sp>
      <p:sp>
        <p:nvSpPr>
          <p:cNvPr id="6" name="标题 1"/>
          <p:cNvSpPr txBox="1"/>
          <p:nvPr/>
        </p:nvSpPr>
        <p:spPr>
          <a:xfrm>
            <a:off x="520738" y="1860698"/>
            <a:ext cx="7867650" cy="1480878"/>
          </a:xfrm>
          <a:prstGeom prst="rect">
            <a:avLst/>
          </a:prstGeom>
          <a:ln>
            <a:solidFill>
              <a:srgbClr val="FFFF00"/>
            </a:solidFill>
          </a:ln>
        </p:spPr>
        <p:txBody>
          <a:bodyPr vert="horz" lIns="91440" tIns="45720" rIns="91440" bIns="45720" rtlCol="0" anchor="ctr">
            <a:noAutofit/>
          </a:bodyPr>
          <a:lstStyle>
            <a:lvl1pPr algn="ctr">
              <a:defRPr sz="3600">
                <a:latin typeface="黑体" panose="02010609060101010101" pitchFamily="49" charset="-122"/>
                <a:ea typeface="黑体" panose="02010609060101010101" pitchFamily="49" charset="-122"/>
                <a:cs typeface="Arial"/>
                <a:sym typeface="Arial"/>
              </a:defRPr>
            </a:lvl1pPr>
            <a:lvl2pPr algn="ctr">
              <a:defRPr sz="2470">
                <a:latin typeface="Arial"/>
                <a:ea typeface="Arial"/>
                <a:cs typeface="Arial"/>
                <a:sym typeface="Arial"/>
              </a:defRPr>
            </a:lvl2pPr>
            <a:lvl3pPr algn="ctr">
              <a:defRPr sz="2470">
                <a:latin typeface="Arial"/>
                <a:ea typeface="Arial"/>
                <a:cs typeface="Arial"/>
                <a:sym typeface="Arial"/>
              </a:defRPr>
            </a:lvl3pPr>
            <a:lvl4pPr algn="ctr">
              <a:defRPr sz="2470">
                <a:latin typeface="Arial"/>
                <a:ea typeface="Arial"/>
                <a:cs typeface="Arial"/>
                <a:sym typeface="Arial"/>
              </a:defRPr>
            </a:lvl4pPr>
            <a:lvl5pPr algn="ctr">
              <a:defRPr sz="2470">
                <a:latin typeface="Arial"/>
                <a:ea typeface="Arial"/>
                <a:cs typeface="Arial"/>
                <a:sym typeface="Arial"/>
              </a:defRPr>
            </a:lvl5pPr>
            <a:lvl6pPr algn="ctr">
              <a:defRPr sz="2470">
                <a:latin typeface="Arial"/>
                <a:ea typeface="Arial"/>
                <a:cs typeface="Arial"/>
                <a:sym typeface="Arial"/>
              </a:defRPr>
            </a:lvl6pPr>
            <a:lvl7pPr algn="ctr">
              <a:defRPr sz="2470">
                <a:latin typeface="Arial"/>
                <a:ea typeface="Arial"/>
                <a:cs typeface="Arial"/>
                <a:sym typeface="Arial"/>
              </a:defRPr>
            </a:lvl7pPr>
            <a:lvl8pPr algn="ctr">
              <a:defRPr sz="2470">
                <a:latin typeface="Arial"/>
                <a:ea typeface="Arial"/>
                <a:cs typeface="Arial"/>
                <a:sym typeface="Arial"/>
              </a:defRPr>
            </a:lvl8pPr>
            <a:lvl9pPr algn="ctr">
              <a:defRPr sz="2470">
                <a:latin typeface="Arial"/>
                <a:ea typeface="Arial"/>
                <a:cs typeface="Arial"/>
                <a:sym typeface="Arial"/>
              </a:defRPr>
            </a:lvl9pPr>
          </a:lstStyle>
          <a:p>
            <a:r>
              <a:rPr lang="zh-CN" altLang="en-US" sz="7200" smtClean="0">
                <a:solidFill>
                  <a:schemeClr val="accent6"/>
                </a:solidFill>
              </a:rPr>
              <a:t>信息系统与社会</a:t>
            </a:r>
            <a:endParaRPr lang="zh-CN" altLang="en-US" sz="7200">
              <a:solidFill>
                <a:schemeClr val="accent6"/>
              </a:solidFill>
            </a:endParaRPr>
          </a:p>
        </p:txBody>
      </p:sp>
    </p:spTree>
  </p:cSld>
  <p:clrMapOvr>
    <a:masterClrMapping/>
  </p:clrMapOvr>
  <p:transition spd="med"/>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sp>
        <p:nvSpPr>
          <p:cNvPr id="3" name="矩形 2"/>
          <p:cNvSpPr/>
          <p:nvPr/>
        </p:nvSpPr>
        <p:spPr>
          <a:xfrm>
            <a:off x="278713" y="1262882"/>
            <a:ext cx="8691938" cy="3416320"/>
          </a:xfrm>
          <a:prstGeom prst="rect">
            <a:avLst/>
          </a:prstGeom>
        </p:spPr>
        <p:txBody>
          <a:bodyPr wrap="square">
            <a:spAutoFit/>
          </a:bodyPr>
          <a:lstStyle/>
          <a:p>
            <a:pPr>
              <a:lnSpc>
                <a:spcPct val="150000"/>
              </a:lnSpc>
            </a:pPr>
            <a:r>
              <a:rPr lang="zh-CN" altLang="en-US" sz="2400"/>
              <a:t>（</a:t>
            </a:r>
            <a:r>
              <a:rPr lang="en-US" altLang="zh-CN" sz="2400"/>
              <a:t>3</a:t>
            </a:r>
            <a:r>
              <a:rPr lang="zh-CN" altLang="en-US" sz="2400"/>
              <a:t>）</a:t>
            </a:r>
            <a:r>
              <a:rPr lang="zh-CN" altLang="en-US" sz="2400" smtClean="0"/>
              <a:t>广域网</a:t>
            </a:r>
            <a:r>
              <a:rPr lang="en-US" altLang="zh-CN" sz="2400"/>
              <a:t>(Wide Area Network</a:t>
            </a:r>
            <a:r>
              <a:rPr lang="zh-CN" altLang="en-US" sz="2400"/>
              <a:t>，简称</a:t>
            </a:r>
            <a:r>
              <a:rPr lang="en-US" altLang="zh-CN" sz="2400" smtClean="0"/>
              <a:t>WAN</a:t>
            </a:r>
            <a:r>
              <a:rPr lang="zh-CN" altLang="en-US" sz="2400" smtClean="0"/>
              <a:t>）</a:t>
            </a:r>
            <a:endParaRPr lang="zh-CN" altLang="en-US" sz="2400"/>
          </a:p>
          <a:p>
            <a:pPr>
              <a:lnSpc>
                <a:spcPct val="150000"/>
              </a:lnSpc>
            </a:pPr>
            <a:r>
              <a:rPr lang="zh-CN" altLang="en-US" sz="2400" smtClean="0"/>
              <a:t>         广域网也</a:t>
            </a:r>
            <a:r>
              <a:rPr lang="zh-CN" altLang="en-US" sz="2400"/>
              <a:t>称为远程网，它所覆盖的地理范围在</a:t>
            </a:r>
            <a:r>
              <a:rPr lang="zh-CN" altLang="en-US" sz="2400" smtClean="0"/>
              <a:t>几十</a:t>
            </a:r>
            <a:r>
              <a:rPr lang="zh-CN" altLang="en-US" sz="2400"/>
              <a:t>千米以上。广域网覆盖一个国家、地区或横跨几个洲，形成国际性的远程网络。</a:t>
            </a:r>
            <a:r>
              <a:rPr lang="zh-CN" altLang="en-US" sz="2400" smtClean="0"/>
              <a:t>广域网通过</a:t>
            </a:r>
            <a:r>
              <a:rPr lang="zh-CN" altLang="en-US" sz="2400"/>
              <a:t>公用分组交换网、卫星通信网和无线分组交换网，将分布在不同地区的计算机系统</a:t>
            </a:r>
            <a:r>
              <a:rPr lang="zh-CN" altLang="en-US" sz="2400" smtClean="0"/>
              <a:t>互连</a:t>
            </a:r>
            <a:r>
              <a:rPr lang="zh-CN" altLang="en-US" sz="2400"/>
              <a:t>起来，达到资源共享的目的</a:t>
            </a:r>
            <a:r>
              <a:rPr lang="zh-CN" altLang="en-US" sz="2400" smtClean="0"/>
              <a:t>。</a:t>
            </a:r>
            <a:endParaRPr lang="zh-CN" altLang="en-US" sz="2400"/>
          </a:p>
        </p:txBody>
      </p:sp>
    </p:spTree>
  </p:cSld>
  <p:clrMapOvr>
    <a:masterClrMapping/>
  </p:clrMapOvr>
  <p:transition spd="med"/>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sp>
        <p:nvSpPr>
          <p:cNvPr id="3" name="矩形 2"/>
          <p:cNvSpPr/>
          <p:nvPr/>
        </p:nvSpPr>
        <p:spPr>
          <a:xfrm>
            <a:off x="226032" y="718352"/>
            <a:ext cx="8895743" cy="4524315"/>
          </a:xfrm>
          <a:prstGeom prst="rect">
            <a:avLst/>
          </a:prstGeom>
        </p:spPr>
        <p:txBody>
          <a:bodyPr wrap="square">
            <a:spAutoFit/>
          </a:bodyPr>
          <a:lstStyle/>
          <a:p>
            <a:pPr>
              <a:lnSpc>
                <a:spcPct val="150000"/>
              </a:lnSpc>
            </a:pPr>
            <a:r>
              <a:rPr lang="en-US" altLang="zh-CN" sz="2400"/>
              <a:t>2.</a:t>
            </a:r>
            <a:r>
              <a:rPr lang="zh-CN" altLang="en-US" sz="2400"/>
              <a:t>移动通信网络</a:t>
            </a:r>
            <a:endParaRPr lang="zh-CN" altLang="en-US" sz="2400"/>
          </a:p>
          <a:p>
            <a:pPr>
              <a:lnSpc>
                <a:spcPct val="150000"/>
              </a:lnSpc>
            </a:pPr>
            <a:r>
              <a:rPr lang="zh-CN" altLang="en-US" sz="2400" smtClean="0"/>
              <a:t>         移动通信</a:t>
            </a:r>
            <a:r>
              <a:rPr lang="zh-CN" altLang="en-US" sz="2400"/>
              <a:t>是移动设备</a:t>
            </a:r>
            <a:r>
              <a:rPr lang="en-US" altLang="zh-CN" sz="2400"/>
              <a:t>(</a:t>
            </a:r>
            <a:r>
              <a:rPr lang="zh-CN" altLang="en-US" sz="2400"/>
              <a:t>如手机、</a:t>
            </a:r>
            <a:r>
              <a:rPr lang="zh-CN" altLang="en-US" sz="2400" smtClean="0"/>
              <a:t>平板</a:t>
            </a:r>
            <a:r>
              <a:rPr lang="zh-CN" altLang="en-US" sz="2400"/>
              <a:t>电脑或其他便携式工具</a:t>
            </a:r>
            <a:r>
              <a:rPr lang="en-US" altLang="zh-CN" sz="2400"/>
              <a:t>)</a:t>
            </a:r>
            <a:r>
              <a:rPr lang="zh-CN" altLang="en-US" sz="2400"/>
              <a:t>之间或</a:t>
            </a:r>
            <a:r>
              <a:rPr lang="zh-CN" altLang="en-US" sz="2400" smtClean="0"/>
              <a:t>移动设备</a:t>
            </a:r>
            <a:r>
              <a:rPr lang="zh-CN" altLang="en-US" sz="2400"/>
              <a:t>与固定设备之间的通信，其实质</a:t>
            </a:r>
            <a:r>
              <a:rPr lang="zh-CN" altLang="en-US" sz="2400" smtClean="0"/>
              <a:t>就是</a:t>
            </a:r>
            <a:r>
              <a:rPr lang="zh-CN" altLang="en-US" sz="2400"/>
              <a:t>利用无线电波来传递信息</a:t>
            </a:r>
            <a:r>
              <a:rPr lang="zh-CN" altLang="en-US" sz="2400" smtClean="0"/>
              <a:t>。</a:t>
            </a:r>
            <a:endParaRPr lang="en-US" altLang="zh-CN" sz="2400" smtClean="0"/>
          </a:p>
          <a:p>
            <a:pPr>
              <a:lnSpc>
                <a:spcPct val="150000"/>
              </a:lnSpc>
            </a:pPr>
            <a:r>
              <a:rPr lang="en-US" altLang="zh-CN" sz="2400" smtClean="0"/>
              <a:t>         </a:t>
            </a:r>
            <a:r>
              <a:rPr lang="zh-CN" altLang="en-US" sz="2400" smtClean="0"/>
              <a:t>移动通信</a:t>
            </a:r>
            <a:r>
              <a:rPr lang="zh-CN" altLang="en-US" sz="2400"/>
              <a:t>网络指的是通过</a:t>
            </a:r>
            <a:r>
              <a:rPr lang="zh-CN" altLang="en-US" sz="2400" smtClean="0"/>
              <a:t>移动通信链路</a:t>
            </a:r>
            <a:r>
              <a:rPr lang="zh-CN" altLang="en-US" sz="2400"/>
              <a:t>使移动设备连接到公共网络设施</a:t>
            </a:r>
            <a:r>
              <a:rPr lang="zh-CN" altLang="en-US" sz="2400" smtClean="0"/>
              <a:t>，从而</a:t>
            </a:r>
            <a:r>
              <a:rPr lang="zh-CN" altLang="en-US" sz="2400"/>
              <a:t>实现互联网访问所形成的网络</a:t>
            </a:r>
            <a:r>
              <a:rPr lang="zh-CN" altLang="en-US" sz="2400" smtClean="0"/>
              <a:t>。</a:t>
            </a:r>
            <a:endParaRPr lang="en-US" altLang="zh-CN" sz="2400" smtClean="0"/>
          </a:p>
          <a:p>
            <a:pPr>
              <a:lnSpc>
                <a:spcPct val="150000"/>
              </a:lnSpc>
            </a:pPr>
            <a:r>
              <a:rPr lang="en-US" altLang="zh-CN" sz="2400"/>
              <a:t> </a:t>
            </a:r>
            <a:r>
              <a:rPr lang="en-US" altLang="zh-CN" sz="2400" smtClean="0"/>
              <a:t>        </a:t>
            </a:r>
            <a:r>
              <a:rPr lang="zh-CN" altLang="en-US" sz="2400" smtClean="0"/>
              <a:t>移动</a:t>
            </a:r>
            <a:r>
              <a:rPr lang="zh-CN" altLang="en-US" sz="2400"/>
              <a:t>网络接入互联网，从而使用户能随时随地通过移动设备来访问</a:t>
            </a:r>
            <a:r>
              <a:rPr lang="en-US" altLang="zh-CN" sz="2400"/>
              <a:t>Web</a:t>
            </a:r>
            <a:r>
              <a:rPr lang="zh-CN" altLang="en-US" sz="2400"/>
              <a:t>站点和各种网络应用</a:t>
            </a:r>
            <a:r>
              <a:rPr lang="zh-CN" altLang="en-US" sz="2400" smtClean="0"/>
              <a:t>。</a:t>
            </a:r>
            <a:endParaRPr lang="zh-CN" altLang="en-US" sz="2400"/>
          </a:p>
        </p:txBody>
      </p:sp>
    </p:spTree>
  </p:cSld>
  <p:clrMapOvr>
    <a:masterClrMapping/>
  </p:clrMapOvr>
  <p:transition spd="med"/>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pic>
        <p:nvPicPr>
          <p:cNvPr id="3" name="图片 2"/>
          <p:cNvPicPr>
            <a:picLocks noChangeAspect="1"/>
          </p:cNvPicPr>
          <p:nvPr/>
        </p:nvPicPr>
        <p:blipFill>
          <a:blip r:embed="rId2"/>
          <a:stretch>
            <a:fillRect/>
          </a:stretch>
        </p:blipFill>
        <p:spPr>
          <a:xfrm>
            <a:off x="-1" y="880577"/>
            <a:ext cx="9121775" cy="3369646"/>
          </a:xfrm>
          <a:prstGeom prst="rect">
            <a:avLst/>
          </a:prstGeom>
        </p:spPr>
      </p:pic>
    </p:spTree>
  </p:cSld>
  <p:clrMapOvr>
    <a:masterClrMapping/>
  </p:clrMapOvr>
  <p:transition spd="med"/>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sp>
        <p:nvSpPr>
          <p:cNvPr id="3" name="矩形 2"/>
          <p:cNvSpPr/>
          <p:nvPr/>
        </p:nvSpPr>
        <p:spPr>
          <a:xfrm>
            <a:off x="0" y="606485"/>
            <a:ext cx="9121775" cy="4524315"/>
          </a:xfrm>
          <a:prstGeom prst="rect">
            <a:avLst/>
          </a:prstGeom>
        </p:spPr>
        <p:txBody>
          <a:bodyPr wrap="square">
            <a:spAutoFit/>
          </a:bodyPr>
          <a:lstStyle/>
          <a:p>
            <a:pPr>
              <a:lnSpc>
                <a:spcPct val="150000"/>
              </a:lnSpc>
            </a:pPr>
            <a:r>
              <a:rPr lang="en-US" altLang="zh-CN" sz="2400"/>
              <a:t>3.</a:t>
            </a:r>
            <a:r>
              <a:rPr lang="zh-CN" altLang="en-US" sz="2400"/>
              <a:t>广播电视网络</a:t>
            </a:r>
            <a:endParaRPr lang="zh-CN" altLang="en-US" sz="2400"/>
          </a:p>
          <a:p>
            <a:pPr>
              <a:lnSpc>
                <a:spcPct val="150000"/>
              </a:lnSpc>
            </a:pPr>
            <a:r>
              <a:rPr lang="zh-CN" altLang="en-US" sz="2400"/>
              <a:t>广播电视网络也称为混合光纤同轴网络</a:t>
            </a:r>
            <a:r>
              <a:rPr lang="en-US" altLang="zh-CN" sz="2400"/>
              <a:t>(Hybrid Fiber Coaxial</a:t>
            </a:r>
            <a:r>
              <a:rPr lang="zh-CN" altLang="en-US" sz="2400"/>
              <a:t>，简称</a:t>
            </a:r>
            <a:r>
              <a:rPr lang="en-US" altLang="zh-CN" sz="2400"/>
              <a:t>HFC)</a:t>
            </a:r>
            <a:r>
              <a:rPr lang="zh-CN" altLang="en-US" sz="2400"/>
              <a:t>，是</a:t>
            </a:r>
            <a:r>
              <a:rPr lang="zh-CN" altLang="en-US" sz="2400" smtClean="0"/>
              <a:t>利用有线电视</a:t>
            </a:r>
            <a:r>
              <a:rPr lang="zh-CN" altLang="en-US" sz="2400"/>
              <a:t>铺设的同轴电缆和光缆为传输物理链路所构成的混合网络</a:t>
            </a:r>
            <a:r>
              <a:rPr lang="zh-CN" altLang="en-US" sz="2400" smtClean="0"/>
              <a:t>。</a:t>
            </a:r>
            <a:endParaRPr lang="en-US" altLang="zh-CN" sz="2400" smtClean="0"/>
          </a:p>
          <a:p>
            <a:pPr>
              <a:lnSpc>
                <a:spcPct val="150000"/>
              </a:lnSpc>
            </a:pPr>
            <a:r>
              <a:rPr lang="zh-CN" altLang="en-US" sz="2400" smtClean="0"/>
              <a:t>优点：频带</a:t>
            </a:r>
            <a:r>
              <a:rPr lang="zh-CN" altLang="en-US" sz="2400"/>
              <a:t>宽、</a:t>
            </a:r>
            <a:r>
              <a:rPr lang="zh-CN" altLang="en-US" sz="2400" smtClean="0"/>
              <a:t>容量大</a:t>
            </a:r>
            <a:r>
              <a:rPr lang="zh-CN" altLang="en-US" sz="2400"/>
              <a:t>、功能多、成本低、抗干扰能力强、支持多种业务等优势</a:t>
            </a:r>
            <a:r>
              <a:rPr lang="zh-CN" altLang="en-US" sz="2400" smtClean="0"/>
              <a:t>。</a:t>
            </a:r>
            <a:endParaRPr lang="en-US" altLang="zh-CN" sz="2400" smtClean="0"/>
          </a:p>
          <a:p>
            <a:pPr>
              <a:lnSpc>
                <a:spcPct val="150000"/>
              </a:lnSpc>
            </a:pPr>
            <a:r>
              <a:rPr lang="zh-CN" altLang="en-US" sz="2400" smtClean="0"/>
              <a:t>缺点：有</a:t>
            </a:r>
            <a:r>
              <a:rPr lang="zh-CN" altLang="en-US" sz="2400"/>
              <a:t>被搭线窃听的危险</a:t>
            </a:r>
            <a:r>
              <a:rPr lang="zh-CN" altLang="en-US" sz="2400" smtClean="0"/>
              <a:t>；极</a:t>
            </a:r>
            <a:r>
              <a:rPr lang="zh-CN" altLang="en-US" sz="2400"/>
              <a:t>易造成单点</a:t>
            </a:r>
            <a:r>
              <a:rPr lang="zh-CN" altLang="en-US" sz="2400" smtClean="0"/>
              <a:t>故障；由于共享总线，随着</a:t>
            </a:r>
            <a:r>
              <a:rPr lang="zh-CN" altLang="en-US" sz="2400"/>
              <a:t>用户数量的增加会出现网络拥</a:t>
            </a:r>
            <a:r>
              <a:rPr lang="zh-CN" altLang="en-US" sz="2400" smtClean="0"/>
              <a:t>堵</a:t>
            </a:r>
            <a:endParaRPr lang="zh-CN" altLang="en-US" sz="2400"/>
          </a:p>
        </p:txBody>
      </p:sp>
    </p:spTree>
  </p:cSld>
  <p:clrMapOvr>
    <a:masterClrMapping/>
  </p:clrMapOvr>
  <p:transition spd="med"/>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多种技术正被更新和应用</a:t>
            </a:r>
            <a:endParaRPr lang="zh-CN" altLang="en-US"/>
          </a:p>
        </p:txBody>
      </p:sp>
      <p:sp>
        <p:nvSpPr>
          <p:cNvPr id="3" name="矩形 2"/>
          <p:cNvSpPr/>
          <p:nvPr/>
        </p:nvSpPr>
        <p:spPr>
          <a:xfrm>
            <a:off x="329148" y="974200"/>
            <a:ext cx="8403886" cy="461665"/>
          </a:xfrm>
          <a:prstGeom prst="rect">
            <a:avLst/>
          </a:prstGeom>
        </p:spPr>
        <p:txBody>
          <a:bodyPr wrap="square">
            <a:spAutoFit/>
          </a:bodyPr>
          <a:lstStyle/>
          <a:p>
            <a:r>
              <a:rPr lang="zh-CN" altLang="en-US" sz="2400" smtClean="0"/>
              <a:t>下一代</a:t>
            </a:r>
            <a:r>
              <a:rPr lang="zh-CN" altLang="en-US" sz="2400"/>
              <a:t>互联网、宽带通信网和</a:t>
            </a:r>
            <a:r>
              <a:rPr lang="zh-CN" altLang="en-US" sz="2400" smtClean="0"/>
              <a:t>数字电视网</a:t>
            </a:r>
            <a:r>
              <a:rPr lang="zh-CN" altLang="en-US" sz="2400"/>
              <a:t>的</a:t>
            </a:r>
            <a:r>
              <a:rPr lang="zh-CN" altLang="en-US" sz="2400" smtClean="0"/>
              <a:t>演化</a:t>
            </a:r>
            <a:endParaRPr lang="zh-CN" altLang="en-US" sz="2400"/>
          </a:p>
        </p:txBody>
      </p:sp>
      <p:sp>
        <p:nvSpPr>
          <p:cNvPr id="4" name="矩形 3"/>
          <p:cNvSpPr/>
          <p:nvPr/>
        </p:nvSpPr>
        <p:spPr>
          <a:xfrm>
            <a:off x="67157" y="1436704"/>
            <a:ext cx="8927868" cy="3416320"/>
          </a:xfrm>
          <a:prstGeom prst="rect">
            <a:avLst/>
          </a:prstGeom>
        </p:spPr>
        <p:txBody>
          <a:bodyPr wrap="square">
            <a:spAutoFit/>
          </a:bodyPr>
          <a:lstStyle/>
          <a:p>
            <a:pPr>
              <a:lnSpc>
                <a:spcPct val="150000"/>
              </a:lnSpc>
            </a:pPr>
            <a:r>
              <a:rPr lang="zh-CN" altLang="en-US" sz="2400"/>
              <a:t>①数字技术得到迅猛的发展和应用</a:t>
            </a:r>
            <a:r>
              <a:rPr lang="zh-CN" altLang="en-US" sz="2400" smtClean="0"/>
              <a:t>。所有</a:t>
            </a:r>
            <a:r>
              <a:rPr lang="zh-CN" altLang="en-US" sz="2400"/>
              <a:t>的信息</a:t>
            </a:r>
            <a:r>
              <a:rPr lang="zh-CN" altLang="en-US" sz="2400" smtClean="0"/>
              <a:t>都能</a:t>
            </a:r>
            <a:r>
              <a:rPr lang="zh-CN" altLang="en-US" sz="2400"/>
              <a:t>在不同的网络中被传输，并最终通过数字终端呈现在用户面前。</a:t>
            </a:r>
            <a:endParaRPr lang="zh-CN" altLang="en-US" sz="2400"/>
          </a:p>
          <a:p>
            <a:pPr>
              <a:lnSpc>
                <a:spcPct val="150000"/>
              </a:lnSpc>
            </a:pPr>
            <a:r>
              <a:rPr lang="zh-CN" altLang="en-US" sz="2400"/>
              <a:t>②光纤通信技术广泛应用</a:t>
            </a:r>
            <a:r>
              <a:rPr lang="zh-CN" altLang="en-US" sz="2400" smtClean="0"/>
              <a:t>。光纤通信</a:t>
            </a:r>
            <a:r>
              <a:rPr lang="zh-CN" altLang="en-US" sz="2400"/>
              <a:t>技术的发展应用为传送上述业务信息</a:t>
            </a:r>
            <a:r>
              <a:rPr lang="zh-CN" altLang="en-US" sz="2400" smtClean="0"/>
              <a:t>提供</a:t>
            </a:r>
            <a:r>
              <a:rPr lang="zh-CN" altLang="en-US" sz="2400"/>
              <a:t>了必要的技术基础</a:t>
            </a:r>
            <a:r>
              <a:rPr lang="zh-CN" altLang="en-US" sz="2400" smtClean="0"/>
              <a:t>。</a:t>
            </a:r>
            <a:endParaRPr lang="en-US" altLang="zh-CN" sz="2400" smtClean="0"/>
          </a:p>
          <a:p>
            <a:pPr>
              <a:lnSpc>
                <a:spcPct val="150000"/>
              </a:lnSpc>
            </a:pPr>
            <a:r>
              <a:rPr lang="zh-CN" altLang="en-US" sz="2400" smtClean="0"/>
              <a:t>③</a:t>
            </a:r>
            <a:r>
              <a:rPr lang="zh-CN" altLang="en-US" sz="2400"/>
              <a:t>计算机网络互连通信技术</a:t>
            </a:r>
            <a:r>
              <a:rPr lang="en-US" altLang="zh-CN" sz="2400"/>
              <a:t>(IP</a:t>
            </a:r>
            <a:r>
              <a:rPr lang="zh-CN" altLang="en-US" sz="2400"/>
              <a:t>技术</a:t>
            </a:r>
            <a:r>
              <a:rPr lang="en-US" altLang="zh-CN" sz="2400"/>
              <a:t>)</a:t>
            </a:r>
            <a:r>
              <a:rPr lang="zh-CN" altLang="en-US" sz="2400"/>
              <a:t>进一步发展</a:t>
            </a:r>
            <a:r>
              <a:rPr lang="zh-CN" altLang="en-US" sz="2400" smtClean="0"/>
              <a:t>。</a:t>
            </a:r>
            <a:r>
              <a:rPr lang="en-US" altLang="zh-CN" sz="2400" smtClean="0"/>
              <a:t>TCP/IP</a:t>
            </a:r>
            <a:r>
              <a:rPr lang="zh-CN" altLang="en-US" sz="2400"/>
              <a:t>协议的普遍</a:t>
            </a:r>
            <a:r>
              <a:rPr lang="zh-CN" altLang="en-US" sz="2400" smtClean="0"/>
              <a:t>采用</a:t>
            </a:r>
            <a:r>
              <a:rPr lang="zh-CN" altLang="en-US" sz="2400"/>
              <a:t>，使得各种以</a:t>
            </a:r>
            <a:r>
              <a:rPr lang="en-US" altLang="zh-CN" sz="2400"/>
              <a:t>IP</a:t>
            </a:r>
            <a:r>
              <a:rPr lang="zh-CN" altLang="en-US" sz="2400"/>
              <a:t>为基础的业务都能在不同的网上实现</a:t>
            </a:r>
            <a:r>
              <a:rPr lang="zh-CN" altLang="en-US" sz="2400" smtClean="0"/>
              <a:t>互通。</a:t>
            </a:r>
            <a:endParaRPr lang="zh-CN" altLang="en-US" sz="2400"/>
          </a:p>
        </p:txBody>
      </p:sp>
    </p:spTree>
  </p:cSld>
  <p:clrMapOvr>
    <a:masterClrMapping/>
  </p:clrMapOvr>
  <p:transition spd="med"/>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图片 2"/>
          <p:cNvPicPr>
            <a:picLocks noChangeAspect="1"/>
          </p:cNvPicPr>
          <p:nvPr/>
        </p:nvPicPr>
        <p:blipFill>
          <a:blip r:embed="rId2"/>
          <a:stretch>
            <a:fillRect/>
          </a:stretch>
        </p:blipFill>
        <p:spPr>
          <a:xfrm>
            <a:off x="0" y="140431"/>
            <a:ext cx="8991600" cy="3781425"/>
          </a:xfrm>
          <a:prstGeom prst="rect">
            <a:avLst/>
          </a:prstGeom>
        </p:spPr>
      </p:pic>
    </p:spTree>
  </p:cSld>
  <p:clrMapOvr>
    <a:masterClrMapping/>
  </p:clrMapOvr>
  <p:transition spd="med"/>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图片 2"/>
          <p:cNvPicPr>
            <a:picLocks noChangeAspect="1"/>
          </p:cNvPicPr>
          <p:nvPr/>
        </p:nvPicPr>
        <p:blipFill>
          <a:blip r:embed="rId2"/>
          <a:stretch>
            <a:fillRect/>
          </a:stretch>
        </p:blipFill>
        <p:spPr>
          <a:xfrm>
            <a:off x="479424" y="722312"/>
            <a:ext cx="8162925" cy="3686175"/>
          </a:xfrm>
          <a:prstGeom prst="rect">
            <a:avLst/>
          </a:prstGeom>
        </p:spPr>
      </p:pic>
    </p:spTree>
  </p:cSld>
  <p:clrMapOvr>
    <a:masterClrMapping/>
  </p:clrMapOvr>
  <p:transition spd="med"/>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a:xfrm>
            <a:off x="1088942" y="1520217"/>
            <a:ext cx="7243279" cy="1777430"/>
          </a:xfrm>
        </p:spPr>
        <p:txBody>
          <a:bodyPr>
            <a:noAutofit/>
          </a:bodyPr>
          <a:lstStyle/>
          <a:p>
            <a:r>
              <a:rPr lang="zh-CN" altLang="en-US" sz="6000" b="1" smtClean="0"/>
              <a:t>好好学习，天天向上</a:t>
            </a:r>
            <a:endParaRPr lang="zh-CN" altLang="en-US" sz="6000" b="1"/>
          </a:p>
        </p:txBody>
      </p:sp>
      <p:pic>
        <p:nvPicPr>
          <p:cNvPr id="3" name="New picture"/>
          <p:cNvPicPr/>
          <p:nvPr/>
        </p:nvPicPr>
        <p:blipFill>
          <a:blip r:embed="rId2"/>
          <a:stretch>
            <a:fillRect/>
          </a:stretch>
        </p:blipFill>
        <p:spPr>
          <a:xfrm>
            <a:off x="10185400" y="10248900"/>
            <a:ext cx="342900" cy="266700"/>
          </a:xfrm>
          <a:prstGeom prst="cube">
            <a:avLst/>
          </a:prstGeom>
        </p:spPr>
      </p:pic>
    </p:spTree>
  </p:cSld>
  <p:clrMapOvr>
    <a:masterClrMapping/>
  </p:clrMapOvr>
  <p:transition spd="med"/>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图片 2"/>
          <p:cNvPicPr>
            <a:picLocks noChangeAspect="1"/>
          </p:cNvPicPr>
          <p:nvPr/>
        </p:nvPicPr>
        <p:blipFill>
          <a:blip r:embed="rId2"/>
          <a:stretch>
            <a:fillRect/>
          </a:stretch>
        </p:blipFill>
        <p:spPr>
          <a:xfrm>
            <a:off x="357001" y="222921"/>
            <a:ext cx="8494632" cy="4668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p:nvPr/>
        </p:nvSpPr>
        <p:spPr>
          <a:xfrm>
            <a:off x="298147" y="1721157"/>
            <a:ext cx="8612339" cy="1660525"/>
          </a:xfrm>
          <a:prstGeom prst="rect">
            <a:avLst/>
          </a:prstGeom>
          <a:solidFill>
            <a:srgbClr val="C00000"/>
          </a:solidFill>
        </p:spPr>
        <p:txBody>
          <a:bodyPr wrap="square">
            <a:spAutoFit/>
          </a:bodyPr>
          <a:lstStyle/>
          <a:p>
            <a:pPr algn="ctr"/>
            <a:r>
              <a:rPr lang="zh-CN" altLang="en-US" sz="6600" b="1" smtClean="0">
                <a:solidFill>
                  <a:srgbClr val="FFFF00"/>
                </a:solidFill>
              </a:rPr>
              <a:t>网络系统</a:t>
            </a:r>
            <a:endParaRPr lang="zh-CN" altLang="en-US" sz="6600" b="1" smtClean="0">
              <a:solidFill>
                <a:srgbClr val="FFFF00"/>
              </a:solidFill>
            </a:endParaRPr>
          </a:p>
          <a:p>
            <a:pPr algn="ctr"/>
            <a:r>
              <a:rPr lang="zh-CN" altLang="en-US" sz="3600" b="1">
                <a:solidFill>
                  <a:srgbClr val="FFFF00"/>
                </a:solidFill>
              </a:rPr>
              <a:t>第</a:t>
            </a:r>
            <a:r>
              <a:rPr lang="en-US" altLang="zh-CN" sz="3600" b="1">
                <a:solidFill>
                  <a:srgbClr val="FFFF00"/>
                </a:solidFill>
              </a:rPr>
              <a:t>1</a:t>
            </a:r>
            <a:r>
              <a:rPr lang="zh-CN" altLang="en-US" sz="3600" b="1">
                <a:solidFill>
                  <a:srgbClr val="FFFF00"/>
                </a:solidFill>
              </a:rPr>
              <a:t>课时</a:t>
            </a:r>
            <a:endParaRPr lang="zh-CN" altLang="en-US" sz="3600" b="1">
              <a:solidFill>
                <a:srgbClr val="FFFF00"/>
              </a:solidFill>
            </a:endParaRPr>
          </a:p>
        </p:txBody>
      </p:sp>
    </p:spTree>
  </p:cSld>
  <p:clrMapOvr>
    <a:masterClrMapping/>
  </p:clrMapOvr>
  <p:transition spd="med"/>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网络</a:t>
            </a:r>
            <a:r>
              <a:rPr lang="zh-CN" altLang="en-US" smtClean="0"/>
              <a:t>系统</a:t>
            </a:r>
            <a:endParaRPr lang="zh-CN" altLang="en-US"/>
          </a:p>
        </p:txBody>
      </p:sp>
      <p:sp>
        <p:nvSpPr>
          <p:cNvPr id="3" name="矩形 2"/>
          <p:cNvSpPr/>
          <p:nvPr/>
        </p:nvSpPr>
        <p:spPr>
          <a:xfrm>
            <a:off x="595901" y="1387012"/>
            <a:ext cx="7674796" cy="2677656"/>
          </a:xfrm>
          <a:prstGeom prst="rect">
            <a:avLst/>
          </a:prstGeom>
        </p:spPr>
        <p:txBody>
          <a:bodyPr wrap="square">
            <a:spAutoFit/>
          </a:bodyPr>
          <a:lstStyle/>
          <a:p>
            <a:pPr>
              <a:lnSpc>
                <a:spcPct val="150000"/>
              </a:lnSpc>
            </a:pPr>
            <a:r>
              <a:rPr lang="zh-CN" altLang="en-US" sz="2800" smtClean="0"/>
              <a:t>         网络技术</a:t>
            </a:r>
            <a:r>
              <a:rPr lang="zh-CN" altLang="en-US" sz="2800"/>
              <a:t>是信息系统的重要支撑技术，它可以将地理位置不同、功能独立的多个</a:t>
            </a:r>
            <a:r>
              <a:rPr lang="zh-CN" altLang="en-US" sz="2800" smtClean="0"/>
              <a:t>计算机系统</a:t>
            </a:r>
            <a:r>
              <a:rPr lang="zh-CN" altLang="en-US" sz="2800"/>
              <a:t>互联起来，使信息系统的作用范围超越地理和时空的限制，极大地增强了</a:t>
            </a:r>
            <a:r>
              <a:rPr lang="zh-CN" altLang="en-US" sz="2800" smtClean="0"/>
              <a:t>信息系统的</a:t>
            </a:r>
            <a:r>
              <a:rPr lang="zh-CN" altLang="en-US" sz="2800"/>
              <a:t>功能</a:t>
            </a:r>
            <a:r>
              <a:rPr lang="zh-CN" altLang="en-US" sz="2800" smtClean="0"/>
              <a:t>。</a:t>
            </a:r>
            <a:endParaRPr lang="zh-CN" altLang="en-US" sz="2800"/>
          </a:p>
        </p:txBody>
      </p:sp>
    </p:spTree>
  </p:cSld>
  <p:clrMapOvr>
    <a:masterClrMapping/>
  </p:clrMapOvr>
  <p:transition spd="med"/>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网络的功能与</a:t>
            </a:r>
            <a:r>
              <a:rPr lang="zh-CN" altLang="en-US" smtClean="0"/>
              <a:t>作用</a:t>
            </a:r>
            <a:endParaRPr lang="zh-CN" altLang="en-US"/>
          </a:p>
        </p:txBody>
      </p:sp>
      <p:sp>
        <p:nvSpPr>
          <p:cNvPr id="3" name="矩形 2"/>
          <p:cNvSpPr/>
          <p:nvPr/>
        </p:nvSpPr>
        <p:spPr>
          <a:xfrm>
            <a:off x="510843" y="1045094"/>
            <a:ext cx="2263761" cy="461665"/>
          </a:xfrm>
          <a:prstGeom prst="rect">
            <a:avLst/>
          </a:prstGeom>
        </p:spPr>
        <p:txBody>
          <a:bodyPr wrap="none">
            <a:spAutoFit/>
          </a:bodyPr>
          <a:lstStyle/>
          <a:p>
            <a:r>
              <a:rPr lang="en-US" altLang="zh-CN" sz="2400" smtClean="0"/>
              <a:t>1.</a:t>
            </a:r>
            <a:r>
              <a:rPr lang="zh-CN" altLang="en-US" sz="2400"/>
              <a:t>数据通信功能</a:t>
            </a:r>
            <a:endParaRPr lang="zh-CN" altLang="en-US" sz="2400"/>
          </a:p>
        </p:txBody>
      </p:sp>
      <p:sp>
        <p:nvSpPr>
          <p:cNvPr id="4" name="矩形 3"/>
          <p:cNvSpPr/>
          <p:nvPr/>
        </p:nvSpPr>
        <p:spPr>
          <a:xfrm>
            <a:off x="510843" y="1574414"/>
            <a:ext cx="8201642" cy="2799100"/>
          </a:xfrm>
          <a:prstGeom prst="rect">
            <a:avLst/>
          </a:prstGeom>
        </p:spPr>
        <p:txBody>
          <a:bodyPr wrap="square">
            <a:spAutoFit/>
          </a:bodyPr>
          <a:lstStyle/>
          <a:p>
            <a:pPr>
              <a:lnSpc>
                <a:spcPct val="150000"/>
              </a:lnSpc>
            </a:pPr>
            <a:r>
              <a:rPr lang="zh-CN" altLang="en-US" sz="2400"/>
              <a:t>数据通信是通信技术和计算机技术相结合而产生的一种通信方式，是网络系统最基本的功能。利用数据通信功能可以将分散在各个地区的单位或部门所使用的计算机、应用</a:t>
            </a:r>
            <a:r>
              <a:rPr lang="zh-CN" altLang="en-US" sz="2400" smtClean="0"/>
              <a:t>终端</a:t>
            </a:r>
            <a:r>
              <a:rPr lang="en-US" altLang="zh-CN" sz="2400"/>
              <a:t>(</a:t>
            </a:r>
            <a:r>
              <a:rPr lang="zh-CN" altLang="en-US" sz="2400"/>
              <a:t>如手机、平板电脑）及电子技术设备联系起来，进行统一的调配、控制和管理</a:t>
            </a:r>
            <a:r>
              <a:rPr lang="zh-CN" altLang="en-US" sz="2400" smtClean="0"/>
              <a:t>。</a:t>
            </a:r>
            <a:endParaRPr lang="zh-CN" altLang="en-US" sz="2400"/>
          </a:p>
        </p:txBody>
      </p:sp>
    </p:spTree>
  </p:cSld>
  <p:clrMapOvr>
    <a:masterClrMapping/>
  </p:clrMapOvr>
  <p:transition spd="med"/>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网络的功能与作用</a:t>
            </a:r>
            <a:endParaRPr lang="zh-CN" altLang="en-US"/>
          </a:p>
        </p:txBody>
      </p:sp>
      <p:sp>
        <p:nvSpPr>
          <p:cNvPr id="3" name="矩形 2"/>
          <p:cNvSpPr/>
          <p:nvPr/>
        </p:nvSpPr>
        <p:spPr>
          <a:xfrm>
            <a:off x="422739" y="1868641"/>
            <a:ext cx="8403885" cy="1691104"/>
          </a:xfrm>
          <a:prstGeom prst="rect">
            <a:avLst/>
          </a:prstGeom>
        </p:spPr>
        <p:txBody>
          <a:bodyPr wrap="square">
            <a:spAutoFit/>
          </a:bodyPr>
          <a:lstStyle/>
          <a:p>
            <a:pPr>
              <a:lnSpc>
                <a:spcPct val="150000"/>
              </a:lnSpc>
            </a:pPr>
            <a:r>
              <a:rPr lang="en-US" altLang="zh-CN" sz="2400"/>
              <a:t>2.</a:t>
            </a:r>
            <a:r>
              <a:rPr lang="zh-CN" altLang="en-US" sz="2400"/>
              <a:t>资源共享功能</a:t>
            </a:r>
            <a:endParaRPr lang="zh-CN" altLang="en-US" sz="2400"/>
          </a:p>
          <a:p>
            <a:pPr>
              <a:lnSpc>
                <a:spcPct val="150000"/>
              </a:lnSpc>
            </a:pPr>
            <a:r>
              <a:rPr lang="zh-CN" altLang="en-US" sz="2400"/>
              <a:t>资源共享是指网络中所有的软件、硬件、数据资源等能被网络中的所有用户共同</a:t>
            </a:r>
            <a:r>
              <a:rPr lang="zh-CN" altLang="en-US" sz="2400" smtClean="0"/>
              <a:t>使用。</a:t>
            </a:r>
            <a:endParaRPr lang="zh-CN" altLang="en-US" sz="2400"/>
          </a:p>
        </p:txBody>
      </p:sp>
    </p:spTree>
  </p:cSld>
  <p:clrMapOvr>
    <a:masterClrMapping/>
  </p:clrMapOvr>
  <p:transition spd="med"/>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网络的功能与作用</a:t>
            </a:r>
            <a:endParaRPr lang="zh-CN" altLang="en-US"/>
          </a:p>
        </p:txBody>
      </p:sp>
      <p:sp>
        <p:nvSpPr>
          <p:cNvPr id="3" name="矩形 2"/>
          <p:cNvSpPr/>
          <p:nvPr/>
        </p:nvSpPr>
        <p:spPr>
          <a:xfrm>
            <a:off x="127590" y="669707"/>
            <a:ext cx="8266397" cy="3970318"/>
          </a:xfrm>
          <a:prstGeom prst="rect">
            <a:avLst/>
          </a:prstGeom>
        </p:spPr>
        <p:txBody>
          <a:bodyPr wrap="square">
            <a:spAutoFit/>
          </a:bodyPr>
          <a:lstStyle/>
          <a:p>
            <a:pPr>
              <a:lnSpc>
                <a:spcPct val="150000"/>
              </a:lnSpc>
            </a:pPr>
            <a:r>
              <a:rPr lang="en-US" altLang="zh-CN" sz="2400"/>
              <a:t>3.</a:t>
            </a:r>
            <a:r>
              <a:rPr lang="zh-CN" altLang="en-US" sz="2400"/>
              <a:t>分布处理功能</a:t>
            </a:r>
            <a:endParaRPr lang="zh-CN" altLang="en-US" sz="2400"/>
          </a:p>
          <a:p>
            <a:pPr>
              <a:lnSpc>
                <a:spcPct val="150000"/>
              </a:lnSpc>
            </a:pPr>
            <a:r>
              <a:rPr lang="zh-CN" altLang="en-US" sz="2400" smtClean="0"/>
              <a:t>         分布式处理</a:t>
            </a:r>
            <a:r>
              <a:rPr lang="zh-CN" altLang="en-US" sz="2400"/>
              <a:t>是指将不同地点或具有不同功能或拥有不同数据的多台计算机通过</a:t>
            </a:r>
            <a:r>
              <a:rPr lang="zh-CN" altLang="en-US" sz="2400" smtClean="0"/>
              <a:t>通信网络</a:t>
            </a:r>
            <a:r>
              <a:rPr lang="zh-CN" altLang="en-US" sz="2400"/>
              <a:t>连接起来，并在控制系统的统一管理控制下，协调地完成大规模信息处理任务</a:t>
            </a:r>
            <a:r>
              <a:rPr lang="zh-CN" altLang="en-US" sz="2400" smtClean="0"/>
              <a:t>。</a:t>
            </a:r>
            <a:endParaRPr lang="en-US" altLang="zh-CN" sz="2400" smtClean="0"/>
          </a:p>
          <a:p>
            <a:pPr>
              <a:lnSpc>
                <a:spcPct val="150000"/>
              </a:lnSpc>
            </a:pPr>
            <a:r>
              <a:rPr lang="zh-CN" altLang="en-US" sz="2400" smtClean="0"/>
              <a:t>         快速</a:t>
            </a:r>
            <a:r>
              <a:rPr lang="zh-CN" altLang="en-US" sz="2400"/>
              <a:t>地进行</a:t>
            </a:r>
            <a:r>
              <a:rPr lang="zh-CN" altLang="en-US" sz="2400" smtClean="0"/>
              <a:t>处理，均衡</a:t>
            </a:r>
            <a:r>
              <a:rPr lang="zh-CN" altLang="en-US" sz="2400"/>
              <a:t>各计算机的负载，提高处理问题的实时性</a:t>
            </a:r>
            <a:r>
              <a:rPr lang="zh-CN" altLang="en-US" sz="2400" smtClean="0"/>
              <a:t>；对于</a:t>
            </a:r>
            <a:r>
              <a:rPr lang="zh-CN" altLang="en-US" sz="2400"/>
              <a:t>大型综合性问题，则可将各部分</a:t>
            </a:r>
            <a:r>
              <a:rPr lang="zh-CN" altLang="en-US" sz="2400" smtClean="0"/>
              <a:t>问题交给</a:t>
            </a:r>
            <a:r>
              <a:rPr lang="zh-CN" altLang="en-US" sz="2400"/>
              <a:t>不同的计算机分头处理，既增强了实用性又提高了设备利用率</a:t>
            </a:r>
            <a:r>
              <a:rPr lang="zh-CN" altLang="en-US" sz="2400" smtClean="0"/>
              <a:t>。</a:t>
            </a:r>
            <a:endParaRPr lang="zh-CN" altLang="en-US" sz="2400"/>
          </a:p>
        </p:txBody>
      </p:sp>
    </p:spTree>
  </p:cSld>
  <p:clrMapOvr>
    <a:masterClrMapping/>
  </p:clrMapOvr>
  <p:transition spd="med"/>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网络的</a:t>
            </a:r>
            <a:r>
              <a:rPr lang="zh-CN" altLang="en-US" smtClean="0"/>
              <a:t>分类</a:t>
            </a:r>
            <a:endParaRPr lang="zh-CN" altLang="en-US"/>
          </a:p>
        </p:txBody>
      </p:sp>
      <p:sp>
        <p:nvSpPr>
          <p:cNvPr id="3" name="矩形 2"/>
          <p:cNvSpPr/>
          <p:nvPr/>
        </p:nvSpPr>
        <p:spPr>
          <a:xfrm>
            <a:off x="534630" y="896321"/>
            <a:ext cx="7859355" cy="1137106"/>
          </a:xfrm>
          <a:prstGeom prst="rect">
            <a:avLst/>
          </a:prstGeom>
        </p:spPr>
        <p:txBody>
          <a:bodyPr wrap="square">
            <a:spAutoFit/>
          </a:bodyPr>
          <a:lstStyle/>
          <a:p>
            <a:pPr>
              <a:lnSpc>
                <a:spcPct val="150000"/>
              </a:lnSpc>
            </a:pPr>
            <a:r>
              <a:rPr lang="zh-CN" altLang="en-US" sz="2400" smtClean="0"/>
              <a:t>         计算机网络</a:t>
            </a:r>
            <a:r>
              <a:rPr lang="zh-CN" altLang="en-US" sz="2400"/>
              <a:t>、移动通信网络和广播电视</a:t>
            </a:r>
            <a:r>
              <a:rPr lang="zh-CN" altLang="en-US" sz="2400" smtClean="0"/>
              <a:t>网络</a:t>
            </a:r>
            <a:r>
              <a:rPr lang="zh-CN" altLang="en-US" sz="2400"/>
              <a:t>现已成为覆盖面广、影响力大的三大网络</a:t>
            </a:r>
            <a:endParaRPr lang="zh-CN" altLang="en-US" sz="2400"/>
          </a:p>
        </p:txBody>
      </p:sp>
      <p:sp>
        <p:nvSpPr>
          <p:cNvPr id="4" name="矩形 3"/>
          <p:cNvSpPr/>
          <p:nvPr/>
        </p:nvSpPr>
        <p:spPr>
          <a:xfrm>
            <a:off x="1071184" y="2211396"/>
            <a:ext cx="1955985" cy="461665"/>
          </a:xfrm>
          <a:prstGeom prst="rect">
            <a:avLst/>
          </a:prstGeom>
        </p:spPr>
        <p:txBody>
          <a:bodyPr wrap="none">
            <a:spAutoFit/>
          </a:bodyPr>
          <a:lstStyle/>
          <a:p>
            <a:r>
              <a:rPr lang="en-US" altLang="zh-CN" sz="2400"/>
              <a:t>1.</a:t>
            </a:r>
            <a:r>
              <a:rPr lang="zh-CN" altLang="en-US" sz="2400"/>
              <a:t>计算机网络</a:t>
            </a:r>
            <a:endParaRPr lang="zh-CN" altLang="en-US" sz="2400"/>
          </a:p>
        </p:txBody>
      </p:sp>
      <p:sp>
        <p:nvSpPr>
          <p:cNvPr id="5" name="矩形 4"/>
          <p:cNvSpPr/>
          <p:nvPr/>
        </p:nvSpPr>
        <p:spPr>
          <a:xfrm>
            <a:off x="680766" y="2647327"/>
            <a:ext cx="8134461" cy="2308324"/>
          </a:xfrm>
          <a:prstGeom prst="rect">
            <a:avLst/>
          </a:prstGeom>
        </p:spPr>
        <p:txBody>
          <a:bodyPr wrap="square">
            <a:spAutoFit/>
          </a:bodyPr>
          <a:lstStyle/>
          <a:p>
            <a:pPr>
              <a:lnSpc>
                <a:spcPct val="150000"/>
              </a:lnSpc>
            </a:pPr>
            <a:r>
              <a:rPr lang="zh-CN" altLang="en-US" sz="2400" smtClean="0"/>
              <a:t>         计算机网络</a:t>
            </a:r>
            <a:r>
              <a:rPr lang="zh-CN" altLang="en-US" sz="2400"/>
              <a:t>是将不同地理位置的具有独立功能的多台计算机及其外部设备，通过</a:t>
            </a:r>
            <a:r>
              <a:rPr lang="zh-CN" altLang="en-US" sz="2400" smtClean="0"/>
              <a:t>通信线路</a:t>
            </a:r>
            <a:r>
              <a:rPr lang="zh-CN" altLang="en-US" sz="2400"/>
              <a:t>连接起来，在网络操作系统、网络管理软件及网络通信协议的管理和协调下，实现</a:t>
            </a:r>
            <a:r>
              <a:rPr lang="zh-CN" altLang="en-US" sz="2400" smtClean="0"/>
              <a:t>资源共享</a:t>
            </a:r>
            <a:r>
              <a:rPr lang="zh-CN" altLang="en-US" sz="2400"/>
              <a:t>和信息传递的计算机系统。</a:t>
            </a:r>
            <a:endParaRPr lang="zh-CN" altLang="en-US" sz="2400"/>
          </a:p>
        </p:txBody>
      </p:sp>
    </p:spTree>
  </p:cSld>
  <p:clrMapOvr>
    <a:masterClrMapping/>
  </p:clrMapOvr>
  <p:transition spd="med"/>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sp>
        <p:nvSpPr>
          <p:cNvPr id="3" name="矩形 2"/>
          <p:cNvSpPr/>
          <p:nvPr/>
        </p:nvSpPr>
        <p:spPr>
          <a:xfrm>
            <a:off x="472985" y="718352"/>
            <a:ext cx="7746339" cy="1137106"/>
          </a:xfrm>
          <a:prstGeom prst="rect">
            <a:avLst/>
          </a:prstGeom>
        </p:spPr>
        <p:txBody>
          <a:bodyPr wrap="square">
            <a:spAutoFit/>
          </a:bodyPr>
          <a:lstStyle/>
          <a:p>
            <a:pPr>
              <a:lnSpc>
                <a:spcPct val="150000"/>
              </a:lnSpc>
            </a:pPr>
            <a:r>
              <a:rPr lang="zh-CN" altLang="en-US" sz="2400" smtClean="0"/>
              <a:t>          计算机网络</a:t>
            </a:r>
            <a:r>
              <a:rPr lang="zh-CN" altLang="en-US" sz="2400"/>
              <a:t>按网络的覆盖范围进行分类，可以分为三类：</a:t>
            </a:r>
            <a:r>
              <a:rPr lang="zh-CN" altLang="en-US" sz="2400" smtClean="0"/>
              <a:t>局域网</a:t>
            </a:r>
            <a:r>
              <a:rPr lang="zh-CN" altLang="en-US" sz="2400"/>
              <a:t>、城域网和广域网。</a:t>
            </a:r>
            <a:endParaRPr lang="zh-CN" altLang="en-US" sz="2400"/>
          </a:p>
        </p:txBody>
      </p:sp>
      <p:sp>
        <p:nvSpPr>
          <p:cNvPr id="4" name="矩形 3"/>
          <p:cNvSpPr/>
          <p:nvPr/>
        </p:nvSpPr>
        <p:spPr>
          <a:xfrm>
            <a:off x="267128" y="1841091"/>
            <a:ext cx="8342616" cy="3416320"/>
          </a:xfrm>
          <a:prstGeom prst="rect">
            <a:avLst/>
          </a:prstGeom>
        </p:spPr>
        <p:txBody>
          <a:bodyPr wrap="square">
            <a:spAutoFit/>
          </a:bodyPr>
          <a:lstStyle/>
          <a:p>
            <a:pPr>
              <a:lnSpc>
                <a:spcPct val="150000"/>
              </a:lnSpc>
            </a:pPr>
            <a:r>
              <a:rPr lang="zh-CN" altLang="en-US" sz="2400"/>
              <a:t>（</a:t>
            </a:r>
            <a:r>
              <a:rPr lang="en-US" altLang="zh-CN" sz="2400"/>
              <a:t>1</a:t>
            </a:r>
            <a:r>
              <a:rPr lang="zh-CN" altLang="en-US" sz="2400"/>
              <a:t>）</a:t>
            </a:r>
            <a:r>
              <a:rPr lang="zh-CN" altLang="en-US" sz="2400" smtClean="0"/>
              <a:t>局域网</a:t>
            </a:r>
            <a:r>
              <a:rPr lang="en-US" altLang="zh-CN" sz="2400"/>
              <a:t>(Local Area Network</a:t>
            </a:r>
            <a:r>
              <a:rPr lang="zh-CN" altLang="en-US" sz="2400"/>
              <a:t>，简称</a:t>
            </a:r>
            <a:r>
              <a:rPr lang="en-US" altLang="zh-CN" sz="2400"/>
              <a:t>LAN)</a:t>
            </a:r>
            <a:endParaRPr lang="zh-CN" altLang="en-US" sz="2400"/>
          </a:p>
          <a:p>
            <a:pPr>
              <a:lnSpc>
                <a:spcPct val="150000"/>
              </a:lnSpc>
            </a:pPr>
            <a:r>
              <a:rPr lang="zh-CN" altLang="en-US" sz="2400" smtClean="0"/>
              <a:t>         在</a:t>
            </a:r>
            <a:r>
              <a:rPr lang="zh-CN" altLang="en-US" sz="2400"/>
              <a:t>有限范围内</a:t>
            </a:r>
            <a:r>
              <a:rPr lang="en-US" altLang="zh-CN" sz="2400"/>
              <a:t>(</a:t>
            </a:r>
            <a:r>
              <a:rPr lang="zh-CN" altLang="en-US" sz="2400"/>
              <a:t>如一个实验室、一幢大楼</a:t>
            </a:r>
            <a:r>
              <a:rPr lang="zh-CN" altLang="en-US" sz="2400" smtClean="0"/>
              <a:t>、一</a:t>
            </a:r>
            <a:r>
              <a:rPr lang="zh-CN" altLang="en-US" sz="2400"/>
              <a:t>个校园</a:t>
            </a:r>
            <a:r>
              <a:rPr lang="en-US" altLang="zh-CN" sz="2400"/>
              <a:t>)</a:t>
            </a:r>
            <a:r>
              <a:rPr lang="zh-CN" altLang="en-US" sz="2400"/>
              <a:t>，将各种计算机、终端与外部设备互联组成的计算机通信网</a:t>
            </a:r>
            <a:r>
              <a:rPr lang="zh-CN" altLang="en-US" sz="2400" smtClean="0"/>
              <a:t>。</a:t>
            </a:r>
            <a:endParaRPr lang="en-US" altLang="zh-CN" sz="2400" smtClean="0"/>
          </a:p>
          <a:p>
            <a:pPr>
              <a:lnSpc>
                <a:spcPct val="150000"/>
              </a:lnSpc>
            </a:pPr>
            <a:r>
              <a:rPr lang="en-US" altLang="zh-CN" sz="2400"/>
              <a:t> </a:t>
            </a:r>
            <a:r>
              <a:rPr lang="en-US" altLang="zh-CN" sz="2400" smtClean="0"/>
              <a:t>         </a:t>
            </a:r>
            <a:r>
              <a:rPr lang="zh-CN" altLang="en-US" sz="2400" smtClean="0"/>
              <a:t>特点：限于较小</a:t>
            </a:r>
            <a:r>
              <a:rPr lang="zh-CN" altLang="en-US" sz="2400"/>
              <a:t>的地理区域内，一般不超过</a:t>
            </a:r>
            <a:r>
              <a:rPr lang="en-US" altLang="zh-CN" sz="2400"/>
              <a:t>2</a:t>
            </a:r>
            <a:r>
              <a:rPr lang="zh-CN" altLang="en-US" sz="2400"/>
              <a:t>千米，通常是由一个单位组建拥有的</a:t>
            </a:r>
            <a:r>
              <a:rPr lang="zh-CN" altLang="en-US" sz="2400" smtClean="0"/>
              <a:t>。它们往往集中</a:t>
            </a:r>
            <a:r>
              <a:rPr lang="zh-CN" altLang="en-US" sz="2400"/>
              <a:t>在一个建筑物、一个校区或一个厂区内。</a:t>
            </a:r>
            <a:endParaRPr lang="zh-CN" altLang="en-US" sz="2400"/>
          </a:p>
        </p:txBody>
      </p:sp>
    </p:spTree>
  </p:cSld>
  <p:clrMapOvr>
    <a:masterClrMapping/>
  </p:clrMapOvr>
  <p:transition spd="med"/>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网络的分类</a:t>
            </a:r>
            <a:endParaRPr lang="zh-CN" altLang="en-US"/>
          </a:p>
        </p:txBody>
      </p:sp>
      <p:sp>
        <p:nvSpPr>
          <p:cNvPr id="3" name="矩形 2"/>
          <p:cNvSpPr/>
          <p:nvPr/>
        </p:nvSpPr>
        <p:spPr>
          <a:xfrm>
            <a:off x="127590" y="718353"/>
            <a:ext cx="8790380" cy="3970318"/>
          </a:xfrm>
          <a:prstGeom prst="rect">
            <a:avLst/>
          </a:prstGeom>
        </p:spPr>
        <p:txBody>
          <a:bodyPr wrap="square">
            <a:spAutoFit/>
          </a:bodyPr>
          <a:lstStyle/>
          <a:p>
            <a:pPr>
              <a:lnSpc>
                <a:spcPct val="150000"/>
              </a:lnSpc>
            </a:pPr>
            <a:r>
              <a:rPr lang="zh-CN" altLang="en-US" sz="2400"/>
              <a:t>（</a:t>
            </a:r>
            <a:r>
              <a:rPr lang="en-US" altLang="zh-CN" sz="2400"/>
              <a:t>2</a:t>
            </a:r>
            <a:r>
              <a:rPr lang="zh-CN" altLang="en-US" sz="2400"/>
              <a:t>）</a:t>
            </a:r>
            <a:r>
              <a:rPr lang="zh-CN" altLang="en-US" sz="2400" smtClean="0"/>
              <a:t>城域网</a:t>
            </a:r>
            <a:r>
              <a:rPr lang="en-US" altLang="zh-CN" sz="2400"/>
              <a:t>(Metropolitan Area Network</a:t>
            </a:r>
            <a:r>
              <a:rPr lang="zh-CN" altLang="en-US" sz="2400"/>
              <a:t>，简称</a:t>
            </a:r>
            <a:r>
              <a:rPr lang="en-US" altLang="zh-CN" sz="2400"/>
              <a:t>MAN)</a:t>
            </a:r>
            <a:endParaRPr lang="zh-CN" altLang="en-US" sz="2400"/>
          </a:p>
          <a:p>
            <a:pPr>
              <a:lnSpc>
                <a:spcPct val="150000"/>
              </a:lnSpc>
            </a:pPr>
            <a:r>
              <a:rPr lang="zh-CN" altLang="en-US" sz="2400" smtClean="0"/>
              <a:t>         城域网是</a:t>
            </a:r>
            <a:r>
              <a:rPr lang="zh-CN" altLang="en-US" sz="2400"/>
              <a:t>在一个城市范围内建立的</a:t>
            </a:r>
            <a:r>
              <a:rPr lang="zh-CN" altLang="en-US" sz="2400" smtClean="0"/>
              <a:t>计算机通信网</a:t>
            </a:r>
            <a:r>
              <a:rPr lang="zh-CN" altLang="en-US" sz="2400"/>
              <a:t>。它主要满足几十千米范围内企事业单位的多个局域网互连需求，从而实现大量</a:t>
            </a:r>
            <a:r>
              <a:rPr lang="zh-CN" altLang="en-US" sz="2400" smtClean="0"/>
              <a:t>用户</a:t>
            </a:r>
            <a:r>
              <a:rPr lang="zh-CN" altLang="en-US" sz="2400"/>
              <a:t>之间的数据、语音、图形与视频等多种信息的传输功能</a:t>
            </a:r>
            <a:r>
              <a:rPr lang="zh-CN" altLang="en-US" sz="2400" smtClean="0"/>
              <a:t>。</a:t>
            </a:r>
            <a:endParaRPr lang="en-US" altLang="zh-CN" sz="2400" smtClean="0"/>
          </a:p>
          <a:p>
            <a:pPr>
              <a:lnSpc>
                <a:spcPct val="150000"/>
              </a:lnSpc>
            </a:pPr>
            <a:r>
              <a:rPr lang="en-US" altLang="zh-CN" sz="2400"/>
              <a:t> </a:t>
            </a:r>
            <a:r>
              <a:rPr lang="en-US" altLang="zh-CN" sz="2400" smtClean="0"/>
              <a:t>        </a:t>
            </a:r>
            <a:r>
              <a:rPr lang="zh-CN" altLang="en-US" sz="2400" smtClean="0"/>
              <a:t>城域网基本上</a:t>
            </a:r>
            <a:r>
              <a:rPr lang="zh-CN" altLang="en-US" sz="2400"/>
              <a:t>是一种大型的局域网，通常使用与局域网相似的技术，覆盖的地理范围从几十千米到</a:t>
            </a:r>
            <a:r>
              <a:rPr lang="zh-CN" altLang="en-US" sz="2400" smtClean="0"/>
              <a:t>上百</a:t>
            </a:r>
            <a:r>
              <a:rPr lang="zh-CN" altLang="en-US" sz="2400"/>
              <a:t>千米，可覆盖一个城市或地区。</a:t>
            </a:r>
            <a:endParaRPr lang="zh-CN" altLang="en-US" sz="2400"/>
          </a:p>
        </p:txBody>
      </p:sp>
    </p:spTree>
  </p:cSld>
  <p:clrMapOvr>
    <a:masterClrMapping/>
  </p:clrMapOvr>
  <p:transition spd="med"/>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11">
  <a:themeElements>
    <a:clrScheme name="Default">
      <a:dk1>
        <a:srgbClr val="000000"/>
      </a:dk1>
      <a:lt1>
        <a:srgbClr val="F2F2F2"/>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Cambria-Calibri">
      <a:majorFont>
        <a:latin typeface="Cambria"/>
        <a:ea typeface="Arial"/>
        <a:cs typeface="Arial"/>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49</Paragraphs>
  <Slides>17</Slides>
  <Notes>0</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17</vt:i4>
      </vt:variant>
    </vt:vector>
  </HeadingPairs>
  <TitlesOfParts>
    <vt:vector baseType="lpstr" size="24">
      <vt:lpstr>Arial</vt:lpstr>
      <vt:lpstr>Cambria</vt:lpstr>
      <vt:lpstr>Calibri</vt:lpstr>
      <vt:lpstr>黑体</vt:lpstr>
      <vt:lpstr>Helvetica Neue</vt:lpstr>
      <vt:lpstr>Helvetica</vt:lpstr>
      <vt:lpstr>11</vt:lpstr>
      <vt:lpstr>信息技术（必修2）</vt:lpstr>
      <vt:lpstr>PowerPoint Presentation</vt:lpstr>
      <vt:lpstr>网络系统</vt:lpstr>
      <vt:lpstr>网络的功能与作用</vt:lpstr>
      <vt:lpstr>网络的功能与作用</vt:lpstr>
      <vt:lpstr>网络的功能与作用</vt:lpstr>
      <vt:lpstr>网络的分类</vt:lpstr>
      <vt:lpstr>网络的分类</vt:lpstr>
      <vt:lpstr>网络的分类</vt:lpstr>
      <vt:lpstr>网络的分类</vt:lpstr>
      <vt:lpstr>网络的分类</vt:lpstr>
      <vt:lpstr>网络的分类</vt:lpstr>
      <vt:lpstr>网络的分类</vt:lpstr>
      <vt:lpstr>多种技术正被更新和应用</vt:lpstr>
      <vt:lpstr>PowerPoint Presentation</vt:lpstr>
      <vt:lpstr>PowerPoint Presentation</vt:lpstr>
      <vt:lpstr>好好学习，天天向上</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2021-04-01T15:38:58.565</cp:lastPrinted>
  <dcterms:created xsi:type="dcterms:W3CDTF">2021-04-01T15:38:58Z</dcterms:created>
  <dcterms:modified xsi:type="dcterms:W3CDTF">2021-04-01T07:38:58Z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