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0.11-->
<p:presentation xmlns:r="http://schemas.openxmlformats.org/officeDocument/2006/relationships" xmlns:a="http://schemas.openxmlformats.org/drawingml/2006/main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98" r:id="rId5"/>
    <p:sldId id="299" r:id="rId6"/>
    <p:sldId id="300" r:id="rId7"/>
    <p:sldId id="301" r:id="rId8"/>
    <p:sldId id="302" r:id="rId9"/>
    <p:sldId id="304" r:id="rId10"/>
    <p:sldId id="30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278" r:id="rId27"/>
  </p:sldIdLst>
  <p:sldSz cx="9121775" cy="5130800"/>
  <p:notesSz cx="6858000" cy="9144000"/>
  <p:custDataLst>
    <p:tags r:id="rId28"/>
  </p:custDataLst>
  <p:defaultTextStyle>
    <a:lvl1pPr>
      <a:defRPr>
        <a:latin typeface="+mn-lt"/>
        <a:ea typeface="+mn-ea"/>
        <a:cs typeface="+mn-cs"/>
        <a:sym typeface="Helvetica"/>
      </a:defRPr>
    </a:lvl1pPr>
    <a:lvl2pPr>
      <a:defRPr>
        <a:latin typeface="+mn-lt"/>
        <a:ea typeface="+mn-ea"/>
        <a:cs typeface="+mn-cs"/>
        <a:sym typeface="Helvetica"/>
      </a:defRPr>
    </a:lvl2pPr>
    <a:lvl3pPr>
      <a:defRPr>
        <a:latin typeface="+mn-lt"/>
        <a:ea typeface="+mn-ea"/>
        <a:cs typeface="+mn-cs"/>
        <a:sym typeface="Helvetica"/>
      </a:defRPr>
    </a:lvl3pPr>
    <a:lvl4pPr>
      <a:defRPr>
        <a:latin typeface="+mn-lt"/>
        <a:ea typeface="+mn-ea"/>
        <a:cs typeface="+mn-cs"/>
        <a:sym typeface="Helvetica"/>
      </a:defRPr>
    </a:lvl4pPr>
    <a:lvl5pPr>
      <a:defRPr>
        <a:latin typeface="+mn-lt"/>
        <a:ea typeface="+mn-ea"/>
        <a:cs typeface="+mn-cs"/>
        <a:sym typeface="Helvetica"/>
      </a:defRPr>
    </a:lvl5pPr>
    <a:lvl6pPr>
      <a:defRPr>
        <a:latin typeface="+mn-lt"/>
        <a:ea typeface="+mn-ea"/>
        <a:cs typeface="+mn-cs"/>
        <a:sym typeface="Helvetica"/>
      </a:defRPr>
    </a:lvl6pPr>
    <a:lvl7pPr>
      <a:defRPr>
        <a:latin typeface="+mn-lt"/>
        <a:ea typeface="+mn-ea"/>
        <a:cs typeface="+mn-cs"/>
        <a:sym typeface="Helvetica"/>
      </a:defRPr>
    </a:lvl7pPr>
    <a:lvl8pPr>
      <a:defRPr>
        <a:latin typeface="+mn-lt"/>
        <a:ea typeface="+mn-ea"/>
        <a:cs typeface="+mn-cs"/>
        <a:sym typeface="Helvetica"/>
      </a:defRPr>
    </a:lvl8pPr>
    <a:lvl9pPr>
      <a:defRPr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94414" autoAdjust="0"/>
  </p:normalViewPr>
  <p:slideViewPr>
    <p:cSldViewPr snapToGrid="0">
      <p:cViewPr varScale="1">
        <p:scale>
          <a:sx n="93" d="100"/>
          <a:sy n="93" d="100"/>
        </p:scale>
        <p:origin x="732" y="78"/>
      </p:cViewPr>
      <p:guideLst>
        <p:guide orient="horz" pos="1616"/>
        <p:guide pos="28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slide" Target="slides/slide22.xml" /><Relationship Id="rId25" Type="http://schemas.openxmlformats.org/officeDocument/2006/relationships/slide" Target="slides/slide23.xml" /><Relationship Id="rId26" Type="http://schemas.openxmlformats.org/officeDocument/2006/relationships/slide" Target="slides/slide24.xml" /><Relationship Id="rId27" Type="http://schemas.openxmlformats.org/officeDocument/2006/relationships/slide" Target="slides/slide25.xml" /><Relationship Id="rId28" Type="http://schemas.openxmlformats.org/officeDocument/2006/relationships/tags" Target="tags/tag1.xml" /><Relationship Id="rId29" Type="http://schemas.openxmlformats.org/officeDocument/2006/relationships/presProps" Target="presProps.xml" /><Relationship Id="rId3" Type="http://schemas.openxmlformats.org/officeDocument/2006/relationships/slide" Target="slides/slide1.xml" /><Relationship Id="rId30" Type="http://schemas.openxmlformats.org/officeDocument/2006/relationships/viewProps" Target="viewProps.xml" /><Relationship Id="rId31" Type="http://schemas.openxmlformats.org/officeDocument/2006/relationships/theme" Target="theme/theme1.xml" /><Relationship Id="rId32" Type="http://schemas.openxmlformats.org/officeDocument/2006/relationships/tableStyles" Target="tableStyles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63" name="Shape 6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8000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590" y="0"/>
            <a:ext cx="8994185" cy="718352"/>
          </a:xfrm>
          <a:solidFill>
            <a:schemeClr val="accent6"/>
          </a:solidFill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 spd="med"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4" name="标题占位符 3"/>
          <p:cNvSpPr>
            <a:spLocks noGrp="1"/>
          </p:cNvSpPr>
          <p:nvPr>
            <p:ph type="title"/>
          </p:nvPr>
        </p:nvSpPr>
        <p:spPr>
          <a:xfrm>
            <a:off x="627063" y="196048"/>
            <a:ext cx="7867650" cy="7183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>
          <a:xfrm>
            <a:off x="627063" y="1106906"/>
            <a:ext cx="7867650" cy="3514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/>
          </a:p>
        </p:txBody>
      </p:sp>
      <p:sp>
        <p:nvSpPr>
          <p:cNvPr id="11" name="日期占位符 10"/>
          <p:cNvSpPr>
            <a:spLocks noGrp="1"/>
          </p:cNvSpPr>
          <p:nvPr>
            <p:ph type="dt" sz="half" idx="2"/>
          </p:nvPr>
        </p:nvSpPr>
        <p:spPr>
          <a:xfrm>
            <a:off x="627063" y="4756150"/>
            <a:ext cx="2052637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B773-DD3F-4CFF-B01F-327C1ADAE125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3021013" y="4756150"/>
            <a:ext cx="30797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6442075" y="4756150"/>
            <a:ext cx="2052638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88007-0DF0-403D-83E4-1846682321F3}" type="slidenum">
              <a:rPr lang="zh-CN" altLang="en-US" smtClean="0"/>
              <a:t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iming/>
  <p:txStyles>
    <p:titleStyle>
      <a:lvl1pPr algn="ctr">
        <a:defRPr sz="36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algn="ctr">
        <a:defRPr sz="2470">
          <a:latin typeface="Arial"/>
          <a:ea typeface="Arial"/>
          <a:cs typeface="Arial"/>
          <a:sym typeface="Arial"/>
        </a:defRPr>
      </a:lvl2pPr>
      <a:lvl3pPr algn="ctr">
        <a:defRPr sz="2470">
          <a:latin typeface="Arial"/>
          <a:ea typeface="Arial"/>
          <a:cs typeface="Arial"/>
          <a:sym typeface="Arial"/>
        </a:defRPr>
      </a:lvl3pPr>
      <a:lvl4pPr algn="ctr">
        <a:defRPr sz="2470">
          <a:latin typeface="Arial"/>
          <a:ea typeface="Arial"/>
          <a:cs typeface="Arial"/>
          <a:sym typeface="Arial"/>
        </a:defRPr>
      </a:lvl4pPr>
      <a:lvl5pPr algn="ctr">
        <a:defRPr sz="2470">
          <a:latin typeface="Arial"/>
          <a:ea typeface="Arial"/>
          <a:cs typeface="Arial"/>
          <a:sym typeface="Arial"/>
        </a:defRPr>
      </a:lvl5pPr>
      <a:lvl6pPr algn="ctr">
        <a:defRPr sz="2470">
          <a:latin typeface="Arial"/>
          <a:ea typeface="Arial"/>
          <a:cs typeface="Arial"/>
          <a:sym typeface="Arial"/>
        </a:defRPr>
      </a:lvl6pPr>
      <a:lvl7pPr algn="ctr">
        <a:defRPr sz="2470">
          <a:latin typeface="Arial"/>
          <a:ea typeface="Arial"/>
          <a:cs typeface="Arial"/>
          <a:sym typeface="Arial"/>
        </a:defRPr>
      </a:lvl7pPr>
      <a:lvl8pPr algn="ctr">
        <a:defRPr sz="2470">
          <a:latin typeface="Arial"/>
          <a:ea typeface="Arial"/>
          <a:cs typeface="Arial"/>
          <a:sym typeface="Arial"/>
        </a:defRPr>
      </a:lvl8pPr>
      <a:lvl9pPr algn="ctr">
        <a:defRPr sz="2470">
          <a:latin typeface="Arial"/>
          <a:ea typeface="Arial"/>
          <a:cs typeface="Arial"/>
          <a:sym typeface="Arial"/>
        </a:defRPr>
      </a:lvl9pPr>
    </p:titleStyle>
    <p:bodyStyle>
      <a:lvl1pPr marL="192405" indent="0" algn="l">
        <a:lnSpc>
          <a:spcPct val="150000"/>
        </a:lnSpc>
        <a:spcBef>
          <a:spcPts val="395"/>
        </a:spcBef>
        <a:buSzTx/>
        <a:buNone/>
        <a:defRPr sz="2400">
          <a:latin typeface="黑体" panose="02010609060101010101" pitchFamily="49" charset="-122"/>
          <a:ea typeface="黑体" panose="02010609060101010101" pitchFamily="49" charset="-122"/>
          <a:cs typeface="Arial"/>
          <a:sym typeface="Arial"/>
        </a:defRPr>
      </a:lvl1pPr>
      <a:lvl2pPr marL="439420" indent="-182880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2pPr>
      <a:lvl3pPr marL="683895" indent="-170815" algn="l">
        <a:lnSpc>
          <a:spcPct val="150000"/>
        </a:lnSpc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3pPr>
      <a:lvl4pPr marL="974725" indent="-205105" algn="l">
        <a:lnSpc>
          <a:spcPct val="150000"/>
        </a:lnSpc>
        <a:spcBef>
          <a:spcPts val="395"/>
        </a:spcBef>
        <a:buSzTx/>
        <a:buChar char="–"/>
        <a:defRPr sz="1795">
          <a:latin typeface="Arial"/>
          <a:ea typeface="Arial"/>
          <a:cs typeface="Arial"/>
          <a:sym typeface="Arial"/>
        </a:defRPr>
      </a:lvl4pPr>
      <a:lvl5pPr marL="1231265" indent="-205105" algn="l">
        <a:lnSpc>
          <a:spcPct val="150000"/>
        </a:lnSpc>
        <a:spcBef>
          <a:spcPts val="395"/>
        </a:spcBef>
        <a:buSzTx/>
        <a:buChar char="»"/>
        <a:defRPr sz="1795">
          <a:latin typeface="Arial"/>
          <a:ea typeface="Arial"/>
          <a:cs typeface="Arial"/>
          <a:sym typeface="Arial"/>
        </a:defRPr>
      </a:lvl5pPr>
      <a:lvl6pPr marL="151066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6pPr>
      <a:lvl7pPr marL="1767205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7pPr>
      <a:lvl8pPr marL="202311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8pPr>
      <a:lvl9pPr marL="2279650" indent="-227965">
        <a:spcBef>
          <a:spcPts val="395"/>
        </a:spcBef>
        <a:buSzTx/>
        <a:buChar char="•"/>
        <a:defRPr sz="1795">
          <a:latin typeface="Arial"/>
          <a:ea typeface="Arial"/>
          <a:cs typeface="Arial"/>
          <a:sym typeface="Arial"/>
        </a:defRPr>
      </a:lvl9pPr>
    </p:bodyStyle>
    <p:otherStyle>
      <a:lvl1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algn="r">
        <a:defRPr sz="675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25" y="-83031"/>
            <a:ext cx="9121775" cy="52138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7063" y="302374"/>
            <a:ext cx="7867650" cy="718352"/>
          </a:xfrm>
        </p:spPr>
        <p:txBody>
          <a:bodyPr>
            <a:noAutofit/>
          </a:bodyPr>
          <a:lstStyle/>
          <a:p>
            <a:r>
              <a:rPr lang="zh-CN" altLang="en-US" sz="4400" smtClean="0">
                <a:solidFill>
                  <a:srgbClr val="FF0000"/>
                </a:solidFill>
              </a:rPr>
              <a:t>信息技术（必修</a:t>
            </a:r>
            <a:r>
              <a:rPr lang="en-US" altLang="zh-CN" sz="4400" smtClean="0">
                <a:solidFill>
                  <a:srgbClr val="FF0000"/>
                </a:solidFill>
              </a:rPr>
              <a:t>2</a:t>
            </a:r>
            <a:r>
              <a:rPr lang="zh-CN" altLang="en-US" sz="4400" smtClean="0">
                <a:solidFill>
                  <a:srgbClr val="FF0000"/>
                </a:solidFill>
              </a:rPr>
              <a:t>）</a:t>
            </a:r>
            <a:endParaRPr lang="zh-CN" altLang="en-US" sz="4400">
              <a:solidFill>
                <a:srgbClr val="FF0000"/>
              </a:solidFill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520738" y="1860698"/>
            <a:ext cx="7867650" cy="1480878"/>
          </a:xfrm>
          <a:prstGeom prst="rect">
            <a:avLst/>
          </a:prstGeom>
          <a:ln>
            <a:solidFill>
              <a:srgbClr val="FFFF00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3600">
                <a:latin typeface="黑体" panose="02010609060101010101" pitchFamily="49" charset="-122"/>
                <a:ea typeface="黑体" panose="02010609060101010101" pitchFamily="49" charset="-122"/>
                <a:cs typeface="Arial"/>
                <a:sym typeface="Arial"/>
              </a:defRPr>
            </a:lvl1pPr>
            <a:lvl2pPr algn="ctr">
              <a:defRPr sz="2470">
                <a:latin typeface="Arial"/>
                <a:ea typeface="Arial"/>
                <a:cs typeface="Arial"/>
                <a:sym typeface="Arial"/>
              </a:defRPr>
            </a:lvl2pPr>
            <a:lvl3pPr algn="ctr">
              <a:defRPr sz="2470">
                <a:latin typeface="Arial"/>
                <a:ea typeface="Arial"/>
                <a:cs typeface="Arial"/>
                <a:sym typeface="Arial"/>
              </a:defRPr>
            </a:lvl3pPr>
            <a:lvl4pPr algn="ctr">
              <a:defRPr sz="2470">
                <a:latin typeface="Arial"/>
                <a:ea typeface="Arial"/>
                <a:cs typeface="Arial"/>
                <a:sym typeface="Arial"/>
              </a:defRPr>
            </a:lvl4pPr>
            <a:lvl5pPr algn="ctr">
              <a:defRPr sz="2470">
                <a:latin typeface="Arial"/>
                <a:ea typeface="Arial"/>
                <a:cs typeface="Arial"/>
                <a:sym typeface="Arial"/>
              </a:defRPr>
            </a:lvl5pPr>
            <a:lvl6pPr algn="ctr">
              <a:defRPr sz="2470">
                <a:latin typeface="Arial"/>
                <a:ea typeface="Arial"/>
                <a:cs typeface="Arial"/>
                <a:sym typeface="Arial"/>
              </a:defRPr>
            </a:lvl6pPr>
            <a:lvl7pPr algn="ctr">
              <a:defRPr sz="2470">
                <a:latin typeface="Arial"/>
                <a:ea typeface="Arial"/>
                <a:cs typeface="Arial"/>
                <a:sym typeface="Arial"/>
              </a:defRPr>
            </a:lvl7pPr>
            <a:lvl8pPr algn="ctr">
              <a:defRPr sz="2470">
                <a:latin typeface="Arial"/>
                <a:ea typeface="Arial"/>
                <a:cs typeface="Arial"/>
                <a:sym typeface="Arial"/>
              </a:defRPr>
            </a:lvl8pPr>
            <a:lvl9pPr algn="ctr">
              <a:defRPr sz="247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zh-CN" altLang="en-US" sz="7200" smtClean="0">
                <a:solidFill>
                  <a:schemeClr val="accent6"/>
                </a:solidFill>
              </a:rPr>
              <a:t>信息系统与社会</a:t>
            </a:r>
            <a:endParaRPr lang="zh-CN" altLang="en-US" sz="720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网络的</a:t>
            </a:r>
            <a:r>
              <a:rPr lang="zh-CN" altLang="en-US" smtClean="0"/>
              <a:t>构建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90793" y="1035223"/>
            <a:ext cx="7900452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网络</a:t>
            </a:r>
            <a:r>
              <a:rPr lang="zh-CN" altLang="en-US" sz="2400"/>
              <a:t>的构建是通过数据通信系统将不同地理位置的计算机系统连接起来，并在网络</a:t>
            </a:r>
            <a:r>
              <a:rPr lang="zh-CN" altLang="en-US" sz="2400" smtClean="0"/>
              <a:t>软件</a:t>
            </a:r>
            <a:r>
              <a:rPr lang="zh-CN" altLang="en-US" sz="2400"/>
              <a:t>和网络协议的协调管理下进行工作。</a:t>
            </a:r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19942" y="3076068"/>
            <a:ext cx="7571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/>
              <a:t>网络的构建首先要从局域网开始，最小网络就是局域网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22" y="1610706"/>
            <a:ext cx="7690352" cy="2334571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729595"/>
            <a:ext cx="850700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(1)</a:t>
            </a:r>
            <a:r>
              <a:rPr lang="zh-CN" altLang="en-US" sz="2400"/>
              <a:t>确定网络结构，连接网络设备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在各类网络结构中，树形网络是一种分层结构</a:t>
            </a:r>
            <a:r>
              <a:rPr lang="zh-CN" altLang="en-US" sz="2400" smtClean="0"/>
              <a:t>，网络</a:t>
            </a:r>
            <a:r>
              <a:rPr lang="zh-CN" altLang="en-US" sz="2400"/>
              <a:t>节点呈树状排列，适用于多分支的管理和控制</a:t>
            </a:r>
            <a:r>
              <a:rPr lang="zh-CN" altLang="en-US" sz="2400" smtClean="0"/>
              <a:t>，其</a:t>
            </a:r>
            <a:r>
              <a:rPr lang="zh-CN" altLang="en-US" sz="2400"/>
              <a:t>特点是易于扩展和隔离故障。因此在构建网络</a:t>
            </a:r>
            <a:r>
              <a:rPr lang="zh-CN" altLang="en-US" sz="2400" smtClean="0"/>
              <a:t>时可</a:t>
            </a:r>
            <a:r>
              <a:rPr lang="zh-CN" altLang="en-US" sz="2400"/>
              <a:t>按树形网络结构来连接网络设备。首先将</a:t>
            </a:r>
            <a:r>
              <a:rPr lang="en-US" altLang="zh-CN" sz="2400"/>
              <a:t>ISP</a:t>
            </a:r>
            <a:r>
              <a:rPr lang="zh-CN" altLang="en-US" sz="2400" smtClean="0"/>
              <a:t>光纤接入</a:t>
            </a:r>
            <a:r>
              <a:rPr lang="zh-CN" altLang="en-US" sz="2400"/>
              <a:t>光调制解调器，俗称“光猫”，然后将</a:t>
            </a:r>
            <a:r>
              <a:rPr lang="zh-CN" altLang="en-US" sz="2400" smtClean="0"/>
              <a:t>“光猫”用</a:t>
            </a:r>
            <a:r>
              <a:rPr lang="zh-CN" altLang="en-US" sz="2400"/>
              <a:t>双绞线连接至路由器的</a:t>
            </a:r>
            <a:r>
              <a:rPr lang="en-US" altLang="zh-CN" sz="2400"/>
              <a:t>WAN</a:t>
            </a:r>
            <a:r>
              <a:rPr lang="zh-CN" altLang="en-US" sz="2400"/>
              <a:t>口；再将计算机、</a:t>
            </a:r>
            <a:r>
              <a:rPr lang="zh-CN" altLang="en-US" sz="2400" smtClean="0"/>
              <a:t>数码摄像头</a:t>
            </a:r>
            <a:r>
              <a:rPr lang="zh-CN" altLang="en-US" sz="2400"/>
              <a:t>等有线终端用双绞线连接至路由器的</a:t>
            </a:r>
            <a:r>
              <a:rPr lang="en-US" altLang="zh-CN" sz="2400"/>
              <a:t>LAN</a:t>
            </a:r>
            <a:r>
              <a:rPr lang="zh-CN" altLang="en-US" sz="2400"/>
              <a:t>口</a:t>
            </a:r>
            <a:r>
              <a:rPr lang="zh-CN" altLang="en-US" sz="2400" smtClean="0"/>
              <a:t>，而</a:t>
            </a:r>
            <a:r>
              <a:rPr lang="zh-CN" altLang="en-US" sz="2400"/>
              <a:t>笔记本电脑、手机及平板电脑等无线终端则</a:t>
            </a:r>
            <a:r>
              <a:rPr lang="zh-CN" altLang="en-US" sz="2400" smtClean="0"/>
              <a:t>通过</a:t>
            </a:r>
            <a:r>
              <a:rPr lang="en-US" altLang="zh-CN" sz="2400" smtClean="0"/>
              <a:t>WLAN</a:t>
            </a:r>
            <a:r>
              <a:rPr lang="zh-CN" altLang="en-US" sz="2400"/>
              <a:t>与路由器</a:t>
            </a:r>
            <a:r>
              <a:rPr lang="zh-CN" altLang="en-US" sz="2400" smtClean="0"/>
              <a:t>连接。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24" y="1227137"/>
            <a:ext cx="6181725" cy="267652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05483" y="718741"/>
            <a:ext cx="87638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）互联网的接入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要将整个局域网接入互联网，必须通过路由器将局域网的私有地址转化为公有地址</a:t>
            </a:r>
            <a:r>
              <a:rPr lang="zh-CN" altLang="en-US" sz="2400" smtClean="0"/>
              <a:t>。这</a:t>
            </a:r>
            <a:r>
              <a:rPr lang="zh-CN" altLang="en-US" sz="2400"/>
              <a:t>就需要对路由器进行两个操作：一是设置路由器连接因特网的方式；二是启用路由器</a:t>
            </a:r>
            <a:r>
              <a:rPr lang="zh-CN" altLang="en-US" sz="2400" smtClean="0"/>
              <a:t>的网络</a:t>
            </a:r>
            <a:r>
              <a:rPr lang="zh-CN" altLang="en-US" sz="2400"/>
              <a:t>地址转换功能。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路由器连接因特网的方式对于个人用户来说一般都使用</a:t>
            </a:r>
            <a:r>
              <a:rPr lang="en-US" altLang="zh-CN" sz="2400" err="1"/>
              <a:t>PPPoE</a:t>
            </a:r>
            <a:r>
              <a:rPr lang="zh-CN" altLang="en-US" sz="2400"/>
              <a:t>上网连接方式</a:t>
            </a:r>
            <a:r>
              <a:rPr lang="en-US" altLang="zh-CN" sz="2400"/>
              <a:t>(</a:t>
            </a:r>
            <a:r>
              <a:rPr lang="zh-CN" altLang="en-US" sz="2400"/>
              <a:t>即</a:t>
            </a:r>
            <a:r>
              <a:rPr lang="zh-CN" altLang="en-US" sz="2400" smtClean="0"/>
              <a:t>拨号上网</a:t>
            </a:r>
            <a:r>
              <a:rPr lang="en-US" altLang="zh-CN" sz="2400"/>
              <a:t>)</a:t>
            </a:r>
            <a:r>
              <a:rPr lang="zh-CN" altLang="en-US" sz="2400"/>
              <a:t>，只要在路由器的</a:t>
            </a:r>
            <a:r>
              <a:rPr lang="en-US" altLang="zh-CN" sz="2400"/>
              <a:t>WAN</a:t>
            </a:r>
            <a:r>
              <a:rPr lang="zh-CN" altLang="en-US" sz="2400"/>
              <a:t>口设置中输入</a:t>
            </a:r>
            <a:r>
              <a:rPr lang="en-US" altLang="zh-CN" sz="2400" err="1"/>
              <a:t>PPPoE</a:t>
            </a:r>
            <a:r>
              <a:rPr lang="zh-CN" altLang="en-US" sz="2400"/>
              <a:t>用户名和密码即可。至于网络</a:t>
            </a:r>
            <a:r>
              <a:rPr lang="zh-CN" altLang="en-US" sz="2400" smtClean="0"/>
              <a:t>地址转换功能</a:t>
            </a:r>
            <a:r>
              <a:rPr lang="zh-CN" altLang="en-US" sz="2400"/>
              <a:t>一般默认是自动开启的。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5756" y="969449"/>
            <a:ext cx="8568647" cy="2799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DHCP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动态主机配置协议</a:t>
            </a:r>
            <a:r>
              <a:rPr lang="en-US" altLang="zh-CN" sz="2400"/>
              <a:t>(DHCP</a:t>
            </a:r>
            <a:r>
              <a:rPr lang="zh-CN" altLang="en-US" sz="2400"/>
              <a:t>）是一个局域网的网络协议。其主要作用是由</a:t>
            </a:r>
            <a:r>
              <a:rPr lang="en-US" altLang="zh-CN" sz="2400"/>
              <a:t>DHCP</a:t>
            </a:r>
            <a:r>
              <a:rPr lang="zh-CN" altLang="en-US" sz="2400"/>
              <a:t>服务器</a:t>
            </a:r>
            <a:r>
              <a:rPr lang="zh-CN" altLang="en-US" sz="2400" smtClean="0"/>
              <a:t>来集中</a:t>
            </a:r>
            <a:r>
              <a:rPr lang="zh-CN" altLang="en-US" sz="2400"/>
              <a:t>管理和分配</a:t>
            </a:r>
            <a:r>
              <a:rPr lang="en-US" altLang="zh-CN" sz="2400"/>
              <a:t>IP</a:t>
            </a:r>
            <a:r>
              <a:rPr lang="zh-CN" altLang="en-US" sz="2400"/>
              <a:t>地址，使网络环境中的主机可通过</a:t>
            </a:r>
            <a:r>
              <a:rPr lang="en-US" altLang="zh-CN" sz="2400"/>
              <a:t>DHCP</a:t>
            </a:r>
            <a:r>
              <a:rPr lang="zh-CN" altLang="en-US" sz="2400"/>
              <a:t>服务器动态地获得</a:t>
            </a:r>
            <a:r>
              <a:rPr lang="en-US" altLang="zh-CN" sz="2400"/>
              <a:t>IP</a:t>
            </a:r>
            <a:r>
              <a:rPr lang="zh-CN" altLang="en-US" sz="2400"/>
              <a:t>地址、</a:t>
            </a:r>
            <a:r>
              <a:rPr lang="zh-CN" altLang="en-US" sz="2400" smtClean="0"/>
              <a:t>网关地址</a:t>
            </a:r>
            <a:r>
              <a:rPr lang="zh-CN" altLang="en-US" sz="2400"/>
              <a:t>、</a:t>
            </a:r>
            <a:r>
              <a:rPr lang="en-US" altLang="zh-CN" sz="2400"/>
              <a:t>DNS</a:t>
            </a:r>
            <a:r>
              <a:rPr lang="zh-CN" altLang="en-US" sz="2400"/>
              <a:t>服务器地址等信息，从而提升地址的使用率。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718352"/>
            <a:ext cx="8691561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(3)</a:t>
            </a:r>
            <a:r>
              <a:rPr lang="zh-CN" altLang="en-US" sz="2400"/>
              <a:t>有线终端设备接入局域网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终端设备接入路由器都需要一个与路由器处于相同网段的</a:t>
            </a:r>
            <a:r>
              <a:rPr lang="en-US" altLang="zh-CN" sz="2400"/>
              <a:t>IP</a:t>
            </a:r>
            <a:r>
              <a:rPr lang="zh-CN" altLang="en-US" sz="2400"/>
              <a:t>地址。路由器、交换机及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服务器等设备，为了便于访问和管理，可以使用静态地址。</a:t>
            </a:r>
            <a:r>
              <a:rPr lang="en-US" altLang="zh-CN" sz="2400"/>
              <a:t>PC</a:t>
            </a:r>
            <a:r>
              <a:rPr lang="zh-CN" altLang="en-US" sz="2400"/>
              <a:t>机、网络电视机顶盒及</a:t>
            </a:r>
            <a:r>
              <a:rPr lang="zh-CN" altLang="en-US" sz="2400" smtClean="0"/>
              <a:t>数字摄像头</a:t>
            </a:r>
            <a:r>
              <a:rPr lang="zh-CN" altLang="en-US" sz="2400"/>
              <a:t>等设备，为了避免烦琐的设置，可以使用动态地址。若使用动态地址来接入</a:t>
            </a:r>
            <a:r>
              <a:rPr lang="zh-CN" altLang="en-US" sz="2400" smtClean="0"/>
              <a:t>终端设备</a:t>
            </a:r>
            <a:r>
              <a:rPr lang="zh-CN" altLang="en-US" sz="2400"/>
              <a:t>，则路由器必须开启</a:t>
            </a:r>
            <a:r>
              <a:rPr lang="en-US" altLang="zh-CN" sz="2400"/>
              <a:t>DHCP</a:t>
            </a:r>
            <a:r>
              <a:rPr lang="zh-CN" altLang="en-US" sz="2400"/>
              <a:t>服务。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16132" y="1015886"/>
            <a:ext cx="8434708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4</a:t>
            </a:r>
            <a:r>
              <a:rPr lang="zh-CN" altLang="en-US" sz="2400"/>
              <a:t>）移动设备接入局域网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要将移动设备接入到局域网，就必须开启路由器的无线网络功能。如果路由器不</a:t>
            </a:r>
            <a:r>
              <a:rPr lang="zh-CN" altLang="en-US" sz="2400" smtClean="0"/>
              <a:t>具备无线</a:t>
            </a:r>
            <a:r>
              <a:rPr lang="zh-CN" altLang="en-US" sz="2400"/>
              <a:t>网络功能，应该为路由器外接一个无线</a:t>
            </a:r>
            <a:r>
              <a:rPr lang="en-US" altLang="zh-CN" sz="2400"/>
              <a:t>AP(</a:t>
            </a:r>
            <a:r>
              <a:rPr lang="zh-CN" altLang="en-US" sz="2400"/>
              <a:t>无线网络接入点</a:t>
            </a:r>
            <a:r>
              <a:rPr lang="en-US" altLang="zh-CN" sz="2400"/>
              <a:t>)</a:t>
            </a:r>
            <a:r>
              <a:rPr lang="zh-CN" altLang="en-US" sz="2400"/>
              <a:t>或无线路由器。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要正常使用无线路由器或</a:t>
            </a:r>
            <a:r>
              <a:rPr lang="en-US" altLang="zh-CN" sz="2400"/>
              <a:t>AP</a:t>
            </a:r>
            <a:r>
              <a:rPr lang="zh-CN" altLang="en-US" sz="2400"/>
              <a:t>，还需设置</a:t>
            </a:r>
            <a:r>
              <a:rPr lang="en-US" altLang="zh-CN" sz="2400"/>
              <a:t>SSID</a:t>
            </a:r>
            <a:r>
              <a:rPr lang="zh-CN" altLang="en-US" sz="2400"/>
              <a:t>、加密方式及共享密钥等，该设置在路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由器的无线网络设置界面中</a:t>
            </a:r>
            <a:r>
              <a:rPr lang="zh-CN" altLang="en-US" sz="2400" smtClean="0"/>
              <a:t>操作。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78" y="1031768"/>
            <a:ext cx="5153025" cy="384810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1340" y="1148642"/>
            <a:ext cx="8373063" cy="1691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移动终端接入时只要打开</a:t>
            </a:r>
            <a:r>
              <a:rPr lang="en-US" altLang="zh-CN" sz="2400"/>
              <a:t>WLAN</a:t>
            </a:r>
            <a:r>
              <a:rPr lang="zh-CN" altLang="en-US" sz="2400"/>
              <a:t>开关，在搜索到的无线网络中选择相应</a:t>
            </a:r>
            <a:r>
              <a:rPr lang="en-US" altLang="zh-CN" sz="2400"/>
              <a:t>SSID</a:t>
            </a:r>
            <a:r>
              <a:rPr lang="zh-CN" altLang="en-US" sz="2400"/>
              <a:t>的</a:t>
            </a:r>
            <a:r>
              <a:rPr lang="zh-CN" altLang="en-US" sz="2400" smtClean="0"/>
              <a:t>网络</a:t>
            </a:r>
            <a:r>
              <a:rPr lang="zh-CN" altLang="en-US" sz="2400"/>
              <a:t>，如</a:t>
            </a:r>
            <a:r>
              <a:rPr lang="en-US" altLang="zh-CN" sz="2400" err="1"/>
              <a:t>MyWiFi</a:t>
            </a:r>
            <a:r>
              <a:rPr lang="zh-CN" altLang="en-US" sz="2400"/>
              <a:t>。点击该</a:t>
            </a:r>
            <a:r>
              <a:rPr lang="en-US" altLang="zh-CN" sz="2400"/>
              <a:t>SSID</a:t>
            </a:r>
            <a:r>
              <a:rPr lang="zh-CN" altLang="en-US" sz="2400"/>
              <a:t>网络，并在密码框中输入正确的共享密钥，即可连接到</a:t>
            </a:r>
            <a:r>
              <a:rPr lang="zh-CN" altLang="en-US" sz="2400" smtClean="0"/>
              <a:t>该</a:t>
            </a:r>
            <a:r>
              <a:rPr lang="en-US" altLang="zh-CN" sz="2400" smtClean="0"/>
              <a:t>SSID</a:t>
            </a:r>
            <a:r>
              <a:rPr lang="zh-CN" altLang="en-US" sz="2400"/>
              <a:t>网络。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1" y="222921"/>
            <a:ext cx="8494632" cy="46680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矩形 7"/>
          <p:cNvSpPr/>
          <p:nvPr/>
        </p:nvSpPr>
        <p:spPr>
          <a:xfrm>
            <a:off x="298147" y="1721157"/>
            <a:ext cx="8612339" cy="1660525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6600" b="1" smtClean="0">
                <a:solidFill>
                  <a:srgbClr val="FFFF00"/>
                </a:solidFill>
              </a:rPr>
              <a:t>网络系统</a:t>
            </a:r>
            <a:endParaRPr lang="zh-CN" altLang="en-US" sz="6600" b="1" smtClean="0">
              <a:solidFill>
                <a:srgbClr val="FFFF00"/>
              </a:solidFill>
            </a:endParaRPr>
          </a:p>
          <a:p>
            <a:pPr algn="ctr"/>
            <a:r>
              <a:rPr lang="zh-CN" altLang="en-US" sz="3600" b="1">
                <a:solidFill>
                  <a:srgbClr val="FFFF00"/>
                </a:solidFill>
              </a:rPr>
              <a:t>第2课时</a:t>
            </a:r>
            <a:endParaRPr lang="zh-CN" altLang="en-US" sz="36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534630" y="1102207"/>
            <a:ext cx="8321693" cy="2245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（</a:t>
            </a:r>
            <a:r>
              <a:rPr lang="en-US" altLang="zh-CN" sz="2400"/>
              <a:t>5</a:t>
            </a:r>
            <a:r>
              <a:rPr lang="zh-CN" altLang="en-US" sz="2400"/>
              <a:t>）网络连通性测试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/>
              <a:t>网络架设完成后需对网络进行连通性测试，以便确定网络是否能正常工作，可以</a:t>
            </a:r>
            <a:r>
              <a:rPr lang="zh-CN" altLang="en-US" sz="2400" smtClean="0"/>
              <a:t>通过终端</a:t>
            </a:r>
            <a:r>
              <a:rPr lang="zh-CN" altLang="en-US" sz="2400"/>
              <a:t>浏览网页是否正常等简单方法来测试。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90" y="849937"/>
            <a:ext cx="8972550" cy="13144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877" y="2164387"/>
            <a:ext cx="7419975" cy="120015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07" y="718352"/>
            <a:ext cx="8362950" cy="4143375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12" y="0"/>
            <a:ext cx="8513950" cy="5130800"/>
          </a:xfrm>
          <a:prstGeom prst="rect">
            <a:avLst/>
          </a:prstGeom>
        </p:spPr>
      </p:pic>
    </p:spTree>
  </p:cSld>
  <p:clrMapOvr>
    <a:masterClrMapping/>
  </p:clrMapOvr>
  <p:transition spd="med"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  <p:timing/>
</p:sld>
</file>

<file path=ppt/slides/slide2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8942" y="1520217"/>
            <a:ext cx="7243279" cy="1777430"/>
          </a:xfrm>
        </p:spPr>
        <p:txBody>
          <a:bodyPr>
            <a:noAutofit/>
          </a:bodyPr>
          <a:lstStyle/>
          <a:p>
            <a:r>
              <a:rPr lang="zh-CN" altLang="en-US" sz="6000" b="1" smtClean="0"/>
              <a:t>好好学习，天天向上</a:t>
            </a:r>
            <a:endParaRPr lang="zh-CN" altLang="en-US" sz="6000" b="1"/>
          </a:p>
        </p:txBody>
      </p:sp>
      <p:pic>
        <p:nvPicPr>
          <p:cNvPr id="3" name="New picture"/>
          <p:cNvPicPr/>
          <p:nvPr/>
        </p:nvPicPr>
        <p:blipFill>
          <a:blip r:embed="rId2"/>
          <a:stretch>
            <a:fillRect/>
          </a:stretch>
        </p:blipFill>
        <p:spPr>
          <a:xfrm>
            <a:off x="11252200" y="10248900"/>
            <a:ext cx="355600" cy="266700"/>
          </a:xfrm>
          <a:prstGeom prst="cube">
            <a:avLst/>
          </a:prstGeom>
        </p:spPr>
      </p:pic>
    </p:spTree>
  </p:cSld>
  <p:clrMapOvr>
    <a:masterClrMapping/>
  </p:clrMapOvr>
  <p:transition spd="med"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网页传输过程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96" y="718352"/>
            <a:ext cx="7905750" cy="37147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34474" y="4433102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smtClean="0"/>
              <a:t>网页传输过程</a:t>
            </a:r>
            <a:endParaRPr lang="zh-CN" altLang="en-US" sz="2800"/>
          </a:p>
        </p:txBody>
      </p:sp>
    </p:spTree>
  </p:cSld>
  <p:clrMapOvr>
    <a:masterClrMapping/>
  </p:clrMapOvr>
  <p:transition spd="med"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网页传输过程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1" y="669707"/>
            <a:ext cx="890339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网址</a:t>
            </a:r>
            <a:r>
              <a:rPr lang="zh-CN" altLang="en-US" sz="2400"/>
              <a:t>，如：</a:t>
            </a:r>
            <a:r>
              <a:rPr lang="en-US" altLang="zh-CN" sz="2400"/>
              <a:t>http://www.gov.cn/index.htm</a:t>
            </a:r>
            <a:r>
              <a:rPr lang="zh-CN" altLang="en-US" sz="2400" smtClean="0"/>
              <a:t>，一般称</a:t>
            </a:r>
            <a:r>
              <a:rPr lang="en-US" altLang="zh-CN" sz="2400" smtClean="0"/>
              <a:t>URL(Uniform </a:t>
            </a:r>
            <a:r>
              <a:rPr lang="en-US" altLang="zh-CN" sz="2400"/>
              <a:t>Resource Locator</a:t>
            </a:r>
            <a:r>
              <a:rPr lang="zh-CN" altLang="en-US" sz="2400"/>
              <a:t>，统一资源定位器</a:t>
            </a:r>
            <a:r>
              <a:rPr lang="en-US" altLang="zh-CN" sz="2400"/>
              <a:t>)</a:t>
            </a:r>
            <a:r>
              <a:rPr lang="zh-CN" altLang="en-US" sz="2400"/>
              <a:t>，</a:t>
            </a:r>
            <a:r>
              <a:rPr lang="zh-CN" altLang="en-US" sz="2400" smtClean="0"/>
              <a:t>用来在</a:t>
            </a:r>
            <a:r>
              <a:rPr lang="zh-CN" altLang="en-US" sz="2400"/>
              <a:t>因特网上定位一个文件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    该</a:t>
            </a:r>
            <a:r>
              <a:rPr lang="zh-CN" altLang="en-US" sz="2400"/>
              <a:t>网址由三部分组成：网络协议、服务器地址及文件名。</a:t>
            </a:r>
            <a:r>
              <a:rPr lang="zh-CN" altLang="en-US" sz="2400" smtClean="0"/>
              <a:t>其中</a:t>
            </a:r>
            <a:r>
              <a:rPr lang="en-US" altLang="zh-CN" sz="2400" smtClean="0"/>
              <a:t>HTTP(HyperText </a:t>
            </a:r>
            <a:r>
              <a:rPr lang="en-US" altLang="zh-CN" sz="2400"/>
              <a:t>Transfer Protocol)</a:t>
            </a:r>
            <a:r>
              <a:rPr lang="zh-CN" altLang="en-US" sz="2400"/>
              <a:t>是超文本传输协议，属于从</a:t>
            </a:r>
            <a:r>
              <a:rPr lang="en-US" altLang="zh-CN" sz="2400"/>
              <a:t>Web</a:t>
            </a:r>
            <a:r>
              <a:rPr lang="zh-CN" altLang="en-US" sz="2400"/>
              <a:t>服务器传输超文本</a:t>
            </a:r>
            <a:r>
              <a:rPr lang="zh-CN" altLang="en-US" sz="2400" smtClean="0"/>
              <a:t>信息</a:t>
            </a:r>
            <a:r>
              <a:rPr lang="zh-CN" altLang="en-US" sz="2400"/>
              <a:t>到本地浏览器的传输协议</a:t>
            </a:r>
            <a:r>
              <a:rPr lang="zh-CN" altLang="en-US" sz="2400" smtClean="0"/>
              <a:t>；</a:t>
            </a:r>
            <a:r>
              <a:rPr lang="en-US" altLang="zh-CN" sz="2400" smtClean="0"/>
              <a:t>www.gov.cn</a:t>
            </a:r>
            <a:r>
              <a:rPr lang="zh-CN" altLang="en-US" sz="2400"/>
              <a:t>代表某个</a:t>
            </a:r>
            <a:r>
              <a:rPr lang="en-US" altLang="zh-CN" sz="2400"/>
              <a:t>Web</a:t>
            </a:r>
            <a:r>
              <a:rPr lang="zh-CN" altLang="en-US" sz="2400"/>
              <a:t>服务器</a:t>
            </a:r>
            <a:r>
              <a:rPr lang="zh-CN" altLang="en-US" sz="2400" smtClean="0"/>
              <a:t>；而</a:t>
            </a:r>
            <a:r>
              <a:rPr lang="en-US" altLang="zh-CN" sz="2400"/>
              <a:t>index.htm</a:t>
            </a:r>
            <a:r>
              <a:rPr lang="zh-CN" altLang="en-US" sz="2400"/>
              <a:t>则是该</a:t>
            </a:r>
            <a:r>
              <a:rPr lang="en-US" altLang="zh-CN" sz="2400" smtClean="0"/>
              <a:t>Web</a:t>
            </a:r>
            <a:r>
              <a:rPr lang="zh-CN" altLang="en-US" sz="2400" smtClean="0"/>
              <a:t>服务器</a:t>
            </a:r>
            <a:r>
              <a:rPr lang="zh-CN" altLang="en-US" sz="2400"/>
              <a:t>上的一个文件。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网络的</a:t>
            </a:r>
            <a:r>
              <a:rPr lang="zh-CN" altLang="en-US" smtClean="0"/>
              <a:t>组成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7835" y="627483"/>
            <a:ext cx="90939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/>
              <a:t>（</a:t>
            </a:r>
            <a:r>
              <a:rPr lang="en-US" altLang="zh-CN" sz="2400"/>
              <a:t>1</a:t>
            </a:r>
            <a:r>
              <a:rPr lang="zh-CN" altLang="en-US" sz="2400"/>
              <a:t>）计算机系统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    主要</a:t>
            </a:r>
            <a:r>
              <a:rPr lang="zh-CN" altLang="en-US" sz="2400"/>
              <a:t>用于完成数据信息的收集、存储、处理和输出等任务，并提供各种网络资源</a:t>
            </a:r>
            <a:r>
              <a:rPr lang="zh-CN" altLang="en-US" sz="2400" smtClean="0"/>
              <a:t>。根据在</a:t>
            </a:r>
            <a:r>
              <a:rPr lang="zh-CN" altLang="en-US" sz="2400"/>
              <a:t>网络中的</a:t>
            </a:r>
            <a:r>
              <a:rPr lang="zh-CN" altLang="en-US" sz="2400" smtClean="0"/>
              <a:t>用途分为</a:t>
            </a:r>
            <a:r>
              <a:rPr lang="zh-CN" altLang="en-US" sz="2400"/>
              <a:t>两类：服务器和终端。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    服务器</a:t>
            </a:r>
            <a:r>
              <a:rPr lang="zh-CN" altLang="en-US" sz="2400"/>
              <a:t>负责数据处理和网络控制，并构成网络的主要资源。它主要由大型机、</a:t>
            </a:r>
            <a:r>
              <a:rPr lang="zh-CN" altLang="en-US" sz="2400" smtClean="0"/>
              <a:t>中小型</a:t>
            </a:r>
            <a:r>
              <a:rPr lang="zh-CN" altLang="en-US" sz="2400"/>
              <a:t>机等组成，网络软件和网络的应用服务程序主要安装在服务器中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   </a:t>
            </a:r>
            <a:r>
              <a:rPr lang="zh-CN" altLang="en-US" sz="2400" smtClean="0"/>
              <a:t>终端</a:t>
            </a:r>
            <a:r>
              <a:rPr lang="zh-CN" altLang="en-US" sz="2400"/>
              <a:t>是网络中数量大、分布广的设备，是用户进行网络操作、实现人机对话的工具</a:t>
            </a:r>
            <a:r>
              <a:rPr lang="zh-CN" altLang="en-US" sz="2400" smtClean="0"/>
              <a:t>。</a:t>
            </a:r>
            <a:r>
              <a:rPr lang="en-US" altLang="zh-CN" sz="2400" smtClean="0"/>
              <a:t>PC</a:t>
            </a:r>
            <a:r>
              <a:rPr lang="zh-CN" altLang="en-US" sz="2400"/>
              <a:t>机、笔记本电脑</a:t>
            </a:r>
            <a:r>
              <a:rPr lang="zh-CN" altLang="en-US" sz="2400" smtClean="0"/>
              <a:t>，手机</a:t>
            </a:r>
            <a:r>
              <a:rPr lang="zh-CN" altLang="en-US" sz="2400"/>
              <a:t>、平板电脑</a:t>
            </a:r>
            <a:r>
              <a:rPr lang="zh-CN" altLang="en-US" sz="2400" smtClean="0"/>
              <a:t>等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网络的组成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842386"/>
            <a:ext cx="888284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/>
              <a:t>（</a:t>
            </a:r>
            <a:r>
              <a:rPr lang="en-US" altLang="zh-CN" sz="2400"/>
              <a:t>2</a:t>
            </a:r>
            <a:r>
              <a:rPr lang="zh-CN" altLang="en-US" sz="2400"/>
              <a:t>）数据通信系统</a:t>
            </a:r>
            <a:endParaRPr lang="zh-CN" altLang="en-US" sz="2400"/>
          </a:p>
          <a:p>
            <a:r>
              <a:rPr lang="zh-CN" altLang="en-US" sz="2400"/>
              <a:t>主要由传输介质和网络互连设备等组成。</a:t>
            </a:r>
            <a:endParaRPr lang="zh-CN" altLang="en-US" sz="2400"/>
          </a:p>
          <a:p>
            <a:r>
              <a:rPr lang="zh-CN" altLang="en-US" sz="2400" smtClean="0"/>
              <a:t>         传输</a:t>
            </a:r>
            <a:r>
              <a:rPr lang="zh-CN" altLang="en-US" sz="2400"/>
              <a:t>介质是传输数据信号的物理通道，用于连接网络中的各种设备</a:t>
            </a:r>
            <a:r>
              <a:rPr lang="zh-CN" altLang="en-US" sz="2400" smtClean="0"/>
              <a:t>。常用</a:t>
            </a:r>
            <a:r>
              <a:rPr lang="zh-CN" altLang="en-US" sz="2400"/>
              <a:t>的有线</a:t>
            </a:r>
            <a:r>
              <a:rPr lang="zh-CN" altLang="en-US" sz="2400" smtClean="0"/>
              <a:t>传输介质</a:t>
            </a:r>
            <a:r>
              <a:rPr lang="zh-CN" altLang="en-US" sz="2400"/>
              <a:t>有双绞线、同轴电缆、光缆等；无线传输介质有无线电微波信号、红外信号等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r>
              <a:rPr lang="en-US" altLang="zh-CN" sz="2400"/>
              <a:t> </a:t>
            </a:r>
            <a:r>
              <a:rPr lang="en-US" altLang="zh-CN" sz="2400" smtClean="0"/>
              <a:t>        </a:t>
            </a:r>
            <a:r>
              <a:rPr lang="zh-CN" altLang="en-US" sz="2400" smtClean="0"/>
              <a:t>网络互连</a:t>
            </a:r>
            <a:r>
              <a:rPr lang="zh-CN" altLang="en-US" sz="2400"/>
              <a:t>设备用于实现网络中各计算机之间的连接、网与网之间的互联等功能，主要包括</a:t>
            </a:r>
            <a:r>
              <a:rPr lang="zh-CN" altLang="en-US" sz="2400" smtClean="0"/>
              <a:t>调制解调器</a:t>
            </a:r>
            <a:r>
              <a:rPr lang="en-US" altLang="zh-CN" sz="2400"/>
              <a:t>(Modem)</a:t>
            </a:r>
            <a:r>
              <a:rPr lang="zh-CN" altLang="en-US" sz="2400"/>
              <a:t>、路由器</a:t>
            </a:r>
            <a:r>
              <a:rPr lang="en-US" altLang="zh-CN" sz="2400"/>
              <a:t>(Router)</a:t>
            </a:r>
            <a:r>
              <a:rPr lang="zh-CN" altLang="en-US" sz="2400"/>
              <a:t>和交换机</a:t>
            </a:r>
            <a:r>
              <a:rPr lang="en-US" altLang="zh-CN" sz="2400"/>
              <a:t>(Switch</a:t>
            </a:r>
            <a:r>
              <a:rPr lang="zh-CN" altLang="en-US" sz="2400"/>
              <a:t>）等。</a:t>
            </a:r>
            <a:endParaRPr lang="zh-CN" altLang="en-US" sz="2400"/>
          </a:p>
          <a:p>
            <a:r>
              <a:rPr lang="zh-CN" altLang="en-US" sz="2400" smtClean="0"/>
              <a:t>         数据通信</a:t>
            </a:r>
            <a:r>
              <a:rPr lang="zh-CN" altLang="en-US" sz="2400"/>
              <a:t>系统是网络的一个重要组成部分，如果数据通信系统出现问题，那么网络</a:t>
            </a:r>
            <a:r>
              <a:rPr lang="zh-CN" altLang="en-US" sz="2400" smtClean="0"/>
              <a:t>信号</a:t>
            </a:r>
            <a:r>
              <a:rPr lang="zh-CN" altLang="en-US" sz="2400"/>
              <a:t>的传输将会延时或中断，可以说它是整个网络的生命线</a:t>
            </a:r>
            <a:r>
              <a:rPr lang="zh-CN" altLang="en-US" sz="2400" smtClean="0"/>
              <a:t>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网络的组成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3028" y="902449"/>
            <a:ext cx="87433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(3)</a:t>
            </a:r>
            <a:r>
              <a:rPr lang="zh-CN" altLang="en-US" sz="2400"/>
              <a:t>网络软件和网络协议</a:t>
            </a:r>
            <a:endParaRPr lang="zh-CN" altLang="en-US" sz="240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        网络软件主要有两方面作用</a:t>
            </a:r>
            <a:r>
              <a:rPr lang="zh-CN" altLang="en-US" sz="2400"/>
              <a:t>：一方面授权给用户，使用户能访问网络资源，并且</a:t>
            </a:r>
            <a:r>
              <a:rPr lang="zh-CN" altLang="en-US" sz="2400" smtClean="0"/>
              <a:t>方便、安全地使用网络；另一方面管理和调度网络资源，提供网络通信和用户所需的各种网络服务。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   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网络的组成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7128" y="1132377"/>
            <a:ext cx="8517276" cy="3907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smtClean="0"/>
              <a:t>         网络</a:t>
            </a:r>
            <a:r>
              <a:rPr lang="zh-CN" altLang="en-US" sz="2400"/>
              <a:t>软件一般包括网络操作系统、通信软件以及管理和服务软件等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en-US" altLang="zh-CN" sz="2400"/>
              <a:t> </a:t>
            </a:r>
            <a:r>
              <a:rPr lang="en-US" altLang="zh-CN" sz="2400" smtClean="0"/>
              <a:t>        </a:t>
            </a:r>
            <a:r>
              <a:rPr lang="zh-CN" altLang="en-US" sz="2400" smtClean="0"/>
              <a:t>网络</a:t>
            </a:r>
            <a:r>
              <a:rPr lang="zh-CN" altLang="en-US" sz="2400"/>
              <a:t>操作系统</a:t>
            </a:r>
            <a:r>
              <a:rPr lang="en-US" altLang="zh-CN" sz="2400"/>
              <a:t>(NOS)</a:t>
            </a:r>
            <a:r>
              <a:rPr lang="zh-CN" altLang="en-US" sz="2400"/>
              <a:t>负责整个网络软、硬件资源的管理以及网络通信和任务的调度，并提供用户与网络之间的接口，它是网络管理系统软件和通用户与网络之间的接口，它是网络管理系统软件和通信控制软件的集合。常见的计算机网络操作系统有</a:t>
            </a:r>
            <a:r>
              <a:rPr lang="en-US" altLang="zh-CN" sz="2400"/>
              <a:t>UNIX</a:t>
            </a:r>
            <a:r>
              <a:rPr lang="zh-CN" altLang="en-US" sz="2400"/>
              <a:t>、</a:t>
            </a:r>
            <a:r>
              <a:rPr lang="en-US" altLang="zh-CN" sz="2400"/>
              <a:t>Windows Server </a:t>
            </a:r>
            <a:r>
              <a:rPr lang="zh-CN" altLang="en-US" sz="2400"/>
              <a:t>和</a:t>
            </a:r>
            <a:r>
              <a:rPr lang="en-US" altLang="zh-CN" sz="2400"/>
              <a:t>Linux</a:t>
            </a:r>
            <a:r>
              <a:rPr lang="zh-CN" altLang="en-US" sz="2400"/>
              <a:t>等。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网络的组成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7590" y="669707"/>
            <a:ext cx="8620018" cy="4461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网络协议是实现网络不同终端、不同网络</a:t>
            </a:r>
            <a:r>
              <a:rPr lang="zh-CN" altLang="en-US" sz="2400" smtClean="0"/>
              <a:t>之间相互</a:t>
            </a:r>
            <a:r>
              <a:rPr lang="zh-CN" altLang="en-US" sz="2400"/>
              <a:t>识别和正确通信的一组标准及规则，它是</a:t>
            </a:r>
            <a:r>
              <a:rPr lang="zh-CN" altLang="en-US" sz="2400" smtClean="0"/>
              <a:t>计算机网络</a:t>
            </a:r>
            <a:r>
              <a:rPr lang="zh-CN" altLang="en-US" sz="2400"/>
              <a:t>正常工作的基础</a:t>
            </a:r>
            <a:r>
              <a:rPr lang="zh-CN" altLang="en-US" sz="2400" smtClean="0"/>
              <a:t>。</a:t>
            </a:r>
            <a:endParaRPr lang="en-US" altLang="zh-CN" sz="2400" smtClean="0"/>
          </a:p>
          <a:p>
            <a:pPr>
              <a:lnSpc>
                <a:spcPct val="150000"/>
              </a:lnSpc>
            </a:pPr>
            <a:r>
              <a:rPr lang="zh-CN" altLang="en-US" sz="2400" smtClean="0"/>
              <a:t>在</a:t>
            </a:r>
            <a:r>
              <a:rPr lang="en-US" altLang="zh-CN" sz="2400"/>
              <a:t>Internet</a:t>
            </a:r>
            <a:r>
              <a:rPr lang="zh-CN" altLang="en-US" sz="2400"/>
              <a:t>上传送信息至少</a:t>
            </a:r>
            <a:r>
              <a:rPr lang="zh-CN" altLang="en-US" sz="2400" smtClean="0"/>
              <a:t>通过</a:t>
            </a:r>
            <a:r>
              <a:rPr lang="zh-CN" altLang="en-US" sz="2400"/>
              <a:t>三层协议：网际协议</a:t>
            </a:r>
            <a:r>
              <a:rPr lang="en-US" altLang="zh-CN" sz="2400"/>
              <a:t>(Internet Protocol)</a:t>
            </a:r>
            <a:r>
              <a:rPr lang="zh-CN" altLang="en-US" sz="2400"/>
              <a:t>，它</a:t>
            </a:r>
            <a:r>
              <a:rPr lang="zh-CN" altLang="en-US" sz="2400" smtClean="0"/>
              <a:t>负责将</a:t>
            </a:r>
            <a:r>
              <a:rPr lang="zh-CN" altLang="en-US" sz="2400"/>
              <a:t>信息从一个地方传送到另一个地方；</a:t>
            </a:r>
            <a:r>
              <a:rPr lang="zh-CN" altLang="en-US" sz="2400" smtClean="0"/>
              <a:t>传输控制协议</a:t>
            </a:r>
            <a:r>
              <a:rPr lang="en-US" altLang="zh-CN" sz="2400" smtClean="0"/>
              <a:t>(</a:t>
            </a:r>
            <a:r>
              <a:rPr lang="en-US" altLang="zh-CN" sz="2400"/>
              <a:t>Transmission Control Protocol)</a:t>
            </a:r>
            <a:r>
              <a:rPr lang="zh-CN" altLang="en-US" sz="2400"/>
              <a:t>， 它管理被传送</a:t>
            </a:r>
            <a:r>
              <a:rPr lang="zh-CN" altLang="en-US" sz="2400" smtClean="0"/>
              <a:t>内容的</a:t>
            </a:r>
            <a:r>
              <a:rPr lang="zh-CN" altLang="en-US" sz="2400"/>
              <a:t>完整性</a:t>
            </a:r>
            <a:r>
              <a:rPr lang="zh-CN" altLang="en-US" sz="2400" smtClean="0"/>
              <a:t>；应用程序</a:t>
            </a:r>
            <a:r>
              <a:rPr lang="zh-CN" altLang="en-US" sz="2400"/>
              <a:t>协议</a:t>
            </a:r>
            <a:r>
              <a:rPr lang="en-US" altLang="zh-CN" sz="2400"/>
              <a:t>(Application Protocol)</a:t>
            </a:r>
            <a:r>
              <a:rPr lang="zh-CN" altLang="en-US" sz="2400"/>
              <a:t>，</a:t>
            </a:r>
            <a:r>
              <a:rPr lang="zh-CN" altLang="en-US" sz="2400" smtClean="0"/>
              <a:t>作为</a:t>
            </a:r>
            <a:r>
              <a:rPr lang="zh-CN" altLang="en-US" sz="2400"/>
              <a:t>对通过网络应用程序发出的一个请求的应答，它</a:t>
            </a:r>
            <a:r>
              <a:rPr lang="zh-CN" altLang="en-US" sz="2400" smtClean="0"/>
              <a:t>将传输</a:t>
            </a:r>
            <a:r>
              <a:rPr lang="zh-CN" altLang="en-US" sz="2400"/>
              <a:t>的信息转换成人类能识别的内容。</a:t>
            </a:r>
            <a:endParaRPr lang="zh-CN" altLang="en-US" sz="2400"/>
          </a:p>
        </p:txBody>
      </p:sp>
    </p:spTree>
  </p:cSld>
  <p:clrMapOvr>
    <a:masterClrMapping/>
  </p:clrMapOvr>
  <p:transition spd="med"/>
  <p:timing/>
</p:sld>
</file>

<file path=ppt/tags/tag1.xml><?xml version="1.0" encoding="utf-8"?>
<p:tagLst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heme/theme1.xml><?xml version="1.0" encoding="utf-8"?>
<a:theme xmlns:r="http://schemas.openxmlformats.org/officeDocument/2006/relationships" xmlns:a="http://schemas.openxmlformats.org/drawingml/2006/main" name="11">
  <a:themeElements>
    <a:clrScheme name="Default">
      <a:dk1>
        <a:srgbClr val="000000"/>
      </a:dk1>
      <a:lt1>
        <a:srgbClr val="F2F2F2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Cambria-Calibri">
      <a:majorFont>
        <a:latin typeface="Cambria"/>
        <a:ea typeface="Arial"/>
        <a:cs typeface="Arial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都市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BBE0E3"/>
      </a:accent1>
      <a:accent2>
        <a:srgbClr val="333399"/>
      </a:accent2>
      <a:accent3>
        <a:srgbClr val="8F8F8F"/>
      </a:accent3>
      <a:accent4>
        <a:srgbClr val="707070"/>
      </a:accent4>
      <a:accent5>
        <a:srgbClr val="DAEDEF"/>
      </a:accent5>
      <a:accent6>
        <a:srgbClr val="2D2D8A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2F2F2"/>
        </a:solidFill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BBE0E3"/>
          </a:solidFill>
          <a:prstDash val="solid"/>
          <a:bevel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51</Paragraphs>
  <Slides>25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baseType="lpstr" size="32">
      <vt:lpstr>Arial</vt:lpstr>
      <vt:lpstr>Cambria</vt:lpstr>
      <vt:lpstr>Calibri</vt:lpstr>
      <vt:lpstr>黑体</vt:lpstr>
      <vt:lpstr>Helvetica Neue</vt:lpstr>
      <vt:lpstr>Helvetica</vt:lpstr>
      <vt:lpstr>11</vt:lpstr>
      <vt:lpstr>信息技术（必修2）</vt:lpstr>
      <vt:lpstr>PowerPoint Presentation</vt:lpstr>
      <vt:lpstr>网页传输过程</vt:lpstr>
      <vt:lpstr>网页传输过程</vt:lpstr>
      <vt:lpstr>网络的组成</vt:lpstr>
      <vt:lpstr>网络的组成</vt:lpstr>
      <vt:lpstr>网络的组成</vt:lpstr>
      <vt:lpstr>网络的组成</vt:lpstr>
      <vt:lpstr>网络的组成</vt:lpstr>
      <vt:lpstr>网络的构建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好好学习，天天向上</vt:lpstr>
    </vt:vector>
  </TitlesOfParts>
  <LinksUpToDate>0</LinksUpToDate>
  <SharedDoc>0</SharedDoc>
  <HyperlinksChanged>0</HyperlinksChanged>
  <Application>Aspose.Slides for Java</Application>
  <AppVersion>20.1100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2021-04-01T15:39:09.214</cp:lastPrinted>
  <dcterms:created xsi:type="dcterms:W3CDTF">2021-04-01T15:39:09Z</dcterms:created>
  <dcterms:modified xsi:type="dcterms:W3CDTF">2021-04-01T07:39:09Z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