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1" r:id="rId4"/>
    <p:sldId id="284" r:id="rId5"/>
    <p:sldId id="293" r:id="rId6"/>
    <p:sldId id="315" r:id="rId7"/>
    <p:sldId id="294" r:id="rId8"/>
    <p:sldId id="316" r:id="rId9"/>
    <p:sldId id="295" r:id="rId10"/>
    <p:sldId id="317" r:id="rId11"/>
    <p:sldId id="296" r:id="rId12"/>
    <p:sldId id="318" r:id="rId13"/>
    <p:sldId id="285" r:id="rId14"/>
    <p:sldId id="278" r:id="rId15"/>
  </p:sldIdLst>
  <p:sldSz cx="9121775" cy="5130800"/>
  <p:notesSz cx="6858000" cy="9144000"/>
  <p:custDataLst>
    <p:tags r:id="rId16"/>
  </p:custDataLst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590" autoAdjust="0"/>
  </p:normalViewPr>
  <p:slideViewPr>
    <p:cSldViewPr snapToGrid="0">
      <p:cViewPr varScale="1">
        <p:scale>
          <a:sx n="93" d="100"/>
          <a:sy n="93" d="100"/>
        </p:scale>
        <p:origin x="732" y="102"/>
      </p:cViewPr>
      <p:guideLst>
        <p:guide orient="horz" pos="161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tags" Target="tags/tag1.xml" /><Relationship Id="rId17" Type="http://schemas.openxmlformats.org/officeDocument/2006/relationships/presProps" Target="presProps.xml" /><Relationship Id="rId18" Type="http://schemas.openxmlformats.org/officeDocument/2006/relationships/viewProps" Target="viewProps.xml" /><Relationship Id="rId19" Type="http://schemas.openxmlformats.org/officeDocument/2006/relationships/theme" Target="theme/theme1.xml" /><Relationship Id="rId2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90" y="0"/>
            <a:ext cx="8994185" cy="718352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med"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627063" y="196048"/>
            <a:ext cx="7867650" cy="718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27063" y="1106906"/>
            <a:ext cx="7867650" cy="351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27063" y="4756150"/>
            <a:ext cx="20526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3021013" y="4756150"/>
            <a:ext cx="30797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6442075" y="4756150"/>
            <a:ext cx="205263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iming/>
  <p:txStyles>
    <p:titleStyle>
      <a:lvl1pPr algn="ctr">
        <a:defRPr sz="36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algn="ctr">
        <a:defRPr sz="2470">
          <a:latin typeface="Arial"/>
          <a:ea typeface="Arial"/>
          <a:cs typeface="Arial"/>
          <a:sym typeface="Arial"/>
        </a:defRPr>
      </a:lvl2pPr>
      <a:lvl3pPr algn="ctr">
        <a:defRPr sz="2470">
          <a:latin typeface="Arial"/>
          <a:ea typeface="Arial"/>
          <a:cs typeface="Arial"/>
          <a:sym typeface="Arial"/>
        </a:defRPr>
      </a:lvl3pPr>
      <a:lvl4pPr algn="ctr">
        <a:defRPr sz="2470">
          <a:latin typeface="Arial"/>
          <a:ea typeface="Arial"/>
          <a:cs typeface="Arial"/>
          <a:sym typeface="Arial"/>
        </a:defRPr>
      </a:lvl4pPr>
      <a:lvl5pPr algn="ctr">
        <a:defRPr sz="2470">
          <a:latin typeface="Arial"/>
          <a:ea typeface="Arial"/>
          <a:cs typeface="Arial"/>
          <a:sym typeface="Arial"/>
        </a:defRPr>
      </a:lvl5pPr>
      <a:lvl6pPr algn="ctr">
        <a:defRPr sz="2470">
          <a:latin typeface="Arial"/>
          <a:ea typeface="Arial"/>
          <a:cs typeface="Arial"/>
          <a:sym typeface="Arial"/>
        </a:defRPr>
      </a:lvl6pPr>
      <a:lvl7pPr algn="ctr">
        <a:defRPr sz="2470">
          <a:latin typeface="Arial"/>
          <a:ea typeface="Arial"/>
          <a:cs typeface="Arial"/>
          <a:sym typeface="Arial"/>
        </a:defRPr>
      </a:lvl7pPr>
      <a:lvl8pPr algn="ctr">
        <a:defRPr sz="2470">
          <a:latin typeface="Arial"/>
          <a:ea typeface="Arial"/>
          <a:cs typeface="Arial"/>
          <a:sym typeface="Arial"/>
        </a:defRPr>
      </a:lvl8pPr>
      <a:lvl9pPr algn="ctr">
        <a:defRPr sz="2470">
          <a:latin typeface="Arial"/>
          <a:ea typeface="Arial"/>
          <a:cs typeface="Arial"/>
          <a:sym typeface="Arial"/>
        </a:defRPr>
      </a:lvl9pPr>
    </p:titleStyle>
    <p:bodyStyle>
      <a:lvl1pPr marL="192405" indent="0" algn="l">
        <a:lnSpc>
          <a:spcPct val="150000"/>
        </a:lnSpc>
        <a:spcBef>
          <a:spcPts val="395"/>
        </a:spcBef>
        <a:buSzTx/>
        <a:buNone/>
        <a:defRPr sz="24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marL="439420" indent="-182880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2pPr>
      <a:lvl3pPr marL="683895" indent="-170815" algn="l">
        <a:lnSpc>
          <a:spcPct val="150000"/>
        </a:lnSpc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3pPr>
      <a:lvl4pPr marL="974725" indent="-205105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4pPr>
      <a:lvl5pPr marL="1231265" indent="-205105" algn="l">
        <a:lnSpc>
          <a:spcPct val="150000"/>
        </a:lnSpc>
        <a:spcBef>
          <a:spcPts val="395"/>
        </a:spcBef>
        <a:buSzTx/>
        <a:buChar char="»"/>
        <a:defRPr sz="1795">
          <a:latin typeface="Arial"/>
          <a:ea typeface="Arial"/>
          <a:cs typeface="Arial"/>
          <a:sym typeface="Arial"/>
        </a:defRPr>
      </a:lvl5pPr>
      <a:lvl6pPr marL="151066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6pPr>
      <a:lvl7pPr marL="176720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7pPr>
      <a:lvl8pPr marL="202311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8pPr>
      <a:lvl9pPr marL="227965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9pPr>
    </p:bodyStyle>
    <p:otherStyle>
      <a:lvl1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" y="-83031"/>
            <a:ext cx="9121775" cy="5213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063" y="302374"/>
            <a:ext cx="7867650" cy="718352"/>
          </a:xfrm>
        </p:spPr>
        <p:txBody>
          <a:bodyPr>
            <a:no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信息技术（必修</a:t>
            </a:r>
            <a:r>
              <a:rPr lang="en-US" altLang="zh-CN" sz="4400" smtClean="0">
                <a:solidFill>
                  <a:srgbClr val="FF0000"/>
                </a:solidFill>
              </a:rPr>
              <a:t>2</a:t>
            </a:r>
            <a:r>
              <a:rPr lang="zh-CN" altLang="en-US" sz="4400" smtClean="0">
                <a:solidFill>
                  <a:srgbClr val="FF0000"/>
                </a:solidFill>
              </a:rPr>
              <a:t>）</a:t>
            </a: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20738" y="1860698"/>
            <a:ext cx="7867650" cy="148087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>
                <a:latin typeface="黑体" panose="02010609060101010101" pitchFamily="49" charset="-122"/>
                <a:ea typeface="黑体" panose="02010609060101010101" pitchFamily="49" charset="-122"/>
                <a:cs typeface="Arial"/>
                <a:sym typeface="Arial"/>
              </a:defRPr>
            </a:lvl1pPr>
            <a:lvl2pPr algn="ctr">
              <a:defRPr sz="2470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2470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2470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2470">
                <a:latin typeface="Arial"/>
                <a:ea typeface="Arial"/>
                <a:cs typeface="Arial"/>
                <a:sym typeface="Arial"/>
              </a:defRPr>
            </a:lvl5pPr>
            <a:lvl6pPr algn="ctr">
              <a:defRPr sz="2470">
                <a:latin typeface="Arial"/>
                <a:ea typeface="Arial"/>
                <a:cs typeface="Arial"/>
                <a:sym typeface="Arial"/>
              </a:defRPr>
            </a:lvl6pPr>
            <a:lvl7pPr algn="ctr">
              <a:defRPr sz="2470">
                <a:latin typeface="Arial"/>
                <a:ea typeface="Arial"/>
                <a:cs typeface="Arial"/>
                <a:sym typeface="Arial"/>
              </a:defRPr>
            </a:lvl7pPr>
            <a:lvl8pPr algn="ctr">
              <a:defRPr sz="2470">
                <a:latin typeface="Arial"/>
                <a:ea typeface="Arial"/>
                <a:cs typeface="Arial"/>
                <a:sym typeface="Arial"/>
              </a:defRPr>
            </a:lvl8pPr>
            <a:lvl9pPr algn="ctr">
              <a:defRPr sz="247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7200" smtClean="0">
                <a:solidFill>
                  <a:schemeClr val="accent6"/>
                </a:solidFill>
              </a:rPr>
              <a:t>信息系统与社会</a:t>
            </a:r>
            <a:endParaRPr lang="zh-CN" altLang="en-US" sz="72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规划实例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90" y="753072"/>
            <a:ext cx="4929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“</a:t>
            </a:r>
            <a:r>
              <a:rPr lang="zh-CN" altLang="en-US" sz="2400"/>
              <a:t>网络聊天机器人”应用的规划设计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34611" y="1115677"/>
            <a:ext cx="8410043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应用的目的。该应用所要解决的</a:t>
            </a:r>
            <a:r>
              <a:rPr lang="zh-CN" altLang="en-US" sz="2400" smtClean="0"/>
              <a:t>问题是</a:t>
            </a:r>
            <a:r>
              <a:rPr lang="zh-CN" altLang="en-US" sz="2400"/>
              <a:t>人机对话，输入数据是人向机器人说出的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话语，输出数据是机器人对话语的合理回应。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应用的总体架构。因为该应用为</a:t>
            </a:r>
            <a:r>
              <a:rPr lang="zh-CN" altLang="en-US" sz="2400" smtClean="0"/>
              <a:t>网络应用</a:t>
            </a:r>
            <a:r>
              <a:rPr lang="zh-CN" altLang="en-US" sz="2400"/>
              <a:t>，只用于实现简单的人机对话，所以对服务器的要求不高。同时考虑到便于应用</a:t>
            </a:r>
            <a:r>
              <a:rPr lang="zh-CN" altLang="en-US" sz="2400" smtClean="0"/>
              <a:t>的维护</a:t>
            </a:r>
            <a:r>
              <a:rPr lang="zh-CN" altLang="en-US" sz="2400"/>
              <a:t>和发布，本应用采用</a:t>
            </a:r>
            <a:r>
              <a:rPr lang="en-US" altLang="zh-CN" sz="2400"/>
              <a:t>B/S</a:t>
            </a:r>
            <a:r>
              <a:rPr lang="zh-CN" altLang="en-US" sz="2400"/>
              <a:t>架构，</a:t>
            </a:r>
            <a:r>
              <a:rPr lang="zh-CN" altLang="en-US" sz="2400" smtClean="0"/>
              <a:t>开发工具</a:t>
            </a:r>
            <a:r>
              <a:rPr lang="zh-CN" altLang="en-US" sz="2400"/>
              <a:t>及框架选取</a:t>
            </a:r>
            <a:r>
              <a:rPr lang="en-US" altLang="zh-CN" sz="2400"/>
              <a:t>Python</a:t>
            </a:r>
            <a:r>
              <a:rPr lang="zh-CN" altLang="en-US" sz="2400"/>
              <a:t>、</a:t>
            </a:r>
            <a:r>
              <a:rPr lang="en-US" altLang="zh-CN" sz="2400"/>
              <a:t>Flask Web</a:t>
            </a:r>
            <a:r>
              <a:rPr lang="zh-CN" altLang="en-US" sz="2400"/>
              <a:t>框架</a:t>
            </a:r>
            <a:r>
              <a:rPr lang="zh-CN" altLang="en-US" sz="2400" smtClean="0"/>
              <a:t>及</a:t>
            </a:r>
            <a:r>
              <a:rPr lang="en-US" altLang="zh-CN" sz="2400" smtClean="0"/>
              <a:t>SQLite</a:t>
            </a:r>
            <a:r>
              <a:rPr lang="zh-CN" altLang="en-US" sz="2400"/>
              <a:t>数据库。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127590" y="880707"/>
            <a:ext cx="4929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“</a:t>
            </a:r>
            <a:r>
              <a:rPr lang="zh-CN" altLang="en-US" sz="2400"/>
              <a:t>网络聊天机器人”应用的规划设计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91761" y="1504932"/>
            <a:ext cx="8410043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3.</a:t>
            </a:r>
            <a:r>
              <a:rPr lang="zh-CN" altLang="en-US" sz="2400"/>
              <a:t>应用的功能组成。根据</a:t>
            </a:r>
            <a:r>
              <a:rPr lang="zh-CN" altLang="en-US" sz="2400" smtClean="0"/>
              <a:t>“网络聊天机器人”</a:t>
            </a:r>
            <a:r>
              <a:rPr lang="zh-CN" altLang="en-US" sz="2400"/>
              <a:t>的功能可以确定该应用的主要功能模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块。另外，网络应用一般是多用户并发使用</a:t>
            </a:r>
            <a:r>
              <a:rPr lang="zh-CN" altLang="en-US" sz="2400" smtClean="0"/>
              <a:t>，所以</a:t>
            </a:r>
            <a:r>
              <a:rPr lang="zh-CN" altLang="en-US" sz="2400"/>
              <a:t>必须具备用户登录注销功能模块和</a:t>
            </a:r>
            <a:r>
              <a:rPr lang="zh-CN" altLang="en-US" sz="2400" smtClean="0"/>
              <a:t>用户聊天</a:t>
            </a:r>
            <a:r>
              <a:rPr lang="zh-CN" altLang="en-US" sz="2400"/>
              <a:t>记录等的管理功能模块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9" y="1739900"/>
            <a:ext cx="8582025" cy="3390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3668" y="718352"/>
            <a:ext cx="8440461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4.</a:t>
            </a:r>
            <a:r>
              <a:rPr lang="zh-CN" altLang="en-US" sz="2400"/>
              <a:t>界面设计及代码实现。在确认应用的功能组成后，就可以按各个功能模块的作用</a:t>
            </a:r>
            <a:r>
              <a:rPr lang="zh-CN" altLang="en-US" sz="2400" smtClean="0"/>
              <a:t>设计</a:t>
            </a:r>
            <a:r>
              <a:rPr lang="zh-CN" altLang="en-US" sz="2400"/>
              <a:t>出相应的人机交互界面，并在此基础上完成代码编制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942" y="1520217"/>
            <a:ext cx="7243279" cy="1777430"/>
          </a:xfrm>
        </p:spPr>
        <p:txBody>
          <a:bodyPr>
            <a:noAutofit/>
          </a:bodyPr>
          <a:lstStyle/>
          <a:p>
            <a:r>
              <a:rPr lang="zh-CN" altLang="en-US" sz="6000" b="1" smtClean="0"/>
              <a:t>好好学习，天天向上</a:t>
            </a:r>
            <a:endParaRPr lang="zh-CN" altLang="en-US" sz="6000" b="1"/>
          </a:p>
        </p:txBody>
      </p:sp>
      <p:pic>
        <p:nvPicPr>
          <p:cNvPr id="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0833100" y="10896600"/>
            <a:ext cx="330200" cy="254000"/>
          </a:xfrm>
          <a:prstGeom prst="cube">
            <a:avLst/>
          </a:prstGeom>
        </p:spPr>
      </p:pic>
    </p:spTree>
  </p:cSld>
  <p:clrMapOvr>
    <a:masterClrMapping/>
  </p:clrMapOvr>
  <p:transition spd="med"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" y="222921"/>
            <a:ext cx="8494632" cy="4668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298147" y="1721157"/>
            <a:ext cx="8612339" cy="166052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6600" b="1">
                <a:solidFill>
                  <a:srgbClr val="FFFF00"/>
                </a:solidFill>
              </a:rPr>
              <a:t>网络应用软件开发</a:t>
            </a:r>
            <a:endParaRPr lang="zh-CN" altLang="en-US" sz="6600" b="1">
              <a:solidFill>
                <a:srgbClr val="FFFF00"/>
              </a:solidFill>
            </a:endParaRPr>
          </a:p>
          <a:p>
            <a:pPr algn="ctr"/>
            <a:r>
              <a:rPr lang="zh-CN" altLang="en-US" sz="3600" b="1">
                <a:solidFill>
                  <a:srgbClr val="FFFF00"/>
                </a:solidFill>
              </a:rPr>
              <a:t>第</a:t>
            </a:r>
            <a:r>
              <a:rPr lang="en-US" altLang="zh-CN" sz="3600" b="1">
                <a:solidFill>
                  <a:srgbClr val="FFFF00"/>
                </a:solidFill>
              </a:rPr>
              <a:t>1</a:t>
            </a:r>
            <a:r>
              <a:rPr lang="zh-CN" altLang="en-US" sz="3600" b="1">
                <a:solidFill>
                  <a:srgbClr val="FFFF00"/>
                </a:solidFill>
              </a:rPr>
              <a:t>课时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网络应用开发</a:t>
            </a:r>
            <a:r>
              <a:rPr lang="zh-CN" altLang="en-US" smtClean="0"/>
              <a:t>概述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8049" y="718352"/>
            <a:ext cx="8619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        网络</a:t>
            </a:r>
            <a:r>
              <a:rPr lang="zh-CN" altLang="en-US" sz="2400"/>
              <a:t>应用软件的实现架构有两种，分别是客户端</a:t>
            </a:r>
            <a:r>
              <a:rPr lang="en-US" altLang="zh-CN" sz="2400"/>
              <a:t>/</a:t>
            </a:r>
            <a:r>
              <a:rPr lang="zh-CN" altLang="en-US" sz="2400"/>
              <a:t>服务器</a:t>
            </a:r>
            <a:r>
              <a:rPr lang="zh-CN" altLang="en-US" sz="2400" smtClean="0"/>
              <a:t>架构</a:t>
            </a:r>
            <a:r>
              <a:rPr lang="zh-CN" altLang="en-US" sz="2400"/>
              <a:t>和浏览器</a:t>
            </a:r>
            <a:r>
              <a:rPr lang="en-US" altLang="zh-CN" sz="2400"/>
              <a:t>/</a:t>
            </a:r>
            <a:r>
              <a:rPr lang="zh-CN" altLang="en-US" sz="2400"/>
              <a:t>服务器架构。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853127" y="1801022"/>
            <a:ext cx="8054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服务器架构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(Client/Server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架构，简称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C/S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72" y="2244725"/>
            <a:ext cx="4410075" cy="2886075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网络应用开发概述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5062" y="1121577"/>
            <a:ext cx="789017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它可以充分利用客户端与服务器端的硬件环境的优势，将任务合理地分配到客户端</a:t>
            </a:r>
            <a:r>
              <a:rPr lang="zh-CN" altLang="en-US" sz="2400" smtClean="0"/>
              <a:t>和服务器端。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客户端</a:t>
            </a:r>
            <a:r>
              <a:rPr lang="zh-CN" altLang="en-US" sz="2400"/>
              <a:t>主要完成用户的具体业务，如人机交互、</a:t>
            </a:r>
            <a:r>
              <a:rPr lang="zh-CN" altLang="en-US" sz="2400" smtClean="0"/>
              <a:t>数据的</a:t>
            </a:r>
            <a:r>
              <a:rPr lang="zh-CN" altLang="en-US" sz="2400"/>
              <a:t>输入与输出等；服务器端则主要提供数据管理、数据共享、系统维护和并发控制等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网络应用开发概述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5862" y="1764832"/>
            <a:ext cx="7890178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这样</a:t>
            </a:r>
            <a:r>
              <a:rPr lang="zh-CN" altLang="en-US" sz="2400"/>
              <a:t>就降低了系统的通信开销和开发的</a:t>
            </a:r>
            <a:r>
              <a:rPr lang="zh-CN" altLang="en-US" sz="2400" smtClean="0"/>
              <a:t>难度。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客户端</a:t>
            </a:r>
            <a:r>
              <a:rPr lang="zh-CN" altLang="en-US" sz="2400"/>
              <a:t>软件须安装才能使用，给</a:t>
            </a:r>
            <a:r>
              <a:rPr lang="zh-CN" altLang="en-US" sz="2400" smtClean="0"/>
              <a:t>应用程序</a:t>
            </a:r>
            <a:r>
              <a:rPr lang="zh-CN" altLang="en-US" sz="2400"/>
              <a:t>的升级和维护带来一定的困难。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705" y="20955"/>
            <a:ext cx="5862955" cy="718185"/>
          </a:xfrm>
        </p:spPr>
        <p:txBody>
          <a:bodyPr/>
          <a:lstStyle/>
          <a:p>
            <a:r>
              <a:rPr lang="zh-CN" altLang="en-US"/>
              <a:t>网络应用开发概述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6370" y="1333667"/>
            <a:ext cx="869156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 </a:t>
            </a:r>
            <a:r>
              <a:rPr lang="en-US" altLang="zh-CN" sz="2400"/>
              <a:t>2.</a:t>
            </a:r>
            <a:r>
              <a:rPr lang="zh-CN" altLang="en-US" sz="2400"/>
              <a:t>浏览器</a:t>
            </a:r>
            <a:r>
              <a:rPr lang="en-US" altLang="zh-CN" sz="2400"/>
              <a:t>/</a:t>
            </a:r>
            <a:r>
              <a:rPr lang="zh-CN" altLang="en-US" sz="2400"/>
              <a:t>服务器架构</a:t>
            </a:r>
            <a:r>
              <a:rPr lang="en-US" altLang="zh-CN" sz="2400"/>
              <a:t>(Browser/Server</a:t>
            </a:r>
            <a:r>
              <a:rPr lang="zh-CN" altLang="en-US" sz="2400"/>
              <a:t>架构，简称</a:t>
            </a:r>
            <a:r>
              <a:rPr lang="en-US" altLang="zh-CN" sz="2400"/>
              <a:t>B/S</a:t>
            </a:r>
            <a:r>
              <a:rPr lang="zh-CN" altLang="en-US" sz="2400"/>
              <a:t>架构</a:t>
            </a:r>
            <a:r>
              <a:rPr lang="en-US" altLang="zh-CN" sz="2400"/>
              <a:t>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         它是随着</a:t>
            </a:r>
            <a:r>
              <a:rPr lang="en-US" altLang="zh-CN" sz="2400"/>
              <a:t>Internet</a:t>
            </a:r>
            <a:r>
              <a:rPr lang="zh-CN" altLang="en-US" sz="2400"/>
              <a:t>技术的兴起，对</a:t>
            </a:r>
            <a:r>
              <a:rPr lang="en-US" altLang="zh-CN" sz="2400"/>
              <a:t>C/S</a:t>
            </a:r>
            <a:r>
              <a:rPr lang="zh-CN" altLang="en-US" sz="2400"/>
              <a:t>架构改进后产生的一种软件系统体系结构</a:t>
            </a:r>
            <a:r>
              <a:rPr lang="zh-CN" altLang="en-US" sz="2400" smtClean="0"/>
              <a:t>。</a:t>
            </a:r>
            <a:endParaRPr lang="zh-CN" altLang="en-US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     </a:t>
            </a:r>
            <a:r>
              <a:rPr lang="zh-CN" altLang="en-US" sz="2400"/>
              <a:t>客户端无需专门的应用程序，用户工作界面通过浏览器来实现，应用程序基本上都集中于服务器端。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网络应用开发概述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4765" y="1298107"/>
            <a:ext cx="8691563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        由于客户端无需专门程序，应用程序的升级和维护都</a:t>
            </a:r>
            <a:r>
              <a:rPr lang="zh-CN" altLang="en-US" sz="2400" smtClean="0"/>
              <a:t>可以在</a:t>
            </a:r>
            <a:r>
              <a:rPr lang="zh-CN" altLang="en-US" sz="2400"/>
              <a:t>服务器端完成，升级和维护都较方便，极大地降低了成本和工作量。但相对来说，</a:t>
            </a:r>
            <a:r>
              <a:rPr lang="zh-CN" altLang="en-US" sz="2400" smtClean="0"/>
              <a:t>服务器</a:t>
            </a:r>
            <a:r>
              <a:rPr lang="zh-CN" altLang="en-US" sz="2400"/>
              <a:t>的负荷较重，对服务器的要求较高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网络应用的规划</a:t>
            </a:r>
            <a:r>
              <a:rPr lang="zh-CN" altLang="en-US" smtClean="0"/>
              <a:t>设计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2874" y="1694711"/>
            <a:ext cx="867139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         </a:t>
            </a:r>
            <a:r>
              <a:rPr lang="zh-CN" altLang="en-US" sz="2400"/>
              <a:t>在着手开发网络应用时，首先要对网络应用进行详细的分析，如应用开发过程中所</a:t>
            </a:r>
            <a:r>
              <a:rPr lang="zh-CN" altLang="en-US" sz="2400" smtClean="0"/>
              <a:t>要解决</a:t>
            </a:r>
            <a:r>
              <a:rPr lang="zh-CN" altLang="en-US" sz="2400"/>
              <a:t>的问题是什么，软件运行时的输入数据有哪些，经应用处理后得到什么样的结果，</a:t>
            </a:r>
            <a:r>
              <a:rPr lang="zh-CN" altLang="en-US" sz="2400" smtClean="0"/>
              <a:t>最终</a:t>
            </a:r>
            <a:r>
              <a:rPr lang="zh-CN" altLang="en-US" sz="2400"/>
              <a:t>应该输出什么内容等。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网络应用的规划</a:t>
            </a:r>
            <a:r>
              <a:rPr lang="zh-CN" altLang="en-US" smtClean="0"/>
              <a:t>设计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5559" y="1412136"/>
            <a:ext cx="867139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         </a:t>
            </a:r>
            <a:r>
              <a:rPr lang="zh-CN" altLang="en-US" sz="2400"/>
              <a:t>然后，要在分析的基础上确定应用的架构模式，并根据架构</a:t>
            </a:r>
            <a:r>
              <a:rPr lang="zh-CN" altLang="en-US" sz="2400" smtClean="0"/>
              <a:t>模式选择</a:t>
            </a:r>
            <a:r>
              <a:rPr lang="zh-CN" altLang="en-US" sz="2400"/>
              <a:t>合适的开发工具及现有的应用框架，同时明确应用的各个功能模块。最后，用统一</a:t>
            </a:r>
            <a:r>
              <a:rPr lang="zh-CN" altLang="en-US" sz="2400" smtClean="0"/>
              <a:t>、规范</a:t>
            </a:r>
            <a:r>
              <a:rPr lang="zh-CN" altLang="en-US" sz="2400"/>
              <a:t>的图表和书面语言表达出来。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11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Arial"/>
        <a:cs typeface="Arial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33</Paragraphs>
  <Slides>13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21">
      <vt:lpstr>Arial</vt:lpstr>
      <vt:lpstr>Cambria</vt:lpstr>
      <vt:lpstr>Calibri</vt:lpstr>
      <vt:lpstr>黑体</vt:lpstr>
      <vt:lpstr>Helvetica Neue</vt:lpstr>
      <vt:lpstr>Helvetica</vt:lpstr>
      <vt:lpstr>宋体</vt:lpstr>
      <vt:lpstr>11</vt:lpstr>
      <vt:lpstr>信息技术（必修2）</vt:lpstr>
      <vt:lpstr>PowerPoint Presentation</vt:lpstr>
      <vt:lpstr>网络应用开发概述</vt:lpstr>
      <vt:lpstr>网络应用开发概述</vt:lpstr>
      <vt:lpstr>网络应用开发概述</vt:lpstr>
      <vt:lpstr>网络应用开发概述</vt:lpstr>
      <vt:lpstr>网络应用开发概述</vt:lpstr>
      <vt:lpstr>网络应用的规划设计</vt:lpstr>
      <vt:lpstr>网络应用的规划设计</vt:lpstr>
      <vt:lpstr>规划实例</vt:lpstr>
      <vt:lpstr>PowerPoint Presentation</vt:lpstr>
      <vt:lpstr>PowerPoint Presentation</vt:lpstr>
      <vt:lpstr>好好学习，天天向上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2021-04-01T15:46:10.062</cp:lastPrinted>
  <dcterms:created xsi:type="dcterms:W3CDTF">2021-04-01T15:46:10Z</dcterms:created>
  <dcterms:modified xsi:type="dcterms:W3CDTF">2021-04-01T07:46:11Z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