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61" r:id="rId4"/>
    <p:sldId id="286" r:id="rId5"/>
    <p:sldId id="287" r:id="rId6"/>
    <p:sldId id="289" r:id="rId7"/>
    <p:sldId id="288" r:id="rId8"/>
    <p:sldId id="290" r:id="rId9"/>
    <p:sldId id="291" r:id="rId10"/>
    <p:sldId id="292" r:id="rId11"/>
    <p:sldId id="297" r:id="rId12"/>
    <p:sldId id="319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78" r:id="rId21"/>
  </p:sldIdLst>
  <p:sldSz cx="9121775" cy="5130800"/>
  <p:notesSz cx="6858000" cy="9144000"/>
  <p:custDataLst>
    <p:tags r:id="rId22"/>
  </p:custDataLst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590" autoAdjust="0"/>
  </p:normalViewPr>
  <p:slideViewPr>
    <p:cSldViewPr snapToGrid="0">
      <p:cViewPr varScale="1">
        <p:scale>
          <a:sx n="93" d="100"/>
          <a:sy n="93" d="100"/>
        </p:scale>
        <p:origin x="732" y="78"/>
      </p:cViewPr>
      <p:guideLst>
        <p:guide orient="horz" pos="161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tags" Target="tags/tag1.xml" /><Relationship Id="rId23" Type="http://schemas.openxmlformats.org/officeDocument/2006/relationships/presProps" Target="presProps.xml" /><Relationship Id="rId24" Type="http://schemas.openxmlformats.org/officeDocument/2006/relationships/viewProps" Target="viewProps.xml" /><Relationship Id="rId25" Type="http://schemas.openxmlformats.org/officeDocument/2006/relationships/theme" Target="theme/theme1.xml" /><Relationship Id="rId26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90" y="0"/>
            <a:ext cx="8994185" cy="718352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med"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627063" y="196048"/>
            <a:ext cx="7867650" cy="718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27063" y="1106906"/>
            <a:ext cx="7867650" cy="351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27063" y="4756150"/>
            <a:ext cx="20526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3021013" y="4756150"/>
            <a:ext cx="30797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6442075" y="4756150"/>
            <a:ext cx="205263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iming/>
  <p:txStyles>
    <p:titleStyle>
      <a:lvl1pPr algn="ctr">
        <a:defRPr sz="3600">
          <a:latin typeface="黑体" panose="02010609060101010101" pitchFamily="49" charset="-122"/>
          <a:ea typeface="黑体" panose="02010609060101010101" pitchFamily="49" charset="-122"/>
          <a:cs typeface="Arial"/>
          <a:sym typeface="Arial"/>
        </a:defRPr>
      </a:lvl1pPr>
      <a:lvl2pPr algn="ctr">
        <a:defRPr sz="2470">
          <a:latin typeface="Arial"/>
          <a:ea typeface="Arial"/>
          <a:cs typeface="Arial"/>
          <a:sym typeface="Arial"/>
        </a:defRPr>
      </a:lvl2pPr>
      <a:lvl3pPr algn="ctr">
        <a:defRPr sz="2470">
          <a:latin typeface="Arial"/>
          <a:ea typeface="Arial"/>
          <a:cs typeface="Arial"/>
          <a:sym typeface="Arial"/>
        </a:defRPr>
      </a:lvl3pPr>
      <a:lvl4pPr algn="ctr">
        <a:defRPr sz="2470">
          <a:latin typeface="Arial"/>
          <a:ea typeface="Arial"/>
          <a:cs typeface="Arial"/>
          <a:sym typeface="Arial"/>
        </a:defRPr>
      </a:lvl4pPr>
      <a:lvl5pPr algn="ctr">
        <a:defRPr sz="2470">
          <a:latin typeface="Arial"/>
          <a:ea typeface="Arial"/>
          <a:cs typeface="Arial"/>
          <a:sym typeface="Arial"/>
        </a:defRPr>
      </a:lvl5pPr>
      <a:lvl6pPr algn="ctr">
        <a:defRPr sz="2470">
          <a:latin typeface="Arial"/>
          <a:ea typeface="Arial"/>
          <a:cs typeface="Arial"/>
          <a:sym typeface="Arial"/>
        </a:defRPr>
      </a:lvl6pPr>
      <a:lvl7pPr algn="ctr">
        <a:defRPr sz="2470">
          <a:latin typeface="Arial"/>
          <a:ea typeface="Arial"/>
          <a:cs typeface="Arial"/>
          <a:sym typeface="Arial"/>
        </a:defRPr>
      </a:lvl7pPr>
      <a:lvl8pPr algn="ctr">
        <a:defRPr sz="2470">
          <a:latin typeface="Arial"/>
          <a:ea typeface="Arial"/>
          <a:cs typeface="Arial"/>
          <a:sym typeface="Arial"/>
        </a:defRPr>
      </a:lvl8pPr>
      <a:lvl9pPr algn="ctr">
        <a:defRPr sz="2470">
          <a:latin typeface="Arial"/>
          <a:ea typeface="Arial"/>
          <a:cs typeface="Arial"/>
          <a:sym typeface="Arial"/>
        </a:defRPr>
      </a:lvl9pPr>
    </p:titleStyle>
    <p:bodyStyle>
      <a:lvl1pPr marL="192405" indent="0" algn="l">
        <a:lnSpc>
          <a:spcPct val="150000"/>
        </a:lnSpc>
        <a:spcBef>
          <a:spcPts val="395"/>
        </a:spcBef>
        <a:buSzTx/>
        <a:buNone/>
        <a:defRPr sz="2400">
          <a:latin typeface="黑体" panose="02010609060101010101" pitchFamily="49" charset="-122"/>
          <a:ea typeface="黑体" panose="02010609060101010101" pitchFamily="49" charset="-122"/>
          <a:cs typeface="Arial"/>
          <a:sym typeface="Arial"/>
        </a:defRPr>
      </a:lvl1pPr>
      <a:lvl2pPr marL="439420" indent="-182880" algn="l">
        <a:lnSpc>
          <a:spcPct val="150000"/>
        </a:lnSpc>
        <a:spcBef>
          <a:spcPts val="395"/>
        </a:spcBef>
        <a:buSzTx/>
        <a:buChar char="–"/>
        <a:defRPr sz="1795">
          <a:latin typeface="Arial"/>
          <a:ea typeface="Arial"/>
          <a:cs typeface="Arial"/>
          <a:sym typeface="Arial"/>
        </a:defRPr>
      </a:lvl2pPr>
      <a:lvl3pPr marL="683895" indent="-170815" algn="l">
        <a:lnSpc>
          <a:spcPct val="150000"/>
        </a:lnSpc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3pPr>
      <a:lvl4pPr marL="974725" indent="-205105" algn="l">
        <a:lnSpc>
          <a:spcPct val="150000"/>
        </a:lnSpc>
        <a:spcBef>
          <a:spcPts val="395"/>
        </a:spcBef>
        <a:buSzTx/>
        <a:buChar char="–"/>
        <a:defRPr sz="1795">
          <a:latin typeface="Arial"/>
          <a:ea typeface="Arial"/>
          <a:cs typeface="Arial"/>
          <a:sym typeface="Arial"/>
        </a:defRPr>
      </a:lvl4pPr>
      <a:lvl5pPr marL="1231265" indent="-205105" algn="l">
        <a:lnSpc>
          <a:spcPct val="150000"/>
        </a:lnSpc>
        <a:spcBef>
          <a:spcPts val="395"/>
        </a:spcBef>
        <a:buSzTx/>
        <a:buChar char="»"/>
        <a:defRPr sz="1795">
          <a:latin typeface="Arial"/>
          <a:ea typeface="Arial"/>
          <a:cs typeface="Arial"/>
          <a:sym typeface="Arial"/>
        </a:defRPr>
      </a:lvl5pPr>
      <a:lvl6pPr marL="1510665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6pPr>
      <a:lvl7pPr marL="1767205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7pPr>
      <a:lvl8pPr marL="2023110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8pPr>
      <a:lvl9pPr marL="2279650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9pPr>
    </p:bodyStyle>
    <p:otherStyle>
      <a:lvl1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" y="-83031"/>
            <a:ext cx="9121775" cy="5213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063" y="302374"/>
            <a:ext cx="7867650" cy="718352"/>
          </a:xfrm>
        </p:spPr>
        <p:txBody>
          <a:bodyPr>
            <a:noAutofit/>
          </a:bodyPr>
          <a:lstStyle/>
          <a:p>
            <a:r>
              <a:rPr lang="zh-CN" altLang="en-US" sz="4400" smtClean="0">
                <a:solidFill>
                  <a:srgbClr val="FF0000"/>
                </a:solidFill>
              </a:rPr>
              <a:t>信息技术（必修</a:t>
            </a:r>
            <a:r>
              <a:rPr lang="en-US" altLang="zh-CN" sz="4400" smtClean="0">
                <a:solidFill>
                  <a:srgbClr val="FF0000"/>
                </a:solidFill>
              </a:rPr>
              <a:t>2</a:t>
            </a:r>
            <a:r>
              <a:rPr lang="zh-CN" altLang="en-US" sz="4400" smtClean="0">
                <a:solidFill>
                  <a:srgbClr val="FF0000"/>
                </a:solidFill>
              </a:rPr>
              <a:t>）</a:t>
            </a:r>
            <a:endParaRPr lang="zh-CN" altLang="en-US" sz="440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20738" y="1860698"/>
            <a:ext cx="7867650" cy="148087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>
                <a:latin typeface="黑体" panose="02010609060101010101" pitchFamily="49" charset="-122"/>
                <a:ea typeface="黑体" panose="02010609060101010101" pitchFamily="49" charset="-122"/>
                <a:cs typeface="Arial"/>
                <a:sym typeface="Arial"/>
              </a:defRPr>
            </a:lvl1pPr>
            <a:lvl2pPr algn="ctr">
              <a:defRPr sz="2470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2470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2470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2470">
                <a:latin typeface="Arial"/>
                <a:ea typeface="Arial"/>
                <a:cs typeface="Arial"/>
                <a:sym typeface="Arial"/>
              </a:defRPr>
            </a:lvl5pPr>
            <a:lvl6pPr algn="ctr">
              <a:defRPr sz="2470">
                <a:latin typeface="Arial"/>
                <a:ea typeface="Arial"/>
                <a:cs typeface="Arial"/>
                <a:sym typeface="Arial"/>
              </a:defRPr>
            </a:lvl6pPr>
            <a:lvl7pPr algn="ctr">
              <a:defRPr sz="2470">
                <a:latin typeface="Arial"/>
                <a:ea typeface="Arial"/>
                <a:cs typeface="Arial"/>
                <a:sym typeface="Arial"/>
              </a:defRPr>
            </a:lvl7pPr>
            <a:lvl8pPr algn="ctr">
              <a:defRPr sz="2470">
                <a:latin typeface="Arial"/>
                <a:ea typeface="Arial"/>
                <a:cs typeface="Arial"/>
                <a:sym typeface="Arial"/>
              </a:defRPr>
            </a:lvl8pPr>
            <a:lvl9pPr algn="ctr">
              <a:defRPr sz="247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7200" smtClean="0">
                <a:solidFill>
                  <a:schemeClr val="accent6"/>
                </a:solidFill>
              </a:rPr>
              <a:t>信息系统与社会</a:t>
            </a:r>
            <a:endParaRPr lang="zh-CN" altLang="en-US" sz="720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编写网络</a:t>
            </a:r>
            <a:r>
              <a:rPr lang="zh-CN" altLang="en-US" smtClean="0">
                <a:sym typeface="+mn-ea"/>
              </a:rPr>
              <a:t>应用程序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37540" y="1056005"/>
            <a:ext cx="7643495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上面的</a:t>
            </a:r>
            <a:r>
              <a:rPr lang="en-US" altLang="zh-CN" sz="2800"/>
              <a:t>Web</a:t>
            </a:r>
            <a:r>
              <a:rPr lang="zh-CN" altLang="en-US" sz="2800"/>
              <a:t>应用只实现了单一文本的输出，这与“网络聊天机器人”应用相去甚远。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如果要开发“网络聊天机器人”，须在原有的</a:t>
            </a:r>
            <a:r>
              <a:rPr lang="en-US" altLang="zh-CN" sz="2800"/>
              <a:t>Web</a:t>
            </a:r>
            <a:r>
              <a:rPr lang="zh-CN" altLang="en-US" sz="2800"/>
              <a:t>应用程序的基础上解决两个问题：一</a:t>
            </a:r>
            <a:r>
              <a:rPr lang="zh-CN" altLang="en-US" sz="2800" smtClean="0"/>
              <a:t>是机器人</a:t>
            </a:r>
            <a:r>
              <a:rPr lang="zh-CN" altLang="en-US" sz="2800"/>
              <a:t>对话能力的实现；二是网页上的输入与输出</a:t>
            </a:r>
            <a:r>
              <a:rPr lang="zh-CN" altLang="en-US" sz="2800" smtClean="0"/>
              <a:t>。</a:t>
            </a:r>
            <a:endParaRPr lang="zh-CN" altLang="en-US" sz="2800"/>
          </a:p>
        </p:txBody>
      </p:sp>
    </p:spTree>
  </p:cSld>
  <p:clrMapOvr>
    <a:masterClrMapping/>
  </p:clrMapOvr>
  <p:transition spd="med"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编写网络</a:t>
            </a:r>
            <a:r>
              <a:rPr lang="zh-CN" altLang="en-US" smtClean="0">
                <a:sym typeface="+mn-ea"/>
              </a:rPr>
              <a:t>应用程序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0793" y="871644"/>
            <a:ext cx="8414160" cy="383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           </a:t>
            </a:r>
            <a:r>
              <a:rPr lang="zh-CN" altLang="en-US"/>
              <a:t>第一个问题可以通过导入</a:t>
            </a:r>
            <a:r>
              <a:rPr lang="en-US" altLang="zh-CN"/>
              <a:t>AIML</a:t>
            </a:r>
            <a:r>
              <a:rPr lang="zh-CN" altLang="en-US"/>
              <a:t>模块来解决。</a:t>
            </a:r>
            <a:r>
              <a:rPr lang="en-US" altLang="zh-CN"/>
              <a:t>AIML(Artificial Intelligence Markup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Language)</a:t>
            </a:r>
            <a:r>
              <a:rPr lang="zh-CN" altLang="en-US"/>
              <a:t>即人工智能标记语言，本模块由理查</a:t>
            </a:r>
            <a:r>
              <a:rPr lang="en-US" altLang="zh-CN"/>
              <a:t>·</a:t>
            </a:r>
            <a:r>
              <a:rPr lang="zh-CN" altLang="en-US"/>
              <a:t>华莱士</a:t>
            </a:r>
            <a:r>
              <a:rPr lang="en-US" altLang="zh-CN"/>
              <a:t>(Richard Wallace)</a:t>
            </a:r>
            <a:r>
              <a:rPr lang="zh-CN" altLang="en-US"/>
              <a:t>发明。目前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AIML</a:t>
            </a:r>
            <a:r>
              <a:rPr lang="zh-CN" altLang="en-US"/>
              <a:t>已经有了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C#</a:t>
            </a:r>
            <a:r>
              <a:rPr lang="zh-CN" altLang="en-US"/>
              <a:t>及</a:t>
            </a:r>
            <a:r>
              <a:rPr lang="en-US" altLang="zh-CN"/>
              <a:t>Pascal</a:t>
            </a:r>
            <a:r>
              <a:rPr lang="zh-CN" altLang="en-US"/>
              <a:t>等语言的版本，该模块的</a:t>
            </a:r>
            <a:r>
              <a:rPr lang="en-US" altLang="zh-CN"/>
              <a:t>Python</a:t>
            </a:r>
            <a:r>
              <a:rPr lang="zh-CN" altLang="en-US"/>
              <a:t>版本可以用来解决问题。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     第二个问题可以通过在网页中使用提交表单来</a:t>
            </a:r>
            <a:r>
              <a:rPr lang="zh-CN" altLang="en-US" smtClean="0"/>
              <a:t>解决</a:t>
            </a:r>
            <a:r>
              <a:rPr lang="zh-CN" altLang="en-US"/>
              <a:t>。表单收集用户的聊天语句，提交至</a:t>
            </a:r>
            <a:r>
              <a:rPr lang="en-US" altLang="zh-CN"/>
              <a:t>Web</a:t>
            </a:r>
            <a:r>
              <a:rPr lang="zh-CN" altLang="en-US"/>
              <a:t>服务器，</a:t>
            </a:r>
            <a:r>
              <a:rPr lang="zh-CN" altLang="en-US" smtClean="0"/>
              <a:t>然后</a:t>
            </a:r>
            <a:r>
              <a:rPr lang="zh-CN" altLang="en-US"/>
              <a:t>由</a:t>
            </a:r>
            <a:r>
              <a:rPr lang="en-US" altLang="zh-CN"/>
              <a:t>Web</a:t>
            </a:r>
            <a:r>
              <a:rPr lang="zh-CN" altLang="en-US"/>
              <a:t>服务器中的</a:t>
            </a:r>
            <a:r>
              <a:rPr lang="en-US" altLang="zh-CN" err="1"/>
              <a:t>aiml</a:t>
            </a:r>
            <a:r>
              <a:rPr lang="zh-CN" altLang="en-US"/>
              <a:t>调用</a:t>
            </a:r>
            <a:r>
              <a:rPr lang="en-US" altLang="zh-CN"/>
              <a:t>respond</a:t>
            </a:r>
            <a:r>
              <a:rPr lang="zh-CN" altLang="en-US"/>
              <a:t>接口处理这些</a:t>
            </a:r>
            <a:r>
              <a:rPr lang="zh-CN" altLang="en-US" smtClean="0"/>
              <a:t>语句</a:t>
            </a:r>
            <a:r>
              <a:rPr lang="zh-CN" altLang="en-US"/>
              <a:t>，最后将机器人的回复</a:t>
            </a:r>
            <a:r>
              <a:rPr lang="en-US" altLang="zh-CN"/>
              <a:t>(</a:t>
            </a:r>
            <a:r>
              <a:rPr lang="zh-CN" altLang="en-US"/>
              <a:t>即处理结果</a:t>
            </a:r>
            <a:r>
              <a:rPr lang="en-US" altLang="zh-CN"/>
              <a:t>)</a:t>
            </a:r>
            <a:r>
              <a:rPr lang="zh-CN" altLang="en-US"/>
              <a:t>发送至</a:t>
            </a:r>
            <a:r>
              <a:rPr lang="zh-CN" altLang="en-US" smtClean="0"/>
              <a:t>访问者</a:t>
            </a:r>
            <a:r>
              <a:rPr lang="zh-CN" altLang="en-US"/>
              <a:t>的浏览器并输出。要在</a:t>
            </a:r>
            <a:r>
              <a:rPr lang="en-US" altLang="zh-CN"/>
              <a:t>Flask Web</a:t>
            </a:r>
            <a:r>
              <a:rPr lang="zh-CN" altLang="en-US"/>
              <a:t>应用程序中使用</a:t>
            </a:r>
            <a:r>
              <a:rPr lang="zh-CN" altLang="en-US" smtClean="0"/>
              <a:t>表单</a:t>
            </a:r>
            <a:r>
              <a:rPr lang="zh-CN" altLang="en-US"/>
              <a:t>则必须导入</a:t>
            </a:r>
            <a:r>
              <a:rPr lang="en-US" altLang="zh-CN" err="1"/>
              <a:t>fflask_wtf</a:t>
            </a:r>
            <a:r>
              <a:rPr lang="zh-CN" altLang="en-US"/>
              <a:t>扩展的</a:t>
            </a:r>
            <a:r>
              <a:rPr lang="en-US" altLang="zh-CN" err="1"/>
              <a:t>FlaskForm</a:t>
            </a:r>
            <a:r>
              <a:rPr lang="zh-CN" altLang="en-US"/>
              <a:t>模块。同时</a:t>
            </a:r>
            <a:r>
              <a:rPr lang="zh-CN" altLang="en-US" smtClean="0"/>
              <a:t>为了</a:t>
            </a:r>
            <a:r>
              <a:rPr lang="zh-CN" altLang="en-US"/>
              <a:t>使代码更加精简，可以使用网页模板，则必须导</a:t>
            </a:r>
            <a:r>
              <a:rPr lang="zh-CN" altLang="en-US" smtClean="0"/>
              <a:t>入</a:t>
            </a:r>
            <a:r>
              <a:rPr lang="en-US" altLang="zh-CN" smtClean="0"/>
              <a:t>Flask</a:t>
            </a:r>
            <a:r>
              <a:rPr lang="zh-CN" altLang="en-US"/>
              <a:t>的</a:t>
            </a:r>
            <a:r>
              <a:rPr lang="en-US" altLang="zh-CN" err="1"/>
              <a:t>render_template</a:t>
            </a:r>
            <a:r>
              <a:rPr lang="zh-CN" altLang="en-US"/>
              <a:t>模块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805" y="818419"/>
            <a:ext cx="3028950" cy="27336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718352"/>
            <a:ext cx="9115425" cy="106680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669" y="2025454"/>
            <a:ext cx="4236947" cy="294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调试</a:t>
            </a:r>
            <a:r>
              <a:rPr lang="zh-CN" altLang="en-US" smtClean="0"/>
              <a:t>发布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46579" y="1134239"/>
            <a:ext cx="8733033" cy="3353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一般情况下，程序在编写过程中难免会出现错误，需要进行调试、修正错误。错误</a:t>
            </a:r>
            <a:r>
              <a:rPr lang="zh-CN" altLang="en-US" sz="2400" smtClean="0"/>
              <a:t>一般</a:t>
            </a:r>
            <a:r>
              <a:rPr lang="zh-CN" altLang="en-US" sz="2400"/>
              <a:t>包括两类：一类是相对简单的语法错误，在程序执行时</a:t>
            </a:r>
            <a:r>
              <a:rPr lang="en-US" altLang="zh-CN" sz="2400"/>
              <a:t>Python</a:t>
            </a:r>
            <a:r>
              <a:rPr lang="zh-CN" altLang="en-US" sz="2400"/>
              <a:t>会检查出相应的错误并</a:t>
            </a:r>
            <a:r>
              <a:rPr lang="zh-CN" altLang="en-US" sz="2400" smtClean="0"/>
              <a:t>给出</a:t>
            </a:r>
            <a:r>
              <a:rPr lang="zh-CN" altLang="en-US" sz="2400"/>
              <a:t>修改建议；另一类是相对复杂的逻辑错误，需要编程人员仔细研究和分析</a:t>
            </a:r>
            <a:r>
              <a:rPr lang="zh-CN" altLang="en-US" sz="2400" smtClean="0"/>
              <a:t>。调试</a:t>
            </a:r>
            <a:r>
              <a:rPr lang="zh-CN" altLang="en-US" sz="2400"/>
              <a:t>结束后，在确保应用能正确运行的情况下，才能将其发布至服务器，供</a:t>
            </a:r>
            <a:r>
              <a:rPr lang="zh-CN" altLang="en-US" sz="2400" smtClean="0"/>
              <a:t>用户使用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589" y="896724"/>
            <a:ext cx="869791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调试模式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en-US" altLang="zh-CN" sz="2400"/>
              <a:t>Flask Web</a:t>
            </a:r>
            <a:r>
              <a:rPr lang="zh-CN" altLang="en-US" sz="2400"/>
              <a:t>框架提供了一个称为调试模式的功能，只要在开发配置或程序代码中</a:t>
            </a:r>
            <a:r>
              <a:rPr lang="zh-CN" altLang="en-US" sz="2400" smtClean="0"/>
              <a:t>设置</a:t>
            </a:r>
            <a:r>
              <a:rPr lang="en-US" altLang="zh-CN" sz="2400" smtClean="0"/>
              <a:t>debug=True</a:t>
            </a:r>
            <a:r>
              <a:rPr lang="zh-CN" altLang="en-US" sz="2400"/>
              <a:t>就能打开调试功能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应用发布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当</a:t>
            </a:r>
            <a:r>
              <a:rPr lang="en-US" altLang="zh-CN" sz="2400"/>
              <a:t>Web</a:t>
            </a:r>
            <a:r>
              <a:rPr lang="zh-CN" altLang="en-US" sz="2400"/>
              <a:t>应用程序通过调试并修改完善后，最后</a:t>
            </a:r>
            <a:r>
              <a:rPr lang="zh-CN" altLang="en-US" sz="2400" smtClean="0"/>
              <a:t>就是投入</a:t>
            </a:r>
            <a:r>
              <a:rPr lang="zh-CN" altLang="en-US" sz="2400"/>
              <a:t>实际应用了，在开发环境中我们只需要通过如下</a:t>
            </a:r>
            <a:r>
              <a:rPr lang="zh-CN" altLang="en-US" sz="2400" smtClean="0"/>
              <a:t>命令</a:t>
            </a:r>
            <a:r>
              <a:rPr lang="zh-CN" altLang="en-US" sz="2400"/>
              <a:t>就可以启动</a:t>
            </a:r>
            <a:r>
              <a:rPr lang="en-US" altLang="zh-CN" sz="2400"/>
              <a:t>Web</a:t>
            </a:r>
            <a:r>
              <a:rPr lang="zh-CN" altLang="en-US" sz="2400"/>
              <a:t>应用，以供他人访问使用。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977" y="4142632"/>
            <a:ext cx="4597129" cy="988168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190963"/>
            <a:ext cx="6308135" cy="3732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但这是</a:t>
            </a:r>
            <a:r>
              <a:rPr lang="en-US" altLang="zh-CN" sz="2000"/>
              <a:t>Flask Web</a:t>
            </a:r>
            <a:r>
              <a:rPr lang="zh-CN" altLang="en-US" sz="2000"/>
              <a:t>框架自带的开发</a:t>
            </a:r>
            <a:r>
              <a:rPr lang="en-US" altLang="zh-CN" sz="2000"/>
              <a:t>Web</a:t>
            </a:r>
            <a:r>
              <a:rPr lang="zh-CN" altLang="en-US" sz="2000"/>
              <a:t>服务器，</a:t>
            </a:r>
            <a:r>
              <a:rPr lang="zh-CN" altLang="en-US" sz="2000" smtClean="0"/>
              <a:t>它仅</a:t>
            </a:r>
            <a:r>
              <a:rPr lang="zh-CN" altLang="en-US" sz="2000"/>
              <a:t>供开发者调试使用，本身不够强健、安全和高效，</a:t>
            </a:r>
            <a:r>
              <a:rPr lang="zh-CN" altLang="en-US" sz="2000" smtClean="0"/>
              <a:t>同时</a:t>
            </a:r>
            <a:r>
              <a:rPr lang="zh-CN" altLang="en-US" sz="2000"/>
              <a:t>也没有顾及实际应用中随着用户数量增加而产生</a:t>
            </a:r>
            <a:r>
              <a:rPr lang="zh-CN" altLang="en-US" sz="2000" smtClean="0"/>
              <a:t>的性能</a:t>
            </a:r>
            <a:r>
              <a:rPr lang="zh-CN" altLang="en-US" sz="2000"/>
              <a:t>问题，因此不适合作为实际生产环境使用。在</a:t>
            </a:r>
            <a:r>
              <a:rPr lang="zh-CN" altLang="en-US" sz="2000" smtClean="0"/>
              <a:t>实际</a:t>
            </a:r>
            <a:r>
              <a:rPr lang="zh-CN" altLang="en-US" sz="2000"/>
              <a:t>生产环境中常见的可靠的</a:t>
            </a:r>
            <a:r>
              <a:rPr lang="en-US" altLang="zh-CN" sz="2000"/>
              <a:t>Web</a:t>
            </a:r>
            <a:r>
              <a:rPr lang="zh-CN" altLang="en-US" sz="2000"/>
              <a:t>服务器有很多，如</a:t>
            </a:r>
            <a:r>
              <a:rPr lang="en-US" altLang="zh-CN" sz="2000"/>
              <a:t>IIS</a:t>
            </a:r>
            <a:r>
              <a:rPr lang="zh-CN" altLang="en-US" sz="2000" smtClean="0"/>
              <a:t>、</a:t>
            </a:r>
            <a:r>
              <a:rPr lang="en-US" altLang="zh-CN" sz="2000" smtClean="0"/>
              <a:t>Apache</a:t>
            </a:r>
            <a:r>
              <a:rPr lang="zh-CN" altLang="en-US" sz="2000"/>
              <a:t>、</a:t>
            </a:r>
            <a:r>
              <a:rPr lang="en-US" altLang="zh-CN" sz="2000" err="1"/>
              <a:t>Nginx</a:t>
            </a:r>
            <a:r>
              <a:rPr lang="zh-CN" altLang="en-US" sz="2000"/>
              <a:t>、</a:t>
            </a:r>
            <a:r>
              <a:rPr lang="en-US" altLang="zh-CN" sz="2000"/>
              <a:t>Tomcat</a:t>
            </a:r>
            <a:r>
              <a:rPr lang="zh-CN" altLang="en-US" sz="2000"/>
              <a:t>及</a:t>
            </a:r>
            <a:r>
              <a:rPr lang="en-US" altLang="zh-CN" sz="2000" err="1"/>
              <a:t>WebLogic</a:t>
            </a:r>
            <a:r>
              <a:rPr lang="zh-CN" altLang="en-US" sz="2000"/>
              <a:t>等，只需将自己</a:t>
            </a:r>
            <a:r>
              <a:rPr lang="zh-CN" altLang="en-US" sz="2000" smtClean="0"/>
              <a:t>编写</a:t>
            </a:r>
            <a:r>
              <a:rPr lang="zh-CN" altLang="en-US" sz="2000"/>
              <a:t>的</a:t>
            </a:r>
            <a:r>
              <a:rPr lang="en-US" altLang="zh-CN" sz="2000"/>
              <a:t>Web</a:t>
            </a:r>
            <a:r>
              <a:rPr lang="zh-CN" altLang="en-US" sz="2000"/>
              <a:t>应用程序以</a:t>
            </a:r>
            <a:r>
              <a:rPr lang="en-US" altLang="zh-CN" sz="2000"/>
              <a:t>WSGI</a:t>
            </a:r>
            <a:r>
              <a:rPr lang="zh-CN" altLang="en-US" sz="2000"/>
              <a:t>应用或</a:t>
            </a:r>
            <a:r>
              <a:rPr lang="en-US" altLang="zh-CN" sz="2000"/>
              <a:t>CGI</a:t>
            </a:r>
            <a:r>
              <a:rPr lang="zh-CN" altLang="en-US" sz="2000"/>
              <a:t>形式发布至</a:t>
            </a:r>
            <a:r>
              <a:rPr lang="zh-CN" altLang="en-US" sz="2000" smtClean="0"/>
              <a:t>相应的</a:t>
            </a:r>
            <a:r>
              <a:rPr lang="en-US" altLang="zh-CN" sz="2000"/>
              <a:t>Web</a:t>
            </a:r>
            <a:r>
              <a:rPr lang="zh-CN" altLang="en-US" sz="2000"/>
              <a:t>服务器即可。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725" y="862934"/>
            <a:ext cx="2686050" cy="3838575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718352"/>
            <a:ext cx="9020175" cy="4191000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57" y="0"/>
            <a:ext cx="8343900" cy="29432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1" y="2714497"/>
            <a:ext cx="7771839" cy="2416303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37" y="522287"/>
            <a:ext cx="6743700" cy="4086225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8942" y="1520217"/>
            <a:ext cx="7243279" cy="1777430"/>
          </a:xfrm>
        </p:spPr>
        <p:txBody>
          <a:bodyPr>
            <a:noAutofit/>
          </a:bodyPr>
          <a:lstStyle/>
          <a:p>
            <a:r>
              <a:rPr lang="zh-CN" altLang="en-US" sz="6000" b="1" smtClean="0"/>
              <a:t>好好学习，天天向上</a:t>
            </a:r>
            <a:endParaRPr lang="zh-CN" altLang="en-US" sz="6000" b="1"/>
          </a:p>
        </p:txBody>
      </p:sp>
      <p:pic>
        <p:nvPicPr>
          <p:cNvPr id="3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2344400" y="10248900"/>
            <a:ext cx="330200" cy="241300"/>
          </a:xfrm>
          <a:prstGeom prst="cube">
            <a:avLst/>
          </a:prstGeom>
        </p:spPr>
      </p:pic>
    </p:spTree>
  </p:cSld>
  <p:clrMapOvr>
    <a:masterClrMapping/>
  </p:clrMapOvr>
  <p:transition spd="med"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" y="222921"/>
            <a:ext cx="8494632" cy="4668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298147" y="1721157"/>
            <a:ext cx="8612339" cy="166052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6600" b="1">
                <a:solidFill>
                  <a:srgbClr val="FFFF00"/>
                </a:solidFill>
              </a:rPr>
              <a:t>网络应用软件开发</a:t>
            </a:r>
            <a:endParaRPr lang="zh-CN" altLang="en-US" sz="6600" b="1">
              <a:solidFill>
                <a:srgbClr val="FFFF00"/>
              </a:solidFill>
            </a:endParaRPr>
          </a:p>
          <a:p>
            <a:pPr algn="ctr"/>
            <a:r>
              <a:rPr lang="zh-CN" altLang="en-US" sz="3600" b="1">
                <a:solidFill>
                  <a:srgbClr val="FFFF00"/>
                </a:solidFill>
              </a:rPr>
              <a:t>第</a:t>
            </a:r>
            <a:r>
              <a:rPr lang="en-US" altLang="zh-CN" sz="3600" b="1">
                <a:solidFill>
                  <a:srgbClr val="FFFF00"/>
                </a:solidFill>
              </a:rPr>
              <a:t>2</a:t>
            </a:r>
            <a:r>
              <a:rPr lang="zh-CN" altLang="en-US" sz="3600" b="1">
                <a:solidFill>
                  <a:srgbClr val="FFFF00"/>
                </a:solidFill>
              </a:rPr>
              <a:t>课时</a:t>
            </a:r>
            <a:endParaRPr lang="zh-CN" altLang="en-US" sz="36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中常用的</a:t>
            </a:r>
            <a:r>
              <a:rPr lang="en-US" altLang="zh-CN"/>
              <a:t>Web</a:t>
            </a:r>
            <a:r>
              <a:rPr lang="zh-CN" altLang="en-US"/>
              <a:t>应用框架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590" y="846563"/>
            <a:ext cx="8917968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           </a:t>
            </a:r>
            <a:r>
              <a:rPr lang="zh-CN" altLang="en-US" sz="2400"/>
              <a:t>编写网络应用程序首先要确定相应的</a:t>
            </a:r>
            <a:r>
              <a:rPr lang="en-US" altLang="zh-CN" sz="2400"/>
              <a:t>Web</a:t>
            </a:r>
            <a:r>
              <a:rPr lang="zh-CN" altLang="en-US" sz="2400"/>
              <a:t>应用框架，在</a:t>
            </a:r>
            <a:r>
              <a:rPr lang="en-US" altLang="zh-CN" sz="2400"/>
              <a:t>Python</a:t>
            </a:r>
            <a:r>
              <a:rPr lang="zh-CN" altLang="en-US" sz="2400"/>
              <a:t>中常用的</a:t>
            </a:r>
            <a:r>
              <a:rPr lang="en-US" altLang="zh-CN" sz="2400"/>
              <a:t>Web</a:t>
            </a:r>
            <a:r>
              <a:rPr lang="zh-CN" altLang="en-US" sz="2400"/>
              <a:t>应用</a:t>
            </a:r>
            <a:r>
              <a:rPr lang="zh-CN" altLang="en-US" sz="2400" smtClean="0"/>
              <a:t>框架</a:t>
            </a:r>
            <a:r>
              <a:rPr lang="zh-CN" altLang="en-US" sz="2400"/>
              <a:t>有</a:t>
            </a:r>
            <a:r>
              <a:rPr lang="en-US" altLang="zh-CN" sz="2400"/>
              <a:t>Flask</a:t>
            </a:r>
            <a:r>
              <a:rPr lang="zh-CN" altLang="en-US" sz="2400"/>
              <a:t>、</a:t>
            </a:r>
            <a:r>
              <a:rPr lang="en-US" altLang="zh-CN" sz="2400" err="1"/>
              <a:t>Django</a:t>
            </a:r>
            <a:r>
              <a:rPr lang="zh-CN" altLang="en-US" sz="2400"/>
              <a:t>及</a:t>
            </a:r>
            <a:r>
              <a:rPr lang="en-US" altLang="zh-CN" sz="2400" err="1"/>
              <a:t>Tronado</a:t>
            </a:r>
            <a:r>
              <a:rPr lang="zh-CN" altLang="en-US" sz="2400"/>
              <a:t>，其中</a:t>
            </a:r>
            <a:r>
              <a:rPr lang="en-US" altLang="zh-CN" sz="2400"/>
              <a:t>Flask Web</a:t>
            </a:r>
            <a:r>
              <a:rPr lang="zh-CN" altLang="en-US" sz="2400"/>
              <a:t>框架非常精简，属于小型框架。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           </a:t>
            </a:r>
            <a:r>
              <a:rPr lang="en-US" altLang="zh-CN" sz="2400"/>
              <a:t>Flask </a:t>
            </a:r>
            <a:r>
              <a:rPr lang="en-US" altLang="zh-CN" sz="2400" smtClean="0"/>
              <a:t>Web</a:t>
            </a:r>
            <a:r>
              <a:rPr lang="zh-CN" altLang="en-US" sz="2400" smtClean="0"/>
              <a:t>框架</a:t>
            </a:r>
            <a:r>
              <a:rPr lang="zh-CN" altLang="en-US" sz="2400"/>
              <a:t>具有一个包含基本服务的核心，并且是一个可扩展的框架，很多功能可以通过扩展</a:t>
            </a:r>
            <a:r>
              <a:rPr lang="zh-CN" altLang="en-US" sz="2400" smtClean="0"/>
              <a:t>来实现</a:t>
            </a:r>
            <a:r>
              <a:rPr lang="zh-CN" altLang="en-US" sz="2400"/>
              <a:t>。它允许开发者任意挑选符合项目需求的扩展，甚至可以自行开发。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编写网络</a:t>
            </a:r>
            <a:r>
              <a:rPr lang="zh-CN" altLang="en-US" smtClean="0">
                <a:sym typeface="+mn-ea"/>
              </a:rPr>
              <a:t>应用程序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2028" y="983449"/>
            <a:ext cx="5155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使用</a:t>
            </a:r>
            <a:r>
              <a:rPr lang="en-US" altLang="zh-CN" sz="2400"/>
              <a:t>Flask Web</a:t>
            </a:r>
            <a:r>
              <a:rPr lang="zh-CN" altLang="en-US" sz="2400"/>
              <a:t>框架编写网络应用流程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7" y="1592459"/>
            <a:ext cx="7600950" cy="1123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3754"/>
            <a:ext cx="9121775" cy="1697261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编写网络</a:t>
            </a:r>
            <a:r>
              <a:rPr lang="zh-CN" altLang="en-US" smtClean="0">
                <a:sym typeface="+mn-ea"/>
              </a:rPr>
              <a:t>应用程序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25940"/>
            <a:ext cx="9121775" cy="2478919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编写网络</a:t>
            </a:r>
            <a:r>
              <a:rPr lang="zh-CN" altLang="en-US" smtClean="0">
                <a:sym typeface="+mn-ea"/>
              </a:rPr>
              <a:t>应用程序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" y="718352"/>
            <a:ext cx="9121775" cy="15671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6406" y="2285492"/>
            <a:ext cx="88045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当用户在浏览器中向</a:t>
            </a:r>
            <a:r>
              <a:rPr lang="en-US" altLang="zh-CN"/>
              <a:t>Web</a:t>
            </a:r>
            <a:r>
              <a:rPr lang="zh-CN" altLang="en-US"/>
              <a:t>服务器发出请求时，</a:t>
            </a:r>
            <a:r>
              <a:rPr lang="en-US" altLang="zh-CN"/>
              <a:t>Web</a:t>
            </a:r>
            <a:r>
              <a:rPr lang="zh-CN" altLang="en-US"/>
              <a:t>服务器会把请求发送给</a:t>
            </a:r>
            <a:r>
              <a:rPr lang="en-US" altLang="zh-CN"/>
              <a:t>Flask</a:t>
            </a:r>
            <a:r>
              <a:rPr lang="zh-CN" altLang="en-US"/>
              <a:t>应</a:t>
            </a:r>
            <a:endParaRPr lang="zh-CN" altLang="en-US"/>
          </a:p>
          <a:p>
            <a:r>
              <a:rPr lang="zh-CN" altLang="en-US"/>
              <a:t>用实例，如上面的</a:t>
            </a:r>
            <a:r>
              <a:rPr lang="en-US" altLang="zh-CN"/>
              <a:t>APP</a:t>
            </a:r>
            <a:r>
              <a:rPr lang="zh-CN" altLang="en-US"/>
              <a:t>。那么应用实例是如何知道每个</a:t>
            </a:r>
            <a:r>
              <a:rPr lang="en-US" altLang="zh-CN"/>
              <a:t>URL</a:t>
            </a:r>
            <a:r>
              <a:rPr lang="zh-CN" altLang="en-US"/>
              <a:t>与哪些</a:t>
            </a:r>
            <a:r>
              <a:rPr lang="en-US" altLang="zh-CN"/>
              <a:t>Python</a:t>
            </a:r>
            <a:r>
              <a:rPr lang="zh-CN" altLang="en-US"/>
              <a:t>代码相关联</a:t>
            </a:r>
            <a:endParaRPr lang="zh-CN" altLang="en-US"/>
          </a:p>
          <a:p>
            <a:r>
              <a:rPr lang="zh-CN" altLang="en-US"/>
              <a:t>并运行的呢</a:t>
            </a:r>
            <a:r>
              <a:rPr lang="en-US" altLang="zh-CN"/>
              <a:t>?Flask</a:t>
            </a:r>
            <a:r>
              <a:rPr lang="zh-CN" altLang="en-US"/>
              <a:t>是通过路由和视图函数的方法来解决这个问题的。上述代码中的“</a:t>
            </a:r>
            <a:r>
              <a:rPr lang="en-US" altLang="zh-CN"/>
              <a:t>@</a:t>
            </a:r>
            <a:endParaRPr lang="en-US" altLang="zh-CN"/>
          </a:p>
          <a:p>
            <a:r>
              <a:rPr lang="en-US" altLang="zh-CN" err="1"/>
              <a:t>app.route(7)”</a:t>
            </a:r>
            <a:r>
              <a:rPr lang="zh-CN" altLang="en-US"/>
              <a:t>与“</a:t>
            </a:r>
            <a:r>
              <a:rPr lang="en-US" altLang="zh-CN"/>
              <a:t>index()”</a:t>
            </a:r>
            <a:r>
              <a:rPr lang="zh-CN" altLang="en-US"/>
              <a:t>就是一对路由和视图函数，而路由又与</a:t>
            </a:r>
            <a:r>
              <a:rPr lang="en-US" altLang="zh-CN"/>
              <a:t>URL</a:t>
            </a:r>
            <a:r>
              <a:rPr lang="zh-CN" altLang="en-US"/>
              <a:t>相关联，如网</a:t>
            </a:r>
            <a:endParaRPr lang="zh-CN" altLang="en-US"/>
          </a:p>
          <a:p>
            <a:r>
              <a:rPr lang="zh-CN" altLang="en-US"/>
              <a:t>站为</a:t>
            </a:r>
            <a:r>
              <a:rPr lang="en-US" altLang="zh-CN"/>
              <a:t>www.ex.cn</a:t>
            </a:r>
            <a:r>
              <a:rPr lang="zh-CN" altLang="en-US"/>
              <a:t>，当用户访问网页</a:t>
            </a:r>
            <a:r>
              <a:rPr lang="en-US" altLang="zh-CN"/>
              <a:t>http://www.ex.cn/</a:t>
            </a:r>
            <a:r>
              <a:rPr lang="zh-CN" altLang="en-US"/>
              <a:t>时，则视图函数</a:t>
            </a:r>
            <a:r>
              <a:rPr lang="en-US" altLang="zh-CN"/>
              <a:t>index()</a:t>
            </a:r>
            <a:r>
              <a:rPr lang="zh-CN" altLang="en-US"/>
              <a:t>的代码就会</a:t>
            </a:r>
            <a:endParaRPr lang="zh-CN" altLang="en-US"/>
          </a:p>
          <a:p>
            <a:r>
              <a:rPr lang="zh-CN" altLang="en-US"/>
              <a:t>被运行。具体如图</a:t>
            </a:r>
            <a:r>
              <a:rPr lang="en-US" altLang="zh-CN"/>
              <a:t>2.6.7</a:t>
            </a:r>
            <a:r>
              <a:rPr lang="zh-CN" altLang="en-US"/>
              <a:t>所示。</a:t>
            </a:r>
            <a:endParaRPr lang="zh-CN" altLang="en-US"/>
          </a:p>
        </p:txBody>
      </p:sp>
    </p:spTree>
  </p:cSld>
  <p:clrMapOvr>
    <a:masterClrMapping/>
  </p:clrMapOvr>
  <p:transition spd="med"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编写网络</a:t>
            </a:r>
            <a:r>
              <a:rPr lang="zh-CN" altLang="en-US" smtClean="0">
                <a:sym typeface="+mn-ea"/>
              </a:rPr>
              <a:t>应用程序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49" y="1355725"/>
            <a:ext cx="6238875" cy="2419350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编写网络</a:t>
            </a:r>
            <a:r>
              <a:rPr lang="zh-CN" altLang="en-US" smtClean="0">
                <a:sym typeface="+mn-ea"/>
              </a:rPr>
              <a:t>应用程序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461"/>
            <a:ext cx="9121775" cy="12630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7590" y="2228887"/>
            <a:ext cx="8609368" cy="188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在</a:t>
            </a:r>
            <a:r>
              <a:rPr lang="en-US" altLang="zh-CN" sz="2000"/>
              <a:t>Flask</a:t>
            </a:r>
            <a:r>
              <a:rPr lang="zh-CN" altLang="en-US" sz="2000"/>
              <a:t>框架中</a:t>
            </a:r>
            <a:r>
              <a:rPr lang="en-US" altLang="zh-CN" sz="2000"/>
              <a:t>Web</a:t>
            </a:r>
            <a:r>
              <a:rPr lang="zh-CN" altLang="en-US" sz="2000"/>
              <a:t>服务器是自带的，调用应用实例</a:t>
            </a:r>
            <a:r>
              <a:rPr lang="en-US" altLang="zh-CN" sz="2000"/>
              <a:t>APP</a:t>
            </a:r>
            <a:r>
              <a:rPr lang="zh-CN" altLang="en-US" sz="2000"/>
              <a:t>的</a:t>
            </a:r>
            <a:r>
              <a:rPr lang="en-US" altLang="zh-CN" sz="2000"/>
              <a:t>run</a:t>
            </a:r>
            <a:r>
              <a:rPr lang="zh-CN" altLang="en-US" sz="2000"/>
              <a:t>方法就会启动该</a:t>
            </a:r>
            <a:r>
              <a:rPr lang="zh-CN" altLang="en-US" sz="2000" smtClean="0"/>
              <a:t>集成的</a:t>
            </a:r>
            <a:r>
              <a:rPr lang="zh-CN" altLang="en-US" sz="2000"/>
              <a:t>开发</a:t>
            </a:r>
            <a:r>
              <a:rPr lang="en-US" altLang="zh-CN" sz="2000"/>
              <a:t>Web</a:t>
            </a:r>
            <a:r>
              <a:rPr lang="zh-CN" altLang="en-US" sz="2000"/>
              <a:t>服务器，服务器启动后就会进入轮询状态，等待用户访问并处理用户请求</a:t>
            </a:r>
            <a:r>
              <a:rPr lang="zh-CN" altLang="en-US" sz="2000" smtClean="0"/>
              <a:t>，直到</a:t>
            </a:r>
            <a:r>
              <a:rPr lang="zh-CN" altLang="en-US" sz="2000"/>
              <a:t>程序停止。“</a:t>
            </a:r>
            <a:r>
              <a:rPr lang="en-US" altLang="zh-CN" sz="2000"/>
              <a:t>_name__=='_main__”</a:t>
            </a:r>
            <a:r>
              <a:rPr lang="zh-CN" altLang="en-US" sz="2000"/>
              <a:t>是确保只有当直接执行这个脚本时才启动</a:t>
            </a:r>
            <a:r>
              <a:rPr lang="zh-CN" altLang="en-US" sz="2000" smtClean="0"/>
              <a:t>开发</a:t>
            </a:r>
            <a:r>
              <a:rPr lang="en-US" altLang="zh-CN" sz="2000" smtClean="0"/>
              <a:t>Web</a:t>
            </a:r>
            <a:r>
              <a:rPr lang="zh-CN" altLang="en-US" sz="2000"/>
              <a:t>服务器，如：</a:t>
            </a:r>
            <a:r>
              <a:rPr lang="en-US" altLang="zh-CN" sz="2000"/>
              <a:t>Python web.py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  <p:transition spd="med"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" y="7937"/>
            <a:ext cx="9105900" cy="5114925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11">
  <a:themeElements>
    <a:clrScheme name="Default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Arial"/>
        <a:cs typeface="Arial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36</Paragraphs>
  <Slides>19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26">
      <vt:lpstr>Arial</vt:lpstr>
      <vt:lpstr>Cambria</vt:lpstr>
      <vt:lpstr>Calibri</vt:lpstr>
      <vt:lpstr>黑体</vt:lpstr>
      <vt:lpstr>Helvetica Neue</vt:lpstr>
      <vt:lpstr>Helvetica</vt:lpstr>
      <vt:lpstr>11</vt:lpstr>
      <vt:lpstr>信息技术（必修2）</vt:lpstr>
      <vt:lpstr>PowerPoint Presentation</vt:lpstr>
      <vt:lpstr>Python中常用的Web应用框架</vt:lpstr>
      <vt:lpstr>编写网络应用程序</vt:lpstr>
      <vt:lpstr>编写网络应用程序</vt:lpstr>
      <vt:lpstr>编写网络应用程序</vt:lpstr>
      <vt:lpstr>编写网络应用程序</vt:lpstr>
      <vt:lpstr>编写网络应用程序</vt:lpstr>
      <vt:lpstr>PowerPoint Presentation</vt:lpstr>
      <vt:lpstr>编写网络应用程序</vt:lpstr>
      <vt:lpstr>编写网络应用程序</vt:lpstr>
      <vt:lpstr>PowerPoint Presentation</vt:lpstr>
      <vt:lpstr>调试发布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好好学习，天天向上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2021-04-01T15:47:43.469</cp:lastPrinted>
  <dcterms:created xsi:type="dcterms:W3CDTF">2021-04-01T15:47:43Z</dcterms:created>
  <dcterms:modified xsi:type="dcterms:W3CDTF">2021-04-01T07:47:44Z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