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3" autoAdjust="0"/>
    <p:restoredTop sz="94641"/>
  </p:normalViewPr>
  <p:slideViewPr>
    <p:cSldViewPr snapToGrid="0" showGuides="1">
      <p:cViewPr>
        <p:scale>
          <a:sx n="232" d="100"/>
          <a:sy n="232" d="100"/>
        </p:scale>
        <p:origin x="-3016" y="-744"/>
      </p:cViewPr>
      <p:guideLst>
        <p:guide orient="horz" pos="2148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preparing text data</a:t>
            </a:r>
            <a:endParaRPr lang="en-CN" sz="2800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D5B0B31-20BF-1641-AE4C-291EDB4F06B2}"/>
              </a:ext>
            </a:extLst>
          </p:cNvPr>
          <p:cNvSpPr/>
          <p:nvPr/>
        </p:nvSpPr>
        <p:spPr>
          <a:xfrm>
            <a:off x="854290" y="1962689"/>
            <a:ext cx="3989765" cy="422087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5677A-E4E5-6249-9257-2D419758E6F2}"/>
              </a:ext>
            </a:extLst>
          </p:cNvPr>
          <p:cNvSpPr txBox="1"/>
          <p:nvPr/>
        </p:nvSpPr>
        <p:spPr>
          <a:xfrm>
            <a:off x="866541" y="1207892"/>
            <a:ext cx="524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6"/>
                </a:solidFill>
              </a:rPr>
              <a:t>preparing text data: </a:t>
            </a:r>
            <a:r>
              <a:rPr kumimoji="1" lang="en-US" altLang="zh-CN" dirty="0">
                <a:solidFill>
                  <a:schemeClr val="accent5"/>
                </a:solidFill>
              </a:rPr>
              <a:t>use keras TextVectorization layer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3232E6-DB2E-BF43-AE31-5D0F3F884DDF}"/>
              </a:ext>
            </a:extLst>
          </p:cNvPr>
          <p:cNvSpPr txBox="1"/>
          <p:nvPr/>
        </p:nvSpPr>
        <p:spPr>
          <a:xfrm>
            <a:off x="866541" y="1568327"/>
            <a:ext cx="383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you can only process numeric tensors</a:t>
            </a:r>
            <a:endParaRPr kumimoji="1"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408ED0-CB08-394F-9B31-FFFF5BBCE047}"/>
              </a:ext>
            </a:extLst>
          </p:cNvPr>
          <p:cNvSpPr txBox="1"/>
          <p:nvPr/>
        </p:nvSpPr>
        <p:spPr>
          <a:xfrm>
            <a:off x="1914633" y="2170190"/>
            <a:ext cx="278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converting the text to lowercase or removing punctuation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899461-6CE5-0344-B204-8947C884E1D8}"/>
              </a:ext>
            </a:extLst>
          </p:cNvPr>
          <p:cNvSpPr txBox="1"/>
          <p:nvPr/>
        </p:nvSpPr>
        <p:spPr>
          <a:xfrm>
            <a:off x="1914632" y="3140891"/>
            <a:ext cx="2566203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FF00"/>
                </a:solidFill>
              </a:rPr>
              <a:t>word-level </a:t>
            </a:r>
            <a:r>
              <a:rPr kumimoji="1" lang="en-US" altLang="zh-CN" sz="1400" dirty="0">
                <a:solidFill>
                  <a:schemeClr val="bg1"/>
                </a:solidFill>
              </a:rPr>
              <a:t>tokenization. Starting 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 star + 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itchFamily="2" charset="2"/>
              </a:rPr>
              <a:t>ing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, called  call + 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itchFamily="2" charset="2"/>
              </a:rPr>
              <a:t>ed</a:t>
            </a:r>
            <a:endParaRPr kumimoji="1" lang="en-US" altLang="zh-CN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FF00"/>
                </a:solidFill>
                <a:sym typeface="Wingdings" pitchFamily="2" charset="2"/>
              </a:rPr>
              <a:t>N-gram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. N consecutive words. “the cat”, ”he was” would be 2-gram tokens</a:t>
            </a:r>
          </a:p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character-level: rarely used.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五边形 13">
            <a:extLst>
              <a:ext uri="{FF2B5EF4-FFF2-40B4-BE49-F238E27FC236}">
                <a16:creationId xmlns:a16="http://schemas.microsoft.com/office/drawing/2014/main" id="{34D69A2E-EEE3-FB48-B64F-3FCD2D36D3A8}"/>
              </a:ext>
            </a:extLst>
          </p:cNvPr>
          <p:cNvSpPr/>
          <p:nvPr/>
        </p:nvSpPr>
        <p:spPr>
          <a:xfrm rot="5400000">
            <a:off x="1182075" y="1938196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standardize</a:t>
            </a:r>
            <a:endParaRPr kumimoji="1" lang="zh-CN" altLang="en-US" sz="1400" b="1" dirty="0"/>
          </a:p>
        </p:txBody>
      </p:sp>
      <p:sp>
        <p:nvSpPr>
          <p:cNvPr id="23" name="五边形 22">
            <a:extLst>
              <a:ext uri="{FF2B5EF4-FFF2-40B4-BE49-F238E27FC236}">
                <a16:creationId xmlns:a16="http://schemas.microsoft.com/office/drawing/2014/main" id="{3ABF7FA0-4B77-4F47-9938-8BB0028A2072}"/>
              </a:ext>
            </a:extLst>
          </p:cNvPr>
          <p:cNvSpPr/>
          <p:nvPr/>
        </p:nvSpPr>
        <p:spPr>
          <a:xfrm rot="5400000">
            <a:off x="1182075" y="2965643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tokenize</a:t>
            </a:r>
            <a:endParaRPr kumimoji="1" lang="zh-CN" altLang="en-US" sz="1400" b="1" dirty="0"/>
          </a:p>
        </p:txBody>
      </p:sp>
      <p:sp>
        <p:nvSpPr>
          <p:cNvPr id="24" name="五边形 23">
            <a:extLst>
              <a:ext uri="{FF2B5EF4-FFF2-40B4-BE49-F238E27FC236}">
                <a16:creationId xmlns:a16="http://schemas.microsoft.com/office/drawing/2014/main" id="{2176F426-E1AC-064A-A2F6-58A55EAE9706}"/>
              </a:ext>
            </a:extLst>
          </p:cNvPr>
          <p:cNvSpPr/>
          <p:nvPr/>
        </p:nvSpPr>
        <p:spPr>
          <a:xfrm rot="5400000">
            <a:off x="1182075" y="5042881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index</a:t>
            </a:r>
            <a:endParaRPr kumimoji="1"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20B558-C17F-184A-8402-BAE9F2DCC20F}"/>
              </a:ext>
            </a:extLst>
          </p:cNvPr>
          <p:cNvSpPr txBox="1"/>
          <p:nvPr/>
        </p:nvSpPr>
        <p:spPr>
          <a:xfrm>
            <a:off x="1914632" y="5290956"/>
            <a:ext cx="256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convert each such token into a </a:t>
            </a:r>
            <a:r>
              <a:rPr kumimoji="1" lang="en-US" altLang="zh-CN" sz="1400" dirty="0">
                <a:solidFill>
                  <a:srgbClr val="FFFF00"/>
                </a:solidFill>
              </a:rPr>
              <a:t>numerical vector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3A75A30-2796-C343-B9C0-AA216E1C9307}"/>
              </a:ext>
            </a:extLst>
          </p:cNvPr>
          <p:cNvCxnSpPr/>
          <p:nvPr/>
        </p:nvCxnSpPr>
        <p:spPr>
          <a:xfrm>
            <a:off x="4370523" y="3502354"/>
            <a:ext cx="4735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1F00FE-1564-6945-8BD1-7C181BD1F7A3}"/>
              </a:ext>
            </a:extLst>
          </p:cNvPr>
          <p:cNvSpPr txBox="1"/>
          <p:nvPr/>
        </p:nvSpPr>
        <p:spPr>
          <a:xfrm>
            <a:off x="4975742" y="3209966"/>
            <a:ext cx="268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sequence models</a:t>
            </a:r>
            <a:r>
              <a:rPr kumimoji="1" lang="en-US" altLang="zh-CN" sz="1600" dirty="0"/>
              <a:t>: those care about word order</a:t>
            </a:r>
            <a:endParaRPr kumimoji="1" lang="zh-CN" altLang="en-US" sz="16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3B87CBE-C68F-7840-89A1-B69FAF13E195}"/>
              </a:ext>
            </a:extLst>
          </p:cNvPr>
          <p:cNvCxnSpPr/>
          <p:nvPr/>
        </p:nvCxnSpPr>
        <p:spPr>
          <a:xfrm>
            <a:off x="4370523" y="4171551"/>
            <a:ext cx="4735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01E9D5D-7E6A-C949-8165-112A9F6F4644}"/>
              </a:ext>
            </a:extLst>
          </p:cNvPr>
          <p:cNvSpPr txBox="1"/>
          <p:nvPr/>
        </p:nvSpPr>
        <p:spPr>
          <a:xfrm>
            <a:off x="4975742" y="3879163"/>
            <a:ext cx="268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bag-of-word models</a:t>
            </a:r>
            <a:r>
              <a:rPr kumimoji="1" lang="en-US" altLang="zh-CN" sz="1600" dirty="0"/>
              <a:t>: doesn’t care about word order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95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Appendix: RNN (recurrent neural network) – </a:t>
            </a:r>
            <a:r>
              <a:rPr lang="en-US" sz="2400" dirty="0"/>
              <a:t>LSTM (long short-term memory)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7A44-CCBC-949F-7AE3-29BC643D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6" y="830011"/>
            <a:ext cx="5577165" cy="2546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1975D-94AC-7E94-34D8-EB3D4C334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9" y="3891280"/>
            <a:ext cx="5389293" cy="2802102"/>
          </a:xfrm>
          <a:prstGeom prst="rect">
            <a:avLst/>
          </a:prstGeom>
        </p:spPr>
      </p:pic>
      <p:cxnSp>
        <p:nvCxnSpPr>
          <p:cNvPr id="9" name="直线箭头连接符 4">
            <a:extLst>
              <a:ext uri="{FF2B5EF4-FFF2-40B4-BE49-F238E27FC236}">
                <a16:creationId xmlns:a16="http://schemas.microsoft.com/office/drawing/2014/main" id="{BB968839-257A-6D94-1341-8A0D98E15FD7}"/>
              </a:ext>
            </a:extLst>
          </p:cNvPr>
          <p:cNvCxnSpPr>
            <a:cxnSpLocks/>
          </p:cNvCxnSpPr>
          <p:nvPr/>
        </p:nvCxnSpPr>
        <p:spPr>
          <a:xfrm>
            <a:off x="2756034" y="3376471"/>
            <a:ext cx="0" cy="58420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2CFE8-6658-C850-CF8E-622EC40F2ED3}"/>
              </a:ext>
            </a:extLst>
          </p:cNvPr>
          <p:cNvSpPr/>
          <p:nvPr/>
        </p:nvSpPr>
        <p:spPr>
          <a:xfrm>
            <a:off x="1509095" y="6332523"/>
            <a:ext cx="3337223" cy="2592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F26E6-D7F9-AA7C-E6A0-8B30BE443DE2}"/>
              </a:ext>
            </a:extLst>
          </p:cNvPr>
          <p:cNvSpPr txBox="1"/>
          <p:nvPr/>
        </p:nvSpPr>
        <p:spPr>
          <a:xfrm>
            <a:off x="6132752" y="1022586"/>
            <a:ext cx="5102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32323"/>
                </a:solidFill>
                <a:effectLst/>
                <a:latin typeface="NewBaskerville"/>
              </a:rPr>
              <a:t>This is essentially what LSTM does: </a:t>
            </a:r>
            <a:r>
              <a:rPr lang="en-US" sz="1600" dirty="0">
                <a:solidFill>
                  <a:srgbClr val="FF6600"/>
                </a:solidFill>
                <a:effectLst/>
                <a:latin typeface="NewBaskerville"/>
              </a:rPr>
              <a:t>it saves information for later,</a:t>
            </a:r>
            <a:r>
              <a:rPr lang="en-US" sz="1600" dirty="0">
                <a:solidFill>
                  <a:srgbClr val="232323"/>
                </a:solidFill>
                <a:effectLst/>
                <a:latin typeface="NewBaskerville"/>
              </a:rPr>
              <a:t> thus preventing older signals from gradually vanishing during processing.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14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beyond text classification: sequence-to-sequence learning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AFEB0B-889D-4244-A250-EF5C3D9F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" y="1045612"/>
            <a:ext cx="5893516" cy="43894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3E7DDAD-08E2-F240-AC82-98068B925DCC}"/>
              </a:ext>
            </a:extLst>
          </p:cNvPr>
          <p:cNvSpPr txBox="1"/>
          <p:nvPr/>
        </p:nvSpPr>
        <p:spPr>
          <a:xfrm>
            <a:off x="5954946" y="1415042"/>
            <a:ext cx="5293165" cy="154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encoder: </a:t>
            </a:r>
            <a:r>
              <a:rPr kumimoji="1" lang="en-US" altLang="zh-CN" dirty="0"/>
              <a:t>turns the source sequence into an intermediate representation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decoder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0070C0"/>
                </a:solidFill>
              </a:rPr>
              <a:t>trained to predict the next token i in the target sequence </a:t>
            </a:r>
            <a:r>
              <a:rPr kumimoji="1" lang="en-US" altLang="zh-CN" dirty="0"/>
              <a:t>by looking at previous tokens (0 to i-1) and the encoded source sequence.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B66CC6-C6A5-7347-A03C-31B2F0D3E7CB}"/>
              </a:ext>
            </a:extLst>
          </p:cNvPr>
          <p:cNvSpPr txBox="1"/>
          <p:nvPr/>
        </p:nvSpPr>
        <p:spPr>
          <a:xfrm>
            <a:off x="5954947" y="1021829"/>
            <a:ext cx="15664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during training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AF544A-0F05-3F42-B558-D52C384530D9}"/>
              </a:ext>
            </a:extLst>
          </p:cNvPr>
          <p:cNvSpPr txBox="1"/>
          <p:nvPr/>
        </p:nvSpPr>
        <p:spPr>
          <a:xfrm>
            <a:off x="5954946" y="3616607"/>
            <a:ext cx="5959550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FF6600"/>
                </a:solidFill>
              </a:rPr>
              <a:t>obtain the encoded</a:t>
            </a:r>
            <a:r>
              <a:rPr kumimoji="1" lang="en-US" altLang="zh-CN" dirty="0"/>
              <a:t> source sequence from the encoder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FF6600"/>
                </a:solidFill>
              </a:rPr>
              <a:t>decoder</a:t>
            </a:r>
            <a:r>
              <a:rPr kumimoji="1" lang="en-US" altLang="zh-CN" dirty="0"/>
              <a:t> starts by </a:t>
            </a:r>
            <a:r>
              <a:rPr kumimoji="1" lang="en-US" altLang="zh-CN" dirty="0">
                <a:solidFill>
                  <a:srgbClr val="FF6600"/>
                </a:solidFill>
              </a:rPr>
              <a:t>looking at the encoded source </a:t>
            </a:r>
            <a:r>
              <a:rPr kumimoji="1" lang="en-US" altLang="zh-CN" dirty="0"/>
              <a:t>sequence as well as </a:t>
            </a:r>
            <a:r>
              <a:rPr kumimoji="1" lang="en-US" altLang="zh-CN" dirty="0">
                <a:solidFill>
                  <a:srgbClr val="FF6600"/>
                </a:solidFill>
              </a:rPr>
              <a:t>an initial “seed” token </a:t>
            </a:r>
            <a:r>
              <a:rPr kumimoji="1" lang="en-US" altLang="zh-CN" dirty="0"/>
              <a:t>(such as the string “[start]”), and uses them to predict the first real token in the sequence.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the predicted sequence so far is fed back into the decoder</a:t>
            </a:r>
            <a:r>
              <a:rPr kumimoji="1" lang="en-US" altLang="zh-CN" dirty="0"/>
              <a:t>, which generates the next token, and so on, until it generates a stop token (such as the string “[end]”)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8EDFB2-ED35-8F49-ABE4-AA95D68767C1}"/>
              </a:ext>
            </a:extLst>
          </p:cNvPr>
          <p:cNvSpPr txBox="1"/>
          <p:nvPr/>
        </p:nvSpPr>
        <p:spPr>
          <a:xfrm>
            <a:off x="5954947" y="3223394"/>
            <a:ext cx="54983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during inference (have no access to the target sequence)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8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Sequence-to-sequence learning with RNNs </a:t>
            </a:r>
            <a:endParaRPr lang="en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F3D5-F5E3-78BE-57F9-16812780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" y="1084391"/>
            <a:ext cx="4191862" cy="108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C327B-7919-FD1F-F9EA-B2BBBDC49AC8}"/>
              </a:ext>
            </a:extLst>
          </p:cNvPr>
          <p:cNvSpPr txBox="1"/>
          <p:nvPr/>
        </p:nvSpPr>
        <p:spPr>
          <a:xfrm>
            <a:off x="332845" y="2521876"/>
            <a:ext cx="4302218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232323"/>
                </a:solidFill>
                <a:latin typeface="NewBaskerville"/>
              </a:rPr>
              <a:t>First, use an RNN (the encoder) to turn the entire </a:t>
            </a:r>
            <a:r>
              <a:rPr lang="en-US" sz="14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source sequence </a:t>
            </a:r>
            <a:r>
              <a:rPr lang="en-US" sz="1400" dirty="0">
                <a:solidFill>
                  <a:srgbClr val="FF6600"/>
                </a:solidFill>
                <a:latin typeface="NewBaskerville"/>
              </a:rPr>
              <a:t>into a single vector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 (or set of vectors)</a:t>
            </a:r>
          </a:p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FF6600"/>
                </a:solidFill>
                <a:latin typeface="NewBaskerville"/>
              </a:rPr>
              <a:t>This single vector 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could be the last output of RNN or its final internal state vectors</a:t>
            </a:r>
          </a:p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FF6600"/>
                </a:solidFill>
                <a:latin typeface="NewBaskerville"/>
              </a:rPr>
              <a:t>Then you would use this vector (or vectors) as the initial state of another RNN (the decoder)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, which would look at elements 0…N in the </a:t>
            </a:r>
            <a:r>
              <a:rPr lang="en-US" sz="14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target sequence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, and try to predict step N+1 in the target sequence.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38A33-4332-85F2-DC79-36188AFA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1" y="4704693"/>
            <a:ext cx="1194396" cy="1351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4820D-0DE6-520C-0E92-91B869FB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38" y="372854"/>
            <a:ext cx="5210467" cy="4331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2F5D5-D83D-93BA-9AF6-546778B08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305" y="5017449"/>
            <a:ext cx="5308258" cy="1153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4AE19-F487-0A6C-0094-EFB923919ABD}"/>
              </a:ext>
            </a:extLst>
          </p:cNvPr>
          <p:cNvSpPr txBox="1"/>
          <p:nvPr/>
        </p:nvSpPr>
        <p:spPr>
          <a:xfrm>
            <a:off x="4815889" y="1346694"/>
            <a:ext cx="14912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Source sequence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3F7D-5451-3F8F-752F-133B89BF8558}"/>
              </a:ext>
            </a:extLst>
          </p:cNvPr>
          <p:cNvSpPr txBox="1"/>
          <p:nvPr/>
        </p:nvSpPr>
        <p:spPr>
          <a:xfrm>
            <a:off x="4993872" y="1523268"/>
            <a:ext cx="13953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Word embedding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00B31-8A49-DEE1-4A13-8E79E42C9F00}"/>
              </a:ext>
            </a:extLst>
          </p:cNvPr>
          <p:cNvSpPr txBox="1"/>
          <p:nvPr/>
        </p:nvSpPr>
        <p:spPr>
          <a:xfrm>
            <a:off x="5595093" y="1817236"/>
            <a:ext cx="10018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Encoder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119C6-C6AD-6E03-273B-8F9E76CC17B0}"/>
              </a:ext>
            </a:extLst>
          </p:cNvPr>
          <p:cNvSpPr txBox="1"/>
          <p:nvPr/>
        </p:nvSpPr>
        <p:spPr>
          <a:xfrm>
            <a:off x="5906754" y="2054677"/>
            <a:ext cx="4281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Use the last output of a bidirectional GRU as the encoded source</a:t>
            </a:r>
            <a:endParaRPr lang="en-CN" sz="1100" dirty="0"/>
          </a:p>
        </p:txBody>
      </p:sp>
    </p:spTree>
    <p:extLst>
      <p:ext uri="{BB962C8B-B14F-4D97-AF65-F5344CB8AC3E}">
        <p14:creationId xmlns:p14="http://schemas.microsoft.com/office/powerpoint/2010/main" val="409318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xxxx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39126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xxxx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1665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word embedding: </a:t>
            </a:r>
            <a:r>
              <a:rPr lang="en-US" sz="2400" dirty="0"/>
              <a:t>map human language into a structured geometric space</a:t>
            </a:r>
            <a:endParaRPr lang="en-CN" sz="24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6ED459B-89CD-4948-807F-852F48EC649E}"/>
              </a:ext>
            </a:extLst>
          </p:cNvPr>
          <p:cNvCxnSpPr/>
          <p:nvPr/>
        </p:nvCxnSpPr>
        <p:spPr>
          <a:xfrm>
            <a:off x="497829" y="3502617"/>
            <a:ext cx="346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7818080-E0C5-334F-9729-1C7D7120D9EC}"/>
              </a:ext>
            </a:extLst>
          </p:cNvPr>
          <p:cNvCxnSpPr>
            <a:cxnSpLocks/>
          </p:cNvCxnSpPr>
          <p:nvPr/>
        </p:nvCxnSpPr>
        <p:spPr>
          <a:xfrm flipV="1">
            <a:off x="929898" y="1534332"/>
            <a:ext cx="0" cy="265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6ECA91-241F-804B-AF31-D83B88F8F118}"/>
              </a:ext>
            </a:extLst>
          </p:cNvPr>
          <p:cNvSpPr txBox="1"/>
          <p:nvPr/>
        </p:nvSpPr>
        <p:spPr>
          <a:xfrm rot="19539448">
            <a:off x="1727155" y="19305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99851E-2FB3-1C43-A38D-EDE8878A31D2}"/>
              </a:ext>
            </a:extLst>
          </p:cNvPr>
          <p:cNvSpPr txBox="1"/>
          <p:nvPr/>
        </p:nvSpPr>
        <p:spPr>
          <a:xfrm rot="19539448">
            <a:off x="3031460" y="21631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5A48B9-F5B0-C245-BB9B-E4296A0A4A16}"/>
              </a:ext>
            </a:extLst>
          </p:cNvPr>
          <p:cNvSpPr txBox="1"/>
          <p:nvPr/>
        </p:nvSpPr>
        <p:spPr>
          <a:xfrm rot="19539448">
            <a:off x="1727156" y="27895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BE9E27-5884-E64F-B2F0-A85574304F83}"/>
              </a:ext>
            </a:extLst>
          </p:cNvPr>
          <p:cNvSpPr txBox="1"/>
          <p:nvPr/>
        </p:nvSpPr>
        <p:spPr>
          <a:xfrm rot="19539448">
            <a:off x="3031461" y="30221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148B5-CAE0-0C4F-BCFC-812DBDB1F2AF}"/>
              </a:ext>
            </a:extLst>
          </p:cNvPr>
          <p:cNvSpPr txBox="1"/>
          <p:nvPr/>
        </p:nvSpPr>
        <p:spPr>
          <a:xfrm>
            <a:off x="1460665" y="1534332"/>
            <a:ext cx="59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wolf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ACF01B-15A0-9B4B-8F86-6EEB30F269CC}"/>
              </a:ext>
            </a:extLst>
          </p:cNvPr>
          <p:cNvSpPr txBox="1"/>
          <p:nvPr/>
        </p:nvSpPr>
        <p:spPr>
          <a:xfrm>
            <a:off x="2952040" y="1882652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tiger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FC6D83-9265-0C40-A076-B0F178F0BBF2}"/>
              </a:ext>
            </a:extLst>
          </p:cNvPr>
          <p:cNvSpPr txBox="1"/>
          <p:nvPr/>
        </p:nvSpPr>
        <p:spPr>
          <a:xfrm>
            <a:off x="1232121" y="25559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dog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490126-0127-3F47-90D3-07B641139C1E}"/>
              </a:ext>
            </a:extLst>
          </p:cNvPr>
          <p:cNvSpPr txBox="1"/>
          <p:nvPr/>
        </p:nvSpPr>
        <p:spPr>
          <a:xfrm>
            <a:off x="3300533" y="292017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cat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93797-147D-ED48-8E92-08E0851537EF}"/>
              </a:ext>
            </a:extLst>
          </p:cNvPr>
          <p:cNvSpPr txBox="1"/>
          <p:nvPr/>
        </p:nvSpPr>
        <p:spPr>
          <a:xfrm>
            <a:off x="455325" y="1085865"/>
            <a:ext cx="23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from pet to wild animal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7728A4-097E-D443-B5DD-561DAA746328}"/>
              </a:ext>
            </a:extLst>
          </p:cNvPr>
          <p:cNvSpPr txBox="1"/>
          <p:nvPr/>
        </p:nvSpPr>
        <p:spPr>
          <a:xfrm>
            <a:off x="1232121" y="3690299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from canine to feline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self attention</a:t>
            </a:r>
            <a:endParaRPr lang="en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93797-147D-ED48-8E92-08E0851537EF}"/>
              </a:ext>
            </a:extLst>
          </p:cNvPr>
          <p:cNvSpPr txBox="1"/>
          <p:nvPr/>
        </p:nvSpPr>
        <p:spPr>
          <a:xfrm>
            <a:off x="497829" y="865732"/>
            <a:ext cx="504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clearly, a smart embedding space would provide a different vector representation for a word depending on the other words surrounding it.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A719C8-7739-0349-9A2A-D30C9DE5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2" y="1926911"/>
            <a:ext cx="5453553" cy="3895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0DA11C-B656-5044-9C25-A1EC1E07EBA5}"/>
              </a:ext>
            </a:extLst>
          </p:cNvPr>
          <p:cNvSpPr txBox="1"/>
          <p:nvPr/>
        </p:nvSpPr>
        <p:spPr>
          <a:xfrm>
            <a:off x="6207653" y="579375"/>
            <a:ext cx="477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1. compute </a:t>
            </a:r>
            <a:r>
              <a:rPr kumimoji="1" lang="en-US" altLang="zh-CN" sz="1600" dirty="0">
                <a:solidFill>
                  <a:srgbClr val="FF6600"/>
                </a:solidFill>
              </a:rPr>
              <a:t>the relevance score</a:t>
            </a:r>
            <a:r>
              <a:rPr kumimoji="1" lang="en-US" altLang="zh-CN" sz="1600" dirty="0"/>
              <a:t>s between the vector for “station” and every other word in the sentence.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023532-E8A1-4B4E-A436-8031319B5346}"/>
              </a:ext>
            </a:extLst>
          </p:cNvPr>
          <p:cNvSpPr/>
          <p:nvPr/>
        </p:nvSpPr>
        <p:spPr>
          <a:xfrm>
            <a:off x="6207653" y="1616548"/>
            <a:ext cx="1302327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attentions scores</a:t>
            </a:r>
            <a:endParaRPr kumimoji="1"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2A70E-621D-3949-A3EC-E191C8310730}"/>
              </a:ext>
            </a:extLst>
          </p:cNvPr>
          <p:cNvSpPr/>
          <p:nvPr/>
        </p:nvSpPr>
        <p:spPr>
          <a:xfrm>
            <a:off x="7946398" y="1616548"/>
            <a:ext cx="1302327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relevance scores</a:t>
            </a:r>
            <a:endParaRPr kumimoji="1"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26BB5B-2332-F34A-AEF6-976341FFC6F1}"/>
              </a:ext>
            </a:extLst>
          </p:cNvPr>
          <p:cNvSpPr txBox="1"/>
          <p:nvPr/>
        </p:nvSpPr>
        <p:spPr>
          <a:xfrm>
            <a:off x="7592512" y="1825430"/>
            <a:ext cx="2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041525-C560-1C42-98A6-28F0A1852D56}"/>
              </a:ext>
            </a:extLst>
          </p:cNvPr>
          <p:cNvSpPr txBox="1"/>
          <p:nvPr/>
        </p:nvSpPr>
        <p:spPr>
          <a:xfrm>
            <a:off x="9324925" y="1832357"/>
            <a:ext cx="2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E83B01-5CB4-424E-89CD-8E2A3F9DDF55}"/>
              </a:ext>
            </a:extLst>
          </p:cNvPr>
          <p:cNvSpPr/>
          <p:nvPr/>
        </p:nvSpPr>
        <p:spPr>
          <a:xfrm>
            <a:off x="9596279" y="1380686"/>
            <a:ext cx="767737" cy="162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vector for “stations”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D6EAD4-17A7-CB48-8C71-5483ADCD72B7}"/>
              </a:ext>
            </a:extLst>
          </p:cNvPr>
          <p:cNvSpPr/>
          <p:nvPr/>
        </p:nvSpPr>
        <p:spPr>
          <a:xfrm>
            <a:off x="10851902" y="1380686"/>
            <a:ext cx="767737" cy="162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vector for other words, for example “train”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E88C67-38BC-3140-9393-232837F68F28}"/>
              </a:ext>
            </a:extLst>
          </p:cNvPr>
          <p:cNvSpPr txBox="1"/>
          <p:nvPr/>
        </p:nvSpPr>
        <p:spPr>
          <a:xfrm>
            <a:off x="10417564" y="1964370"/>
            <a:ext cx="43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dot</a:t>
            </a:r>
          </a:p>
        </p:txBody>
      </p:sp>
      <p:sp>
        <p:nvSpPr>
          <p:cNvPr id="11" name="椭圆形标注 10">
            <a:extLst>
              <a:ext uri="{FF2B5EF4-FFF2-40B4-BE49-F238E27FC236}">
                <a16:creationId xmlns:a16="http://schemas.microsoft.com/office/drawing/2014/main" id="{F22A2345-AC0A-0841-B731-4B719863CC79}"/>
              </a:ext>
            </a:extLst>
          </p:cNvPr>
          <p:cNvSpPr/>
          <p:nvPr/>
        </p:nvSpPr>
        <p:spPr>
          <a:xfrm>
            <a:off x="8686517" y="2690006"/>
            <a:ext cx="819268" cy="440850"/>
          </a:xfrm>
          <a:prstGeom prst="wedgeEllipseCallout">
            <a:avLst>
              <a:gd name="adj1" fmla="val 58284"/>
              <a:gd name="adj2" fmla="val -2586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5" name="椭圆形标注 24">
            <a:extLst>
              <a:ext uri="{FF2B5EF4-FFF2-40B4-BE49-F238E27FC236}">
                <a16:creationId xmlns:a16="http://schemas.microsoft.com/office/drawing/2014/main" id="{DF432373-AF0B-FE45-96F3-FA996FFC8725}"/>
              </a:ext>
            </a:extLst>
          </p:cNvPr>
          <p:cNvSpPr/>
          <p:nvPr/>
        </p:nvSpPr>
        <p:spPr>
          <a:xfrm>
            <a:off x="10800371" y="2990442"/>
            <a:ext cx="819268" cy="440850"/>
          </a:xfrm>
          <a:prstGeom prst="wedgeEllipseCallout">
            <a:avLst>
              <a:gd name="adj1" fmla="val 1914"/>
              <a:gd name="adj2" fmla="val -6776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5F974A-3F6B-CF4A-B1DF-B0D514EE5379}"/>
              </a:ext>
            </a:extLst>
          </p:cNvPr>
          <p:cNvSpPr txBox="1"/>
          <p:nvPr/>
        </p:nvSpPr>
        <p:spPr>
          <a:xfrm>
            <a:off x="8345115" y="3188213"/>
            <a:ext cx="157927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pretrained embedding</a:t>
            </a:r>
            <a:endParaRPr kumimoji="1" lang="zh-CN" altLang="en-US" sz="12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45766C6-B816-E240-ACBA-0A5A1D99AE21}"/>
              </a:ext>
            </a:extLst>
          </p:cNvPr>
          <p:cNvCxnSpPr>
            <a:cxnSpLocks/>
          </p:cNvCxnSpPr>
          <p:nvPr/>
        </p:nvCxnSpPr>
        <p:spPr>
          <a:xfrm flipH="1">
            <a:off x="2246811" y="1380686"/>
            <a:ext cx="4140135" cy="207356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9D53644-C670-8D47-8EDD-784E2585854B}"/>
              </a:ext>
            </a:extLst>
          </p:cNvPr>
          <p:cNvSpPr txBox="1"/>
          <p:nvPr/>
        </p:nvSpPr>
        <p:spPr>
          <a:xfrm>
            <a:off x="6152533" y="4342509"/>
            <a:ext cx="4779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2. compute the sum of all word vectors in the sentence, weighted by our relevance scores.</a:t>
            </a:r>
          </a:p>
          <a:p>
            <a:r>
              <a:rPr kumimoji="1" lang="en-US" altLang="zh-CN" sz="1600" dirty="0"/>
              <a:t>the resulting vector is our new representation for “station”: </a:t>
            </a:r>
            <a:r>
              <a:rPr kumimoji="1" lang="en-US" altLang="zh-CN" sz="1600" dirty="0">
                <a:solidFill>
                  <a:srgbClr val="FF6600"/>
                </a:solidFill>
              </a:rPr>
              <a:t>a representation that incorporates the surrounding context</a:t>
            </a:r>
            <a:r>
              <a:rPr kumimoji="1" lang="en-US" altLang="zh-CN" sz="1600" dirty="0"/>
              <a:t>.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6CFF30F-84A3-4746-9D47-DA29EFD678ED}"/>
              </a:ext>
            </a:extLst>
          </p:cNvPr>
          <p:cNvCxnSpPr>
            <a:cxnSpLocks/>
          </p:cNvCxnSpPr>
          <p:nvPr/>
        </p:nvCxnSpPr>
        <p:spPr>
          <a:xfrm flipH="1" flipV="1">
            <a:off x="3161212" y="3858114"/>
            <a:ext cx="2970223" cy="517603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形标注 36">
            <a:extLst>
              <a:ext uri="{FF2B5EF4-FFF2-40B4-BE49-F238E27FC236}">
                <a16:creationId xmlns:a16="http://schemas.microsoft.com/office/drawing/2014/main" id="{423C0CC9-1AE8-1943-B1AE-09C392769F46}"/>
              </a:ext>
            </a:extLst>
          </p:cNvPr>
          <p:cNvSpPr/>
          <p:nvPr/>
        </p:nvSpPr>
        <p:spPr>
          <a:xfrm>
            <a:off x="3291840" y="2690006"/>
            <a:ext cx="1054248" cy="672413"/>
          </a:xfrm>
          <a:prstGeom prst="wedgeEllipseCallout">
            <a:avLst>
              <a:gd name="adj1" fmla="val -54641"/>
              <a:gd name="adj2" fmla="val 571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the resulting vector for “station”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311035-0786-FC40-9889-DCA429601C8E}"/>
              </a:ext>
            </a:extLst>
          </p:cNvPr>
          <p:cNvSpPr/>
          <p:nvPr/>
        </p:nvSpPr>
        <p:spPr>
          <a:xfrm>
            <a:off x="5974574" y="3942178"/>
            <a:ext cx="5849257" cy="2189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7819495-5CD3-A44A-A348-4A0C9B7ED599}"/>
              </a:ext>
            </a:extLst>
          </p:cNvPr>
          <p:cNvSpPr/>
          <p:nvPr/>
        </p:nvSpPr>
        <p:spPr>
          <a:xfrm>
            <a:off x="5952142" y="602343"/>
            <a:ext cx="5849257" cy="31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1B32DEF-874D-314C-A8F9-1F9925A3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68" y="1537295"/>
            <a:ext cx="4259609" cy="2878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generalized self-attention: the query-key-value model</a:t>
            </a:r>
            <a:endParaRPr lang="en-CN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43B529-CF97-624D-B4F9-BA24797B4D0F}"/>
              </a:ext>
            </a:extLst>
          </p:cNvPr>
          <p:cNvSpPr/>
          <p:nvPr/>
        </p:nvSpPr>
        <p:spPr>
          <a:xfrm>
            <a:off x="1416487" y="1581485"/>
            <a:ext cx="2214489" cy="573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input sequence: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how’s the weather today?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39796D-789D-C245-B2C8-735E1473A402}"/>
              </a:ext>
            </a:extLst>
          </p:cNvPr>
          <p:cNvSpPr/>
          <p:nvPr/>
        </p:nvSpPr>
        <p:spPr>
          <a:xfrm>
            <a:off x="1416487" y="2856887"/>
            <a:ext cx="2214489" cy="57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output sequence:</a:t>
            </a:r>
          </a:p>
          <a:p>
            <a:pPr algn="ctr"/>
            <a:r>
              <a:rPr lang="en-US" altLang="zh-CN" sz="1400" dirty="0">
                <a:solidFill>
                  <a:srgbClr val="FF6600"/>
                </a:solidFill>
              </a:rPr>
              <a:t>¿Qué tiempo hace hoy? 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A6AA68B-FC26-C34C-AB92-4E3FF1127F10}"/>
              </a:ext>
            </a:extLst>
          </p:cNvPr>
          <p:cNvCxnSpPr/>
          <p:nvPr/>
        </p:nvCxnSpPr>
        <p:spPr>
          <a:xfrm>
            <a:off x="1647866" y="2207860"/>
            <a:ext cx="0" cy="5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3976D37-FB39-B24F-B85E-59CEA36A32D2}"/>
              </a:ext>
            </a:extLst>
          </p:cNvPr>
          <p:cNvSpPr txBox="1"/>
          <p:nvPr/>
        </p:nvSpPr>
        <p:spPr>
          <a:xfrm>
            <a:off x="868579" y="4058967"/>
            <a:ext cx="648215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the Transformer architecture was originally developed for machine translation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a transformer is a sequence-to-sequence model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6600"/>
                </a:solidFill>
              </a:rPr>
              <a:t>it was designed to convert one sequence into another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3766A1-64D5-354C-8A5A-8478C4919310}"/>
              </a:ext>
            </a:extLst>
          </p:cNvPr>
          <p:cNvSpPr txBox="1"/>
          <p:nvPr/>
        </p:nvSpPr>
        <p:spPr>
          <a:xfrm>
            <a:off x="657032" y="295903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target </a:t>
            </a:r>
            <a:endParaRPr kumimoji="1"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7B77B9-8F04-A140-B4F7-78FEC245E459}"/>
              </a:ext>
            </a:extLst>
          </p:cNvPr>
          <p:cNvSpPr txBox="1"/>
          <p:nvPr/>
        </p:nvSpPr>
        <p:spPr>
          <a:xfrm>
            <a:off x="657032" y="168362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source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7E2C24-C88D-1242-84AF-7B812488C764}"/>
              </a:ext>
            </a:extLst>
          </p:cNvPr>
          <p:cNvSpPr txBox="1"/>
          <p:nvPr/>
        </p:nvSpPr>
        <p:spPr>
          <a:xfrm>
            <a:off x="2496682" y="3391763"/>
            <a:ext cx="66717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query</a:t>
            </a:r>
            <a:endParaRPr kumimoji="1"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2E75E-EF37-7241-9B8F-EB3DB8FDA194}"/>
              </a:ext>
            </a:extLst>
          </p:cNvPr>
          <p:cNvSpPr txBox="1"/>
          <p:nvPr/>
        </p:nvSpPr>
        <p:spPr>
          <a:xfrm>
            <a:off x="2232680" y="2119635"/>
            <a:ext cx="126348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+ values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01D27-4359-5443-8481-DDA7ABDAB63B}"/>
              </a:ext>
            </a:extLst>
          </p:cNvPr>
          <p:cNvSpPr txBox="1"/>
          <p:nvPr/>
        </p:nvSpPr>
        <p:spPr>
          <a:xfrm>
            <a:off x="4320098" y="1477105"/>
            <a:ext cx="2718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for each element in target (like “tiempo”)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go back to the source and identify the different bits that are related to 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tiempo and weather should have a strong match</a:t>
            </a: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EEEF5907-6A68-2C4F-928D-5E33CBCDBBCA}"/>
              </a:ext>
            </a:extLst>
          </p:cNvPr>
          <p:cNvSpPr/>
          <p:nvPr/>
        </p:nvSpPr>
        <p:spPr>
          <a:xfrm>
            <a:off x="3711032" y="1769200"/>
            <a:ext cx="504757" cy="1625733"/>
          </a:xfrm>
          <a:custGeom>
            <a:avLst/>
            <a:gdLst>
              <a:gd name="connsiteX0" fmla="*/ 137160 w 504757"/>
              <a:gd name="connsiteY0" fmla="*/ 1417320 h 1417320"/>
              <a:gd name="connsiteX1" fmla="*/ 502920 w 504757"/>
              <a:gd name="connsiteY1" fmla="*/ 563880 h 1417320"/>
              <a:gd name="connsiteX2" fmla="*/ 0 w 504757"/>
              <a:gd name="connsiteY2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757" h="1417320">
                <a:moveTo>
                  <a:pt x="137160" y="1417320"/>
                </a:moveTo>
                <a:cubicBezTo>
                  <a:pt x="331470" y="1108710"/>
                  <a:pt x="525780" y="800100"/>
                  <a:pt x="502920" y="563880"/>
                </a:cubicBezTo>
                <a:cubicBezTo>
                  <a:pt x="480060" y="327660"/>
                  <a:pt x="63500" y="355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326F9E-C568-6642-985A-2A0DE017150A}"/>
              </a:ext>
            </a:extLst>
          </p:cNvPr>
          <p:cNvSpPr/>
          <p:nvPr/>
        </p:nvSpPr>
        <p:spPr>
          <a:xfrm>
            <a:off x="491620" y="1028748"/>
            <a:ext cx="7063539" cy="441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20A70-8244-AE43-87A0-E5796FD8F595}"/>
              </a:ext>
            </a:extLst>
          </p:cNvPr>
          <p:cNvSpPr txBox="1"/>
          <p:nvPr/>
        </p:nvSpPr>
        <p:spPr>
          <a:xfrm>
            <a:off x="1113291" y="1151721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 translation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A8D86-64CC-7340-800E-9A39B0C6D23F}"/>
              </a:ext>
            </a:extLst>
          </p:cNvPr>
          <p:cNvSpPr/>
          <p:nvPr/>
        </p:nvSpPr>
        <p:spPr>
          <a:xfrm>
            <a:off x="688579" y="1133386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6EBCC-7589-8C4B-A713-E1EB14F327AB}"/>
              </a:ext>
            </a:extLst>
          </p:cNvPr>
          <p:cNvSpPr/>
          <p:nvPr/>
        </p:nvSpPr>
        <p:spPr>
          <a:xfrm>
            <a:off x="491620" y="5670769"/>
            <a:ext cx="7063539" cy="71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93FFB4-F6D7-E840-89A2-8CE9B3678070}"/>
              </a:ext>
            </a:extLst>
          </p:cNvPr>
          <p:cNvSpPr txBox="1"/>
          <p:nvPr/>
        </p:nvSpPr>
        <p:spPr>
          <a:xfrm>
            <a:off x="1118906" y="573972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 classification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2C531CC-40C2-1649-8E2D-E165B8BE34C5}"/>
              </a:ext>
            </a:extLst>
          </p:cNvPr>
          <p:cNvSpPr/>
          <p:nvPr/>
        </p:nvSpPr>
        <p:spPr>
          <a:xfrm>
            <a:off x="694194" y="5721391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8ECC43-39AA-A241-B7B6-06E9F27BE7CE}"/>
              </a:ext>
            </a:extLst>
          </p:cNvPr>
          <p:cNvSpPr txBox="1"/>
          <p:nvPr/>
        </p:nvSpPr>
        <p:spPr>
          <a:xfrm>
            <a:off x="3163852" y="5770504"/>
            <a:ext cx="338579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&amp; values &amp; query are all the same</a:t>
            </a:r>
            <a:endParaRPr kumimoji="1" lang="zh-CN" altLang="en-US" sz="1600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602D9F9-E24C-1045-AA9E-05F54E811A8D}"/>
              </a:ext>
            </a:extLst>
          </p:cNvPr>
          <p:cNvCxnSpPr/>
          <p:nvPr/>
        </p:nvCxnSpPr>
        <p:spPr>
          <a:xfrm flipH="1">
            <a:off x="3946358" y="1028749"/>
            <a:ext cx="577516" cy="464637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1E55676-116B-0344-9C09-6A3DA7EFFE09}"/>
              </a:ext>
            </a:extLst>
          </p:cNvPr>
          <p:cNvSpPr txBox="1"/>
          <p:nvPr/>
        </p:nvSpPr>
        <p:spPr>
          <a:xfrm>
            <a:off x="4687179" y="1051763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encoder </a:t>
            </a:r>
            <a:r>
              <a:rPr kumimoji="1" lang="en-US" altLang="zh-CN" dirty="0"/>
              <a:t>to process the source sequence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BB00028-A124-4D4E-B4A4-AC8FD5B46E80}"/>
              </a:ext>
            </a:extLst>
          </p:cNvPr>
          <p:cNvCxnSpPr>
            <a:cxnSpLocks/>
          </p:cNvCxnSpPr>
          <p:nvPr/>
        </p:nvCxnSpPr>
        <p:spPr>
          <a:xfrm flipH="1" flipV="1">
            <a:off x="3630976" y="3407580"/>
            <a:ext cx="664870" cy="32273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2468E69-5A65-984D-BAF0-75E927CFF0A4}"/>
              </a:ext>
            </a:extLst>
          </p:cNvPr>
          <p:cNvSpPr txBox="1"/>
          <p:nvPr/>
        </p:nvSpPr>
        <p:spPr>
          <a:xfrm>
            <a:off x="4430654" y="3232015"/>
            <a:ext cx="485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decoder </a:t>
            </a:r>
            <a:r>
              <a:rPr kumimoji="1" lang="en-US" altLang="zh-CN" dirty="0"/>
              <a:t>that uses the source sequence to generate a translated version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multi-head attention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CE85C-13C3-7C4D-8635-6F265E27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" y="1452213"/>
            <a:ext cx="5357051" cy="346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F6C06-8C75-A842-A7C1-AA3B1EDDCF2A}"/>
              </a:ext>
            </a:extLst>
          </p:cNvPr>
          <p:cNvSpPr txBox="1"/>
          <p:nvPr/>
        </p:nvSpPr>
        <p:spPr>
          <a:xfrm>
            <a:off x="6129494" y="126754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neural attention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2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encoder</a:t>
            </a:r>
            <a:endParaRPr lang="en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7689E4-CA8D-B749-A231-1C27548E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8" y="822012"/>
            <a:ext cx="3314700" cy="528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5A16D2-7FE1-5C47-BA97-99AD672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38" y="1789290"/>
            <a:ext cx="5183515" cy="3348643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5E9F7D2-9A2C-EE4B-AE64-0ADE12B887E6}"/>
              </a:ext>
            </a:extLst>
          </p:cNvPr>
          <p:cNvCxnSpPr>
            <a:cxnSpLocks/>
          </p:cNvCxnSpPr>
          <p:nvPr/>
        </p:nvCxnSpPr>
        <p:spPr>
          <a:xfrm flipV="1">
            <a:off x="3106272" y="4572000"/>
            <a:ext cx="2703145" cy="722674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45BCD2B-AF96-7D46-8104-4879A488C63C}"/>
              </a:ext>
            </a:extLst>
          </p:cNvPr>
          <p:cNvSpPr txBox="1"/>
          <p:nvPr/>
        </p:nvSpPr>
        <p:spPr>
          <a:xfrm>
            <a:off x="6422389" y="5294674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rgbClr val="FF6600"/>
                </a:solidFill>
              </a:defRPr>
            </a:lvl1pPr>
          </a:lstStyle>
          <a:p>
            <a:r>
              <a:rPr lang="en-US" altLang="zh-CN" dirty="0"/>
              <a:t>the MultiHeadAttention layer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B21E18-DE9A-894C-A9FA-128AE94FAC55}"/>
              </a:ext>
            </a:extLst>
          </p:cNvPr>
          <p:cNvSpPr txBox="1"/>
          <p:nvPr/>
        </p:nvSpPr>
        <p:spPr>
          <a:xfrm>
            <a:off x="3466266" y="1142959"/>
            <a:ext cx="468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normalization layers are supposed to help gradients flow better during backpropagation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encoder implementation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71F21D-ADDD-864C-94AA-C4986551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14" y="907498"/>
            <a:ext cx="5086542" cy="25594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EB0023-5368-8441-A387-8EC11C32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92" y="3466968"/>
            <a:ext cx="5418364" cy="29338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0233E3-5B83-4544-BA43-1C6C4093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48" y="822012"/>
            <a:ext cx="3314700" cy="528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A366C7-068F-D949-849E-B2C972DF831E}"/>
              </a:ext>
            </a:extLst>
          </p:cNvPr>
          <p:cNvSpPr txBox="1"/>
          <p:nvPr/>
        </p:nvSpPr>
        <p:spPr>
          <a:xfrm>
            <a:off x="4290428" y="2690037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FF6600"/>
                </a:solidFill>
              </a:rPr>
              <a:t>MultiHeadAttention()</a:t>
            </a:r>
            <a:endParaRPr kumimoji="1" lang="zh-CN" altLang="en-US" sz="1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C99438A0-821D-9140-BB65-E140BC73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9" y="847280"/>
            <a:ext cx="6192929" cy="3037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the Transformer encoder for text classification</a:t>
            </a:r>
            <a:endParaRPr lang="en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A43D0-9A9B-774E-BB75-5AA9F34EBBE7}"/>
              </a:ext>
            </a:extLst>
          </p:cNvPr>
          <p:cNvSpPr txBox="1"/>
          <p:nvPr/>
        </p:nvSpPr>
        <p:spPr>
          <a:xfrm>
            <a:off x="5037502" y="1347642"/>
            <a:ext cx="573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pretrain the input (we should use </a:t>
            </a:r>
            <a:r>
              <a:rPr kumimoji="1" lang="en-US" altLang="zh-CN" dirty="0">
                <a:solidFill>
                  <a:srgbClr val="0070C0"/>
                </a:solidFill>
              </a:rPr>
              <a:t>positional embedding </a:t>
            </a:r>
            <a:r>
              <a:rPr kumimoji="1" lang="en-US" altLang="zh-CN" dirty="0">
                <a:solidFill>
                  <a:srgbClr val="FF6600"/>
                </a:solidFill>
              </a:rPr>
              <a:t>to pre-inject word order information)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010F630-FD64-B748-AFB5-E7A93CFA71F6}"/>
              </a:ext>
            </a:extLst>
          </p:cNvPr>
          <p:cNvCxnSpPr>
            <a:cxnSpLocks/>
          </p:cNvCxnSpPr>
          <p:nvPr/>
        </p:nvCxnSpPr>
        <p:spPr>
          <a:xfrm flipH="1">
            <a:off x="4580302" y="1635775"/>
            <a:ext cx="415636" cy="54032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9183D4-7FBF-2C42-AB80-6DC7D8865F3A}"/>
              </a:ext>
            </a:extLst>
          </p:cNvPr>
          <p:cNvSpPr txBox="1"/>
          <p:nvPr/>
        </p:nvSpPr>
        <p:spPr>
          <a:xfrm>
            <a:off x="6429491" y="2538653"/>
            <a:ext cx="31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process input (pretrained) via transformer encoder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9DD2689-6D82-2941-B6D5-EC9ADC615BB8}"/>
              </a:ext>
            </a:extLst>
          </p:cNvPr>
          <p:cNvCxnSpPr>
            <a:cxnSpLocks/>
          </p:cNvCxnSpPr>
          <p:nvPr/>
        </p:nvCxnSpPr>
        <p:spPr>
          <a:xfrm flipH="1" flipV="1">
            <a:off x="5138112" y="2402002"/>
            <a:ext cx="1397599" cy="136651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9BCC2B45-5E12-8041-8DE8-23634C2D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9" y="4048189"/>
            <a:ext cx="6192929" cy="1429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838C85-6D63-6A4D-972E-2480422E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9" y="5478085"/>
            <a:ext cx="5648138" cy="11685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712F8F6-EA36-914D-9F4C-1C46ED9F2714}"/>
              </a:ext>
            </a:extLst>
          </p:cNvPr>
          <p:cNvSpPr txBox="1"/>
          <p:nvPr/>
        </p:nvSpPr>
        <p:spPr>
          <a:xfrm>
            <a:off x="5690321" y="5193034"/>
            <a:ext cx="10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training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F57562C-7936-9E43-B48E-71A1074F5A6C}"/>
              </a:ext>
            </a:extLst>
          </p:cNvPr>
          <p:cNvCxnSpPr>
            <a:cxnSpLocks/>
          </p:cNvCxnSpPr>
          <p:nvPr/>
        </p:nvCxnSpPr>
        <p:spPr>
          <a:xfrm flipH="1">
            <a:off x="3102015" y="5381374"/>
            <a:ext cx="2517675" cy="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Appendix: RNN (recurrent neural network) - 1</a:t>
            </a:r>
            <a:endParaRPr lang="en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5C833-B01A-DA3C-D0D9-6F4E2AA6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0" y="952719"/>
            <a:ext cx="2705100" cy="306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44A67-E643-0D15-E580-CF08CF37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04" y="952719"/>
            <a:ext cx="7018858" cy="3962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D99F08-1DE6-2C29-2F3C-DD1098B7908E}"/>
              </a:ext>
            </a:extLst>
          </p:cNvPr>
          <p:cNvSpPr/>
          <p:nvPr/>
        </p:nvSpPr>
        <p:spPr>
          <a:xfrm>
            <a:off x="3894979" y="2116937"/>
            <a:ext cx="2795753" cy="1996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7D2FF-83CC-8625-8CA3-77FB5FB29DAA}"/>
              </a:ext>
            </a:extLst>
          </p:cNvPr>
          <p:cNvSpPr/>
          <p:nvPr/>
        </p:nvSpPr>
        <p:spPr>
          <a:xfrm>
            <a:off x="7934834" y="4452700"/>
            <a:ext cx="677322" cy="2592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059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723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NewBaskerville</vt:lpstr>
      <vt:lpstr>宋体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M8749</cp:lastModifiedBy>
  <cp:revision>105</cp:revision>
  <dcterms:created xsi:type="dcterms:W3CDTF">2022-11-10T06:58:18Z</dcterms:created>
  <dcterms:modified xsi:type="dcterms:W3CDTF">2023-05-21T11:53:23Z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1033-4.1.1.6630</vt:lpwstr>
  </property>
  <property fmtid="{D5CDD505-2E9C-101B-9397-08002B2CF9AE}" pid="3" name="ICV">
    <vt:lpwstr>ECD681BB107F7B3E039A6B6382D12BBA</vt:lpwstr>
  </property>
</Properties>
</file>