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40" autoAdjust="0"/>
    <p:restoredTop sz="94610"/>
  </p:normalViewPr>
  <p:slideViewPr>
    <p:cSldViewPr snapToGrid="0" showGuides="1">
      <p:cViewPr>
        <p:scale>
          <a:sx n="75" d="100"/>
          <a:sy n="75" d="100"/>
        </p:scale>
        <p:origin x="-48" y="1928"/>
      </p:cViewPr>
      <p:guideLst>
        <p:guide orient="horz" pos="2148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Finite fields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497829" y="769531"/>
            <a:ext cx="7488333" cy="71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finite set of numbers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 operations: + and * (defined in a customized manner)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26DA1-B029-8523-9CBA-6EB8885BBBA6}"/>
              </a:ext>
            </a:extLst>
          </p:cNvPr>
          <p:cNvSpPr/>
          <p:nvPr/>
        </p:nvSpPr>
        <p:spPr>
          <a:xfrm>
            <a:off x="726831" y="2102438"/>
            <a:ext cx="2016370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CN" sz="1600" dirty="0"/>
              <a:t>losed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F0008-AB6B-7A39-2831-D947B6E5B3B9}"/>
              </a:ext>
            </a:extLst>
          </p:cNvPr>
          <p:cNvSpPr txBox="1"/>
          <p:nvPr/>
        </p:nvSpPr>
        <p:spPr>
          <a:xfrm>
            <a:off x="2986815" y="2075403"/>
            <a:ext cx="357282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and b are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a + b and a * b are in the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CE60D-8DB1-71F5-30DA-45DD39CF0309}"/>
              </a:ext>
            </a:extLst>
          </p:cNvPr>
          <p:cNvSpPr/>
          <p:nvPr/>
        </p:nvSpPr>
        <p:spPr>
          <a:xfrm>
            <a:off x="726831" y="3086848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Additive identity</a:t>
            </a:r>
            <a:endParaRPr lang="en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FAC73-7BA9-471E-1945-FA1D06B42FB8}"/>
              </a:ext>
            </a:extLst>
          </p:cNvPr>
          <p:cNvSpPr txBox="1"/>
          <p:nvPr/>
        </p:nvSpPr>
        <p:spPr>
          <a:xfrm>
            <a:off x="2986815" y="3059813"/>
            <a:ext cx="4018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0 exists and has the property </a:t>
            </a:r>
            <a:r>
              <a:rPr lang="en-US" sz="1600" dirty="0">
                <a:solidFill>
                  <a:srgbClr val="FF0000"/>
                </a:solidFill>
              </a:rPr>
              <a:t>a + 0 =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B4F76-78AF-64FD-AE64-B7D8DE2A6097}"/>
              </a:ext>
            </a:extLst>
          </p:cNvPr>
          <p:cNvSpPr/>
          <p:nvPr/>
        </p:nvSpPr>
        <p:spPr>
          <a:xfrm>
            <a:off x="726831" y="4534078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Additive inverse</a:t>
            </a:r>
            <a:endParaRPr lang="en-C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45C11-0B61-8631-0DCD-44323E3293DE}"/>
              </a:ext>
            </a:extLst>
          </p:cNvPr>
          <p:cNvSpPr txBox="1"/>
          <p:nvPr/>
        </p:nvSpPr>
        <p:spPr>
          <a:xfrm>
            <a:off x="2986816" y="4507043"/>
            <a:ext cx="4018302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is in the set, </a:t>
            </a:r>
            <a:r>
              <a:rPr lang="en-US" sz="1600" dirty="0">
                <a:solidFill>
                  <a:srgbClr val="FF0000"/>
                </a:solidFill>
              </a:rPr>
              <a:t>-a is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 + (-a) =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84659-CB59-B197-CD80-48E2A13CAA88}"/>
              </a:ext>
            </a:extLst>
          </p:cNvPr>
          <p:cNvSpPr/>
          <p:nvPr/>
        </p:nvSpPr>
        <p:spPr>
          <a:xfrm>
            <a:off x="726831" y="5375588"/>
            <a:ext cx="2016370" cy="8635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Multiplicative inverse</a:t>
            </a:r>
            <a:endParaRPr lang="en-C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991F78-3968-1A52-79A8-E71CD1248B81}"/>
              </a:ext>
            </a:extLst>
          </p:cNvPr>
          <p:cNvSpPr txBox="1"/>
          <p:nvPr/>
        </p:nvSpPr>
        <p:spPr>
          <a:xfrm>
            <a:off x="2986815" y="5425827"/>
            <a:ext cx="357282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a is in the set,  </a:t>
            </a:r>
            <a:r>
              <a:rPr lang="en-US" sz="1600" dirty="0">
                <a:solidFill>
                  <a:srgbClr val="FF0000"/>
                </a:solidFill>
              </a:rPr>
              <a:t>a^(-1) is in the set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 * a^(-1)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5C100-DCCC-ED84-428B-FF4E3FA63AAD}"/>
              </a:ext>
            </a:extLst>
          </p:cNvPr>
          <p:cNvSpPr/>
          <p:nvPr/>
        </p:nvSpPr>
        <p:spPr>
          <a:xfrm>
            <a:off x="726830" y="3845843"/>
            <a:ext cx="2016370" cy="62226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Multiplicative identity</a:t>
            </a:r>
            <a:endParaRPr lang="en-C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ADA5B-DD39-56F5-2B51-D8D88F4F23FC}"/>
              </a:ext>
            </a:extLst>
          </p:cNvPr>
          <p:cNvSpPr txBox="1"/>
          <p:nvPr/>
        </p:nvSpPr>
        <p:spPr>
          <a:xfrm>
            <a:off x="2986815" y="3818808"/>
            <a:ext cx="4018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 exists and has the property </a:t>
            </a:r>
            <a:r>
              <a:rPr lang="en-US" sz="1600" dirty="0">
                <a:solidFill>
                  <a:srgbClr val="FF0000"/>
                </a:solidFill>
              </a:rPr>
              <a:t>a * 1 =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702A4-1493-43F4-319A-59F65E2A7A9E}"/>
              </a:ext>
            </a:extLst>
          </p:cNvPr>
          <p:cNvSpPr txBox="1"/>
          <p:nvPr/>
        </p:nvSpPr>
        <p:spPr>
          <a:xfrm>
            <a:off x="6559640" y="705383"/>
            <a:ext cx="4894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b="1" dirty="0"/>
              <a:t>F11 = {0, 1, 2, 3, 4, 5, 6, 7, 8, 9, 10}</a:t>
            </a:r>
          </a:p>
        </p:txBody>
      </p:sp>
    </p:spTree>
    <p:extLst>
      <p:ext uri="{BB962C8B-B14F-4D97-AF65-F5344CB8AC3E}">
        <p14:creationId xmlns:p14="http://schemas.microsoft.com/office/powerpoint/2010/main" val="423101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41222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椭圆曲线密码学的简单介绍 - 知乎">
            <a:extLst>
              <a:ext uri="{FF2B5EF4-FFF2-40B4-BE49-F238E27FC236}">
                <a16:creationId xmlns:a16="http://schemas.microsoft.com/office/drawing/2014/main" id="{CCE46699-2416-5401-98AC-30274376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9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EB4561-672F-F785-AFE5-26A05FB533C7}"/>
              </a:ext>
            </a:extLst>
          </p:cNvPr>
          <p:cNvCxnSpPr>
            <a:cxnSpLocks/>
          </p:cNvCxnSpPr>
          <p:nvPr/>
        </p:nvCxnSpPr>
        <p:spPr>
          <a:xfrm flipV="1">
            <a:off x="759949" y="3064748"/>
            <a:ext cx="3082663" cy="125358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CABFE7-E8AF-78CE-405F-30F54F7EC126}"/>
              </a:ext>
            </a:extLst>
          </p:cNvPr>
          <p:cNvSpPr txBox="1"/>
          <p:nvPr/>
        </p:nvSpPr>
        <p:spPr>
          <a:xfrm>
            <a:off x="993719" y="3689166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3FF490-E1DD-9C42-115E-06789BFF6F15}"/>
              </a:ext>
            </a:extLst>
          </p:cNvPr>
          <p:cNvSpPr txBox="1"/>
          <p:nvPr/>
        </p:nvSpPr>
        <p:spPr>
          <a:xfrm>
            <a:off x="3380693" y="5682716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+ B</a:t>
            </a:r>
            <a:endParaRPr lang="en-C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947A9-5B08-6579-750E-66A5E66C0F58}"/>
              </a:ext>
            </a:extLst>
          </p:cNvPr>
          <p:cNvSpPr txBox="1"/>
          <p:nvPr/>
        </p:nvSpPr>
        <p:spPr>
          <a:xfrm>
            <a:off x="3093804" y="2945670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endParaRPr lang="en-CN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A2DFA3-DFEA-86DE-35C6-AA4716E0EDB0}"/>
              </a:ext>
            </a:extLst>
          </p:cNvPr>
          <p:cNvCxnSpPr>
            <a:cxnSpLocks/>
          </p:cNvCxnSpPr>
          <p:nvPr/>
        </p:nvCxnSpPr>
        <p:spPr>
          <a:xfrm flipV="1">
            <a:off x="3322085" y="2815454"/>
            <a:ext cx="0" cy="348317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2CE8E90-7816-05E3-1725-3EE96E091968}"/>
              </a:ext>
            </a:extLst>
          </p:cNvPr>
          <p:cNvSpPr txBox="1"/>
          <p:nvPr/>
        </p:nvSpPr>
        <p:spPr>
          <a:xfrm>
            <a:off x="1889693" y="3559173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  <a:endParaRPr lang="en-CN" sz="1600" dirty="0"/>
          </a:p>
        </p:txBody>
      </p:sp>
      <p:pic>
        <p:nvPicPr>
          <p:cNvPr id="47" name="Picture 2" descr="椭圆曲线密码学的简单介绍 - 知乎">
            <a:extLst>
              <a:ext uri="{FF2B5EF4-FFF2-40B4-BE49-F238E27FC236}">
                <a16:creationId xmlns:a16="http://schemas.microsoft.com/office/drawing/2014/main" id="{9A7251F4-26FA-7146-0C0A-B8ADEE3EB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41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360DC0B-89A8-BAA6-BCDA-E7B7435AAD17}"/>
              </a:ext>
            </a:extLst>
          </p:cNvPr>
          <p:cNvSpPr txBox="1"/>
          <p:nvPr/>
        </p:nvSpPr>
        <p:spPr>
          <a:xfrm>
            <a:off x="6542367" y="5404815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-A</a:t>
            </a:r>
            <a:endParaRPr lang="en-CN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2D123C-8952-8B07-B60C-C207FCB62759}"/>
              </a:ext>
            </a:extLst>
          </p:cNvPr>
          <p:cNvCxnSpPr>
            <a:cxnSpLocks/>
          </p:cNvCxnSpPr>
          <p:nvPr/>
        </p:nvCxnSpPr>
        <p:spPr>
          <a:xfrm flipV="1">
            <a:off x="6931210" y="2815454"/>
            <a:ext cx="0" cy="348317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422D8B-CDB3-0356-9C2E-9D69A45C4AAC}"/>
              </a:ext>
            </a:extLst>
          </p:cNvPr>
          <p:cNvSpPr txBox="1"/>
          <p:nvPr/>
        </p:nvSpPr>
        <p:spPr>
          <a:xfrm>
            <a:off x="6578090" y="3559173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271F68-3B6B-8BF5-799A-0984D8AB3C9B}"/>
              </a:ext>
            </a:extLst>
          </p:cNvPr>
          <p:cNvSpPr txBox="1"/>
          <p:nvPr/>
        </p:nvSpPr>
        <p:spPr>
          <a:xfrm>
            <a:off x="5656632" y="2165571"/>
            <a:ext cx="184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+ (-A) = I</a:t>
            </a:r>
          </a:p>
          <a:p>
            <a:r>
              <a:rPr lang="en-US" sz="1600" dirty="0"/>
              <a:t>I means infinity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7834244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y^2 = x^3 + a*x + b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Point(x, y, a, b)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6600"/>
                </a:solidFill>
              </a:rPr>
              <a:t>Bitcoin: y^2 = x^3 + 7, where a = 0, and b = 7</a:t>
            </a:r>
          </a:p>
        </p:txBody>
      </p:sp>
      <p:pic>
        <p:nvPicPr>
          <p:cNvPr id="1028" name="Picture 2" descr="椭圆曲线密码学的简单介绍 - 知乎">
            <a:extLst>
              <a:ext uri="{FF2B5EF4-FFF2-40B4-BE49-F238E27FC236}">
                <a16:creationId xmlns:a16="http://schemas.microsoft.com/office/drawing/2014/main" id="{6BE7A040-B6E9-9EED-A1AF-DBA57F3B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50" y="2945670"/>
            <a:ext cx="3344783" cy="33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5EB86870-A2B3-9B88-15B5-053D1D98AD11}"/>
              </a:ext>
            </a:extLst>
          </p:cNvPr>
          <p:cNvCxnSpPr>
            <a:cxnSpLocks/>
          </p:cNvCxnSpPr>
          <p:nvPr/>
        </p:nvCxnSpPr>
        <p:spPr>
          <a:xfrm flipV="1">
            <a:off x="8499853" y="3284224"/>
            <a:ext cx="3035655" cy="83057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52D63E4-FCB4-BA04-0772-A03963125BBB}"/>
              </a:ext>
            </a:extLst>
          </p:cNvPr>
          <p:cNvSpPr txBox="1"/>
          <p:nvPr/>
        </p:nvSpPr>
        <p:spPr>
          <a:xfrm>
            <a:off x="9422634" y="3519889"/>
            <a:ext cx="481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n-CN" sz="16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E503A1D-4C63-2808-4179-ECC189D2128B}"/>
              </a:ext>
            </a:extLst>
          </p:cNvPr>
          <p:cNvSpPr txBox="1"/>
          <p:nvPr/>
        </p:nvSpPr>
        <p:spPr>
          <a:xfrm>
            <a:off x="11358614" y="5682716"/>
            <a:ext cx="75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+ A</a:t>
            </a:r>
            <a:endParaRPr lang="en-CN" sz="16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436DE97-A642-AC3A-10E2-74A1640E4CC9}"/>
              </a:ext>
            </a:extLst>
          </p:cNvPr>
          <p:cNvCxnSpPr>
            <a:cxnSpLocks/>
          </p:cNvCxnSpPr>
          <p:nvPr/>
        </p:nvCxnSpPr>
        <p:spPr>
          <a:xfrm flipV="1">
            <a:off x="11253114" y="3064748"/>
            <a:ext cx="0" cy="32338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 cryptography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544333-BCD7-F34C-B082-CF50DD90ECB4}"/>
              </a:ext>
            </a:extLst>
          </p:cNvPr>
          <p:cNvSpPr/>
          <p:nvPr/>
        </p:nvSpPr>
        <p:spPr>
          <a:xfrm>
            <a:off x="638355" y="1895404"/>
            <a:ext cx="2346386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and b of the curve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curve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5" name="TextBox 56">
            <a:extLst>
              <a:ext uri="{FF2B5EF4-FFF2-40B4-BE49-F238E27FC236}">
                <a16:creationId xmlns:a16="http://schemas.microsoft.com/office/drawing/2014/main" id="{AD35D2F3-2F23-3343-807D-591C45620E9B}"/>
              </a:ext>
            </a:extLst>
          </p:cNvPr>
          <p:cNvSpPr txBox="1"/>
          <p:nvPr/>
        </p:nvSpPr>
        <p:spPr>
          <a:xfrm>
            <a:off x="3143560" y="1895404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y^2 = x^3 + a*x +b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5DF854-8926-E34B-9D82-E4E65F23B03A}"/>
              </a:ext>
            </a:extLst>
          </p:cNvPr>
          <p:cNvSpPr/>
          <p:nvPr/>
        </p:nvSpPr>
        <p:spPr>
          <a:xfrm>
            <a:off x="638355" y="2861574"/>
            <a:ext cx="2346386" cy="62186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prime of the finite filed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finite filed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E65AD783-E41E-C04D-B80F-421EF409776D}"/>
              </a:ext>
            </a:extLst>
          </p:cNvPr>
          <p:cNvSpPr txBox="1"/>
          <p:nvPr/>
        </p:nvSpPr>
        <p:spPr>
          <a:xfrm>
            <a:off x="3143560" y="2987838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{0,1,2,3,4,…p-1}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9E8FB9-D66C-0242-9847-F65C7DC89531}"/>
              </a:ext>
            </a:extLst>
          </p:cNvPr>
          <p:cNvSpPr/>
          <p:nvPr/>
        </p:nvSpPr>
        <p:spPr>
          <a:xfrm>
            <a:off x="638355" y="3750220"/>
            <a:ext cx="2346386" cy="8217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 and y coordinates of the generator point G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the generator point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9" name="TextBox 56">
            <a:extLst>
              <a:ext uri="{FF2B5EF4-FFF2-40B4-BE49-F238E27FC236}">
                <a16:creationId xmlns:a16="http://schemas.microsoft.com/office/drawing/2014/main" id="{34FB9404-CBDE-CE4D-B6FF-2A91A26F7B47}"/>
              </a:ext>
            </a:extLst>
          </p:cNvPr>
          <p:cNvSpPr txBox="1"/>
          <p:nvPr/>
        </p:nvSpPr>
        <p:spPr>
          <a:xfrm>
            <a:off x="3143560" y="3876484"/>
            <a:ext cx="30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(x, y), the generator point G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B7628A-6A02-D94E-854B-DA73EBDA7F2B}"/>
              </a:ext>
            </a:extLst>
          </p:cNvPr>
          <p:cNvSpPr/>
          <p:nvPr/>
        </p:nvSpPr>
        <p:spPr>
          <a:xfrm>
            <a:off x="638355" y="4765131"/>
            <a:ext cx="2346386" cy="96280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order of the group generated by G, n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order of the group</a:t>
            </a:r>
            <a:endParaRPr lang="en-CN" sz="1600" dirty="0">
              <a:solidFill>
                <a:srgbClr val="FFFF00"/>
              </a:solidFill>
            </a:endParaRPr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42D755C3-11FC-6C45-8532-9231A4B2924F}"/>
              </a:ext>
            </a:extLst>
          </p:cNvPr>
          <p:cNvSpPr txBox="1"/>
          <p:nvPr/>
        </p:nvSpPr>
        <p:spPr>
          <a:xfrm>
            <a:off x="3143560" y="4891394"/>
            <a:ext cx="336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{G, 2G, 3G, 4G, … </a:t>
            </a:r>
            <a:r>
              <a:rPr lang="en-US" dirty="0" err="1"/>
              <a:t>nG</a:t>
            </a:r>
            <a:r>
              <a:rPr lang="en-US" dirty="0"/>
              <a:t>} where </a:t>
            </a:r>
            <a:r>
              <a:rPr lang="en-US" dirty="0" err="1"/>
              <a:t>nG</a:t>
            </a:r>
            <a:r>
              <a:rPr lang="en-US" dirty="0"/>
              <a:t>=0 (</a:t>
            </a:r>
            <a:r>
              <a:rPr lang="en-US" dirty="0" err="1"/>
              <a:t>ininity</a:t>
            </a:r>
            <a:r>
              <a:rPr lang="en-US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564551-ADF6-9043-84E5-C72E173FB204}"/>
              </a:ext>
            </a:extLst>
          </p:cNvPr>
          <p:cNvSpPr txBox="1"/>
          <p:nvPr/>
        </p:nvSpPr>
        <p:spPr>
          <a:xfrm>
            <a:off x="7396729" y="93736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eG</a:t>
            </a:r>
            <a:r>
              <a:rPr kumimoji="1" lang="en-US" altLang="zh-CN" dirty="0"/>
              <a:t> = P</a:t>
            </a:r>
            <a:endParaRPr kumimoji="1"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E7921D-B757-4331-F66C-F7DFB9A4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41" y="1807573"/>
            <a:ext cx="3762504" cy="335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3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 </a:t>
            </a:r>
            <a:r>
              <a:rPr lang="en-US" altLang="zh-CN" sz="2000" b="1" dirty="0"/>
              <a:t>cryptography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4721488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首先，</a:t>
            </a:r>
            <a:r>
              <a:rPr lang="en-US" altLang="zh-CN" sz="1600" dirty="0" err="1"/>
              <a:t>eG</a:t>
            </a:r>
            <a:r>
              <a:rPr lang="en-US" altLang="zh-CN" sz="1600" dirty="0"/>
              <a:t> = P, </a:t>
            </a:r>
            <a:r>
              <a:rPr lang="zh-CN" altLang="en-US" sz="1600" dirty="0"/>
              <a:t>其中，</a:t>
            </a:r>
            <a:r>
              <a:rPr lang="en-US" altLang="zh-CN" sz="1600" dirty="0"/>
              <a:t>e</a:t>
            </a:r>
            <a:r>
              <a:rPr lang="zh-CN" altLang="en-US" sz="1600" dirty="0"/>
              <a:t>为</a:t>
            </a:r>
            <a:r>
              <a:rPr lang="en-US" altLang="zh-CN" sz="1600" dirty="0"/>
              <a:t>private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，</a:t>
            </a:r>
            <a:r>
              <a:rPr lang="en-US" altLang="zh-CN" sz="1600" dirty="0"/>
              <a:t>P</a:t>
            </a:r>
            <a:r>
              <a:rPr lang="zh-CN" altLang="en-US" sz="1600" dirty="0"/>
              <a:t>为</a:t>
            </a:r>
            <a:r>
              <a:rPr lang="en-US" altLang="zh-CN" sz="1600" dirty="0"/>
              <a:t>public</a:t>
            </a:r>
            <a:r>
              <a:rPr lang="zh-CN" altLang="en-US" sz="1600" dirty="0"/>
              <a:t> </a:t>
            </a:r>
            <a:r>
              <a:rPr lang="en-US" altLang="zh-CN" sz="1600" dirty="0"/>
              <a:t>key</a:t>
            </a:r>
            <a:r>
              <a:rPr lang="zh-CN" altLang="en-US" sz="1600" dirty="0"/>
              <a:t>，</a:t>
            </a:r>
            <a:r>
              <a:rPr lang="en-US" altLang="zh-CN" sz="1600" dirty="0"/>
              <a:t>G</a:t>
            </a:r>
            <a:r>
              <a:rPr lang="zh-CN" altLang="en-US" sz="1600" dirty="0"/>
              <a:t>为比特币的常量，起点值。</a:t>
            </a:r>
            <a:r>
              <a:rPr lang="zh-CN" altLang="en-US" sz="1600" dirty="0">
                <a:solidFill>
                  <a:srgbClr val="FF6600"/>
                </a:solidFill>
              </a:rPr>
              <a:t>已知</a:t>
            </a:r>
            <a:r>
              <a:rPr lang="en-US" altLang="zh-CN" sz="1600" dirty="0">
                <a:solidFill>
                  <a:srgbClr val="FF6600"/>
                </a:solidFill>
              </a:rPr>
              <a:t>G</a:t>
            </a:r>
            <a:r>
              <a:rPr lang="zh-CN" altLang="en-US" sz="1600" dirty="0">
                <a:solidFill>
                  <a:srgbClr val="FF6600"/>
                </a:solidFill>
              </a:rPr>
              <a:t>和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  <a:r>
              <a:rPr lang="zh-CN" altLang="en-US" sz="1600" dirty="0">
                <a:solidFill>
                  <a:srgbClr val="FF6600"/>
                </a:solidFill>
              </a:rPr>
              <a:t>，很容易计算</a:t>
            </a:r>
            <a:r>
              <a:rPr lang="en-US" altLang="zh-CN" sz="1600" dirty="0">
                <a:solidFill>
                  <a:srgbClr val="FF6600"/>
                </a:solidFill>
              </a:rPr>
              <a:t>P</a:t>
            </a:r>
            <a:r>
              <a:rPr lang="zh-CN" altLang="en-US" sz="1600" dirty="0">
                <a:solidFill>
                  <a:srgbClr val="FF6600"/>
                </a:solidFill>
              </a:rPr>
              <a:t>。但是已经</a:t>
            </a:r>
            <a:r>
              <a:rPr lang="en-US" altLang="zh-CN" sz="1600" dirty="0">
                <a:solidFill>
                  <a:srgbClr val="FF6600"/>
                </a:solidFill>
              </a:rPr>
              <a:t>P</a:t>
            </a:r>
            <a:r>
              <a:rPr lang="zh-CN" altLang="en-US" sz="1600" dirty="0">
                <a:solidFill>
                  <a:srgbClr val="FF6600"/>
                </a:solidFill>
              </a:rPr>
              <a:t>和</a:t>
            </a:r>
            <a:r>
              <a:rPr lang="en-US" altLang="zh-CN" sz="1600" dirty="0">
                <a:solidFill>
                  <a:srgbClr val="FF6600"/>
                </a:solidFill>
              </a:rPr>
              <a:t>G</a:t>
            </a:r>
            <a:r>
              <a:rPr lang="zh-CN" altLang="en-US" sz="1600" dirty="0">
                <a:solidFill>
                  <a:srgbClr val="FF6600"/>
                </a:solidFill>
              </a:rPr>
              <a:t>，无法计算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FF660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随机给出一个</a:t>
            </a:r>
            <a:r>
              <a:rPr lang="en-US" altLang="zh-CN" sz="1600" dirty="0"/>
              <a:t>k, </a:t>
            </a:r>
            <a:r>
              <a:rPr lang="zh-CN" altLang="en-US" sz="1600" dirty="0"/>
              <a:t>使</a:t>
            </a:r>
            <a:r>
              <a:rPr lang="en-US" altLang="zh-CN" sz="1600" dirty="0" err="1"/>
              <a:t>kG</a:t>
            </a:r>
            <a:r>
              <a:rPr lang="en-US" altLang="zh-CN" sz="1600" dirty="0"/>
              <a:t> = R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引入两个参数：</a:t>
            </a:r>
            <a:r>
              <a:rPr lang="en-US" altLang="zh-CN" sz="1600" dirty="0" err="1"/>
              <a:t>uG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vP</a:t>
            </a:r>
            <a:r>
              <a:rPr lang="zh-CN" altLang="en-US" sz="1600" dirty="0"/>
              <a:t> </a:t>
            </a:r>
            <a:r>
              <a:rPr lang="en-US" altLang="zh-CN" sz="1600" dirty="0"/>
              <a:t>=</a:t>
            </a:r>
            <a:r>
              <a:rPr lang="zh-CN" altLang="en-US" sz="1600" dirty="0"/>
              <a:t> </a:t>
            </a:r>
            <a:r>
              <a:rPr lang="en-US" altLang="zh-CN" sz="1600" dirty="0" err="1"/>
              <a:t>kG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因为</a:t>
            </a:r>
            <a:r>
              <a:rPr lang="en-US" altLang="zh-CN" sz="1600" dirty="0" err="1"/>
              <a:t>eG</a:t>
            </a:r>
            <a:r>
              <a:rPr lang="en-US" altLang="zh-CN" sz="1600" dirty="0"/>
              <a:t> = P</a:t>
            </a:r>
            <a:r>
              <a:rPr lang="zh-CN" altLang="en-US" sz="1600" dirty="0"/>
              <a:t>，可以知道：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C89F515-C3C4-6744-B946-4E14F352A353}"/>
              </a:ext>
            </a:extLst>
          </p:cNvPr>
          <p:cNvCxnSpPr>
            <a:cxnSpLocks/>
          </p:cNvCxnSpPr>
          <p:nvPr/>
        </p:nvCxnSpPr>
        <p:spPr>
          <a:xfrm>
            <a:off x="1525520" y="3946304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6">
            <a:extLst>
              <a:ext uri="{FF2B5EF4-FFF2-40B4-BE49-F238E27FC236}">
                <a16:creationId xmlns:a16="http://schemas.microsoft.com/office/drawing/2014/main" id="{3D3BF6CB-54FB-494C-AE53-D03300E8FE3B}"/>
              </a:ext>
            </a:extLst>
          </p:cNvPr>
          <p:cNvSpPr txBox="1"/>
          <p:nvPr/>
        </p:nvSpPr>
        <p:spPr>
          <a:xfrm>
            <a:off x="2846440" y="3761320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</a:p>
        </p:txBody>
      </p:sp>
      <p:sp>
        <p:nvSpPr>
          <p:cNvPr id="8" name="TextBox 56">
            <a:extLst>
              <a:ext uri="{FF2B5EF4-FFF2-40B4-BE49-F238E27FC236}">
                <a16:creationId xmlns:a16="http://schemas.microsoft.com/office/drawing/2014/main" id="{596C930B-8BA2-524A-9510-D5BD4DFA34B8}"/>
              </a:ext>
            </a:extLst>
          </p:cNvPr>
          <p:cNvSpPr txBox="1"/>
          <p:nvPr/>
        </p:nvSpPr>
        <p:spPr>
          <a:xfrm>
            <a:off x="1683413" y="3531124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 - u</a:t>
            </a:r>
          </a:p>
        </p:txBody>
      </p:sp>
      <p:sp>
        <p:nvSpPr>
          <p:cNvPr id="9" name="TextBox 56">
            <a:extLst>
              <a:ext uri="{FF2B5EF4-FFF2-40B4-BE49-F238E27FC236}">
                <a16:creationId xmlns:a16="http://schemas.microsoft.com/office/drawing/2014/main" id="{0280F64E-9DB0-5942-848A-C758C9CCF3F8}"/>
              </a:ext>
            </a:extLst>
          </p:cNvPr>
          <p:cNvSpPr txBox="1"/>
          <p:nvPr/>
        </p:nvSpPr>
        <p:spPr>
          <a:xfrm>
            <a:off x="1836373" y="3961375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</a:t>
            </a:r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AF4675E4-7450-A046-BA7D-2D16978CCC90}"/>
              </a:ext>
            </a:extLst>
          </p:cNvPr>
          <p:cNvSpPr txBox="1"/>
          <p:nvPr/>
        </p:nvSpPr>
        <p:spPr>
          <a:xfrm>
            <a:off x="2477911" y="3761320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G</a:t>
            </a:r>
          </a:p>
        </p:txBody>
      </p:sp>
      <p:sp>
        <p:nvSpPr>
          <p:cNvPr id="11" name="TextBox 56">
            <a:extLst>
              <a:ext uri="{FF2B5EF4-FFF2-40B4-BE49-F238E27FC236}">
                <a16:creationId xmlns:a16="http://schemas.microsoft.com/office/drawing/2014/main" id="{85AA7B6E-F7BA-8F4B-A4AB-031014E34C2C}"/>
              </a:ext>
            </a:extLst>
          </p:cNvPr>
          <p:cNvSpPr txBox="1"/>
          <p:nvPr/>
        </p:nvSpPr>
        <p:spPr>
          <a:xfrm>
            <a:off x="2857870" y="419157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P</a:t>
            </a:r>
          </a:p>
        </p:txBody>
      </p:sp>
      <p:sp>
        <p:nvSpPr>
          <p:cNvPr id="12" name="TextBox 56">
            <a:extLst>
              <a:ext uri="{FF2B5EF4-FFF2-40B4-BE49-F238E27FC236}">
                <a16:creationId xmlns:a16="http://schemas.microsoft.com/office/drawing/2014/main" id="{7B673A46-C4DE-1B4A-938E-CE048D3DB486}"/>
              </a:ext>
            </a:extLst>
          </p:cNvPr>
          <p:cNvSpPr txBox="1"/>
          <p:nvPr/>
        </p:nvSpPr>
        <p:spPr>
          <a:xfrm>
            <a:off x="2306461" y="419157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e  G</a:t>
            </a:r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7B3085B3-4B6E-5747-BCF5-B5D60E7C82BB}"/>
              </a:ext>
            </a:extLst>
          </p:cNvPr>
          <p:cNvSpPr txBox="1"/>
          <p:nvPr/>
        </p:nvSpPr>
        <p:spPr>
          <a:xfrm>
            <a:off x="330959" y="4645618"/>
            <a:ext cx="472148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k</a:t>
            </a:r>
            <a:r>
              <a:rPr lang="zh-CN" altLang="en-US" sz="1600" dirty="0"/>
              <a:t>是随机数。通过知道</a:t>
            </a:r>
            <a:r>
              <a:rPr lang="en-US" altLang="zh-CN" sz="1600" dirty="0"/>
              <a:t>P</a:t>
            </a:r>
            <a:r>
              <a:rPr lang="zh-CN" altLang="en-US" sz="1600" dirty="0"/>
              <a:t>和</a:t>
            </a:r>
            <a:r>
              <a:rPr lang="en-US" altLang="zh-CN" sz="1600" dirty="0"/>
              <a:t>G,</a:t>
            </a:r>
            <a:r>
              <a:rPr lang="zh-CN" altLang="en-US" sz="1600" dirty="0"/>
              <a:t> 无法反推出，</a:t>
            </a: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只有当知道</a:t>
            </a:r>
            <a:r>
              <a:rPr lang="en-US" altLang="zh-CN" sz="1600" dirty="0"/>
              <a:t>e</a:t>
            </a:r>
            <a:r>
              <a:rPr lang="zh-CN" altLang="en-US" sz="1600" dirty="0"/>
              <a:t>的时候，才能得到正确的（</a:t>
            </a:r>
            <a:r>
              <a:rPr lang="en-US" altLang="zh-CN" sz="1600" dirty="0"/>
              <a:t>u</a:t>
            </a:r>
            <a:r>
              <a:rPr lang="zh-CN" altLang="en-US" sz="1600" dirty="0"/>
              <a:t>，</a:t>
            </a:r>
            <a:r>
              <a:rPr lang="en-US" altLang="zh-CN" sz="1600" dirty="0"/>
              <a:t>v</a:t>
            </a:r>
            <a:r>
              <a:rPr lang="zh-CN" altLang="en-US" sz="1600" dirty="0"/>
              <a:t>）组合。因此，</a:t>
            </a:r>
            <a:r>
              <a:rPr lang="zh-CN" altLang="en-US" sz="1600" dirty="0">
                <a:solidFill>
                  <a:srgbClr val="FF6600"/>
                </a:solidFill>
              </a:rPr>
              <a:t>如果一个人能够给出正确的（</a:t>
            </a:r>
            <a:r>
              <a:rPr lang="en-US" altLang="zh-CN" sz="1600" dirty="0">
                <a:solidFill>
                  <a:srgbClr val="FF6600"/>
                </a:solidFill>
              </a:rPr>
              <a:t>u</a:t>
            </a:r>
            <a:r>
              <a:rPr lang="zh-CN" altLang="en-US" sz="1600" dirty="0">
                <a:solidFill>
                  <a:srgbClr val="FF6600"/>
                </a:solidFill>
              </a:rPr>
              <a:t>，</a:t>
            </a:r>
            <a:r>
              <a:rPr lang="en-US" altLang="zh-CN" sz="1600" dirty="0">
                <a:solidFill>
                  <a:srgbClr val="FF6600"/>
                </a:solidFill>
              </a:rPr>
              <a:t>v</a:t>
            </a:r>
            <a:r>
              <a:rPr lang="zh-CN" altLang="en-US" sz="1600" dirty="0">
                <a:solidFill>
                  <a:srgbClr val="FF6600"/>
                </a:solidFill>
              </a:rPr>
              <a:t>）组合，就代表它知道</a:t>
            </a:r>
            <a:r>
              <a:rPr lang="en-US" altLang="zh-CN" sz="1600" dirty="0">
                <a:solidFill>
                  <a:srgbClr val="FF6600"/>
                </a:solidFill>
              </a:rPr>
              <a:t>e</a:t>
            </a:r>
            <a:r>
              <a:rPr lang="zh-CN" altLang="en-US" sz="1600" dirty="0">
                <a:solidFill>
                  <a:srgbClr val="FF6600"/>
                </a:solidFill>
              </a:rPr>
              <a:t>，知道</a:t>
            </a:r>
            <a:r>
              <a:rPr lang="en-US" altLang="zh-CN" sz="1600" dirty="0">
                <a:solidFill>
                  <a:srgbClr val="FF6600"/>
                </a:solidFill>
              </a:rPr>
              <a:t>private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key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FD9DE58-8542-2542-B203-17BA463C10DA}"/>
              </a:ext>
            </a:extLst>
          </p:cNvPr>
          <p:cNvCxnSpPr>
            <a:cxnSpLocks/>
          </p:cNvCxnSpPr>
          <p:nvPr/>
        </p:nvCxnSpPr>
        <p:spPr>
          <a:xfrm>
            <a:off x="4310457" y="4787291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6">
            <a:extLst>
              <a:ext uri="{FF2B5EF4-FFF2-40B4-BE49-F238E27FC236}">
                <a16:creationId xmlns:a16="http://schemas.microsoft.com/office/drawing/2014/main" id="{30C8A33F-F951-A14B-8CE5-C2A4BFAC438C}"/>
              </a:ext>
            </a:extLst>
          </p:cNvPr>
          <p:cNvSpPr txBox="1"/>
          <p:nvPr/>
        </p:nvSpPr>
        <p:spPr>
          <a:xfrm>
            <a:off x="4468350" y="4372111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 - u</a:t>
            </a: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F5E3BAC0-C01D-D34B-BA3A-FC01CBB3F89E}"/>
              </a:ext>
            </a:extLst>
          </p:cNvPr>
          <p:cNvSpPr txBox="1"/>
          <p:nvPr/>
        </p:nvSpPr>
        <p:spPr>
          <a:xfrm>
            <a:off x="4621310" y="4802362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BC4C95-B8EE-A141-83C0-631B0B32849D}"/>
              </a:ext>
            </a:extLst>
          </p:cNvPr>
          <p:cNvSpPr/>
          <p:nvPr/>
        </p:nvSpPr>
        <p:spPr>
          <a:xfrm>
            <a:off x="314176" y="2168715"/>
            <a:ext cx="5055846" cy="43152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4BFFA8-CC9F-A747-9019-4EF0DD24696E}"/>
              </a:ext>
            </a:extLst>
          </p:cNvPr>
          <p:cNvSpPr/>
          <p:nvPr/>
        </p:nvSpPr>
        <p:spPr>
          <a:xfrm>
            <a:off x="6099022" y="276469"/>
            <a:ext cx="5055846" cy="52431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TextBox 56">
            <a:extLst>
              <a:ext uri="{FF2B5EF4-FFF2-40B4-BE49-F238E27FC236}">
                <a16:creationId xmlns:a16="http://schemas.microsoft.com/office/drawing/2014/main" id="{4E2DF4C6-B9EA-2145-8EF6-FBF241E67AAA}"/>
              </a:ext>
            </a:extLst>
          </p:cNvPr>
          <p:cNvSpPr txBox="1"/>
          <p:nvPr/>
        </p:nvSpPr>
        <p:spPr>
          <a:xfrm>
            <a:off x="6170430" y="294140"/>
            <a:ext cx="4721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/>
              <a:t>再引入两个新的参数</a:t>
            </a:r>
            <a:endParaRPr lang="en-US" altLang="zh-CN" sz="1600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5E8E1CA-ADCB-DF41-B5E7-842835F55D47}"/>
              </a:ext>
            </a:extLst>
          </p:cNvPr>
          <p:cNvCxnSpPr>
            <a:cxnSpLocks/>
          </p:cNvCxnSpPr>
          <p:nvPr/>
        </p:nvCxnSpPr>
        <p:spPr>
          <a:xfrm>
            <a:off x="7122929" y="1217466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6">
            <a:extLst>
              <a:ext uri="{FF2B5EF4-FFF2-40B4-BE49-F238E27FC236}">
                <a16:creationId xmlns:a16="http://schemas.microsoft.com/office/drawing/2014/main" id="{DCE9A332-1ED0-7143-A190-B590DFC05923}"/>
              </a:ext>
            </a:extLst>
          </p:cNvPr>
          <p:cNvSpPr txBox="1"/>
          <p:nvPr/>
        </p:nvSpPr>
        <p:spPr>
          <a:xfrm>
            <a:off x="7446484" y="817356"/>
            <a:ext cx="737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z</a:t>
            </a:r>
          </a:p>
        </p:txBody>
      </p:sp>
      <p:sp>
        <p:nvSpPr>
          <p:cNvPr id="22" name="TextBox 56">
            <a:extLst>
              <a:ext uri="{FF2B5EF4-FFF2-40B4-BE49-F238E27FC236}">
                <a16:creationId xmlns:a16="http://schemas.microsoft.com/office/drawing/2014/main" id="{AC4CA609-4FD2-3748-AF2F-8F630B1B39F2}"/>
              </a:ext>
            </a:extLst>
          </p:cNvPr>
          <p:cNvSpPr txBox="1"/>
          <p:nvPr/>
        </p:nvSpPr>
        <p:spPr>
          <a:xfrm>
            <a:off x="7433782" y="1232537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</a:t>
            </a: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id="{13F7D7CD-86F1-824D-B85D-31849007EFF6}"/>
              </a:ext>
            </a:extLst>
          </p:cNvPr>
          <p:cNvSpPr txBox="1"/>
          <p:nvPr/>
        </p:nvSpPr>
        <p:spPr>
          <a:xfrm>
            <a:off x="6422577" y="1002341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u =</a:t>
            </a:r>
          </a:p>
        </p:txBody>
      </p:sp>
      <p:sp>
        <p:nvSpPr>
          <p:cNvPr id="25" name="TextBox 56">
            <a:extLst>
              <a:ext uri="{FF2B5EF4-FFF2-40B4-BE49-F238E27FC236}">
                <a16:creationId xmlns:a16="http://schemas.microsoft.com/office/drawing/2014/main" id="{6E606198-E2D7-8C41-A5DC-214E23C382B1}"/>
              </a:ext>
            </a:extLst>
          </p:cNvPr>
          <p:cNvSpPr txBox="1"/>
          <p:nvPr/>
        </p:nvSpPr>
        <p:spPr>
          <a:xfrm>
            <a:off x="9760355" y="817356"/>
            <a:ext cx="41843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r</a:t>
            </a: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8930E97D-7DCE-334A-96F3-FDF9F91FB7F8}"/>
              </a:ext>
            </a:extLst>
          </p:cNvPr>
          <p:cNvSpPr txBox="1"/>
          <p:nvPr/>
        </p:nvSpPr>
        <p:spPr>
          <a:xfrm>
            <a:off x="9747653" y="1232537"/>
            <a:ext cx="4311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</a:t>
            </a: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5FDCD5A0-5420-2F4B-8E62-67D890352154}"/>
              </a:ext>
            </a:extLst>
          </p:cNvPr>
          <p:cNvSpPr txBox="1"/>
          <p:nvPr/>
        </p:nvSpPr>
        <p:spPr>
          <a:xfrm>
            <a:off x="8736448" y="1002341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v =</a:t>
            </a: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BF67A315-20AC-1B4B-AB0A-7DEBE1F827E5}"/>
              </a:ext>
            </a:extLst>
          </p:cNvPr>
          <p:cNvSpPr txBox="1"/>
          <p:nvPr/>
        </p:nvSpPr>
        <p:spPr>
          <a:xfrm>
            <a:off x="6266201" y="1589567"/>
            <a:ext cx="4721488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6600"/>
                </a:solidFill>
              </a:rPr>
              <a:t>其中，</a:t>
            </a:r>
            <a:r>
              <a:rPr lang="en-US" altLang="zh-CN" sz="1600" dirty="0">
                <a:solidFill>
                  <a:srgbClr val="FF6600"/>
                </a:solidFill>
              </a:rPr>
              <a:t>z</a:t>
            </a:r>
            <a:r>
              <a:rPr lang="zh-CN" altLang="en-US" sz="1600" dirty="0">
                <a:solidFill>
                  <a:srgbClr val="FF6600"/>
                </a:solidFill>
              </a:rPr>
              <a:t>代表 </a:t>
            </a:r>
            <a:r>
              <a:rPr lang="en-US" altLang="zh-CN" sz="1600" dirty="0">
                <a:solidFill>
                  <a:srgbClr val="FF6600"/>
                </a:solidFill>
              </a:rPr>
              <a:t>purpose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of the shooting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6600"/>
                </a:solidFill>
              </a:rPr>
              <a:t>r</a:t>
            </a:r>
            <a:r>
              <a:rPr lang="zh-CN" altLang="en-US" sz="1600" dirty="0">
                <a:solidFill>
                  <a:srgbClr val="FF6600"/>
                </a:solidFill>
              </a:rPr>
              <a:t>代表，</a:t>
            </a:r>
            <a:r>
              <a:rPr lang="en-US" altLang="zh-CN" sz="1600" dirty="0">
                <a:solidFill>
                  <a:srgbClr val="FF6600"/>
                </a:solidFill>
              </a:rPr>
              <a:t>R</a:t>
            </a:r>
            <a:r>
              <a:rPr lang="zh-CN" altLang="en-US" sz="1600" dirty="0">
                <a:solidFill>
                  <a:srgbClr val="FF6600"/>
                </a:solidFill>
              </a:rPr>
              <a:t>的</a:t>
            </a:r>
            <a:r>
              <a:rPr lang="en-US" altLang="zh-CN" sz="1600" dirty="0">
                <a:solidFill>
                  <a:srgbClr val="FF6600"/>
                </a:solidFill>
              </a:rPr>
              <a:t>x</a:t>
            </a:r>
            <a:r>
              <a:rPr lang="zh-CN" altLang="en-US" sz="1600" dirty="0">
                <a:solidFill>
                  <a:srgbClr val="FF6600"/>
                </a:solidFill>
              </a:rPr>
              <a:t>坐标值</a:t>
            </a:r>
            <a:endParaRPr lang="en-US" altLang="zh-CN" sz="1600" dirty="0">
              <a:solidFill>
                <a:srgbClr val="FF6600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s</a:t>
            </a:r>
            <a:r>
              <a:rPr lang="zh-CN" altLang="en-US" sz="1600" dirty="0"/>
              <a:t>可以推算：</a:t>
            </a:r>
            <a:endParaRPr lang="en-US" altLang="zh-CN" sz="1600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5A3AE00-89E5-E84C-A6D3-F1B8DE84595C}"/>
              </a:ext>
            </a:extLst>
          </p:cNvPr>
          <p:cNvCxnSpPr>
            <a:cxnSpLocks/>
          </p:cNvCxnSpPr>
          <p:nvPr/>
        </p:nvCxnSpPr>
        <p:spPr>
          <a:xfrm>
            <a:off x="9436800" y="1217466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A041913C-148F-E241-A2B2-6F05239E87E8}"/>
              </a:ext>
            </a:extLst>
          </p:cNvPr>
          <p:cNvCxnSpPr>
            <a:cxnSpLocks/>
          </p:cNvCxnSpPr>
          <p:nvPr/>
        </p:nvCxnSpPr>
        <p:spPr>
          <a:xfrm>
            <a:off x="7172368" y="3147049"/>
            <a:ext cx="894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6">
            <a:extLst>
              <a:ext uri="{FF2B5EF4-FFF2-40B4-BE49-F238E27FC236}">
                <a16:creationId xmlns:a16="http://schemas.microsoft.com/office/drawing/2014/main" id="{561FA18A-184A-9E41-BD7B-10D07DC2B5D1}"/>
              </a:ext>
            </a:extLst>
          </p:cNvPr>
          <p:cNvSpPr txBox="1"/>
          <p:nvPr/>
        </p:nvSpPr>
        <p:spPr>
          <a:xfrm>
            <a:off x="7483221" y="3162120"/>
            <a:ext cx="431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k</a:t>
            </a:r>
          </a:p>
        </p:txBody>
      </p:sp>
      <p:sp>
        <p:nvSpPr>
          <p:cNvPr id="31" name="TextBox 56">
            <a:extLst>
              <a:ext uri="{FF2B5EF4-FFF2-40B4-BE49-F238E27FC236}">
                <a16:creationId xmlns:a16="http://schemas.microsoft.com/office/drawing/2014/main" id="{7369276D-EE9A-5E41-B5B9-08CE32028ADC}"/>
              </a:ext>
            </a:extLst>
          </p:cNvPr>
          <p:cNvSpPr txBox="1"/>
          <p:nvPr/>
        </p:nvSpPr>
        <p:spPr>
          <a:xfrm>
            <a:off x="6472016" y="2931924"/>
            <a:ext cx="700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s  =</a:t>
            </a: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59FA6825-4A57-1F44-B4D0-B6EA302DC075}"/>
              </a:ext>
            </a:extLst>
          </p:cNvPr>
          <p:cNvSpPr txBox="1"/>
          <p:nvPr/>
        </p:nvSpPr>
        <p:spPr>
          <a:xfrm>
            <a:off x="7383876" y="2717238"/>
            <a:ext cx="135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zh-CN" sz="2000" dirty="0"/>
              <a:t>z + re</a:t>
            </a:r>
          </a:p>
        </p:txBody>
      </p:sp>
      <p:sp>
        <p:nvSpPr>
          <p:cNvPr id="36" name="TextBox 56">
            <a:extLst>
              <a:ext uri="{FF2B5EF4-FFF2-40B4-BE49-F238E27FC236}">
                <a16:creationId xmlns:a16="http://schemas.microsoft.com/office/drawing/2014/main" id="{6973914D-14FD-B64B-9E0C-C1A6EED9BE5C}"/>
              </a:ext>
            </a:extLst>
          </p:cNvPr>
          <p:cNvSpPr txBox="1"/>
          <p:nvPr/>
        </p:nvSpPr>
        <p:spPr>
          <a:xfrm>
            <a:off x="6375704" y="4265442"/>
            <a:ext cx="472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6600"/>
                </a:solidFill>
              </a:rPr>
              <a:t>在验证时，</a:t>
            </a:r>
            <a:r>
              <a:rPr lang="en-US" altLang="zh-CN" sz="1600" dirty="0">
                <a:solidFill>
                  <a:srgbClr val="FF6600"/>
                </a:solidFill>
              </a:rPr>
              <a:t>private</a:t>
            </a:r>
            <a:r>
              <a:rPr lang="zh-CN" altLang="en-US" sz="1600" dirty="0">
                <a:solidFill>
                  <a:srgbClr val="FF6600"/>
                </a:solidFill>
              </a:rPr>
              <a:t> </a:t>
            </a:r>
            <a:r>
              <a:rPr lang="en-US" altLang="zh-CN" sz="1600" dirty="0">
                <a:solidFill>
                  <a:srgbClr val="FF6600"/>
                </a:solidFill>
              </a:rPr>
              <a:t>key</a:t>
            </a:r>
            <a:r>
              <a:rPr lang="zh-CN" altLang="en-US" sz="1600" dirty="0">
                <a:solidFill>
                  <a:srgbClr val="FF6600"/>
                </a:solidFill>
              </a:rPr>
              <a:t>的拥有者给验证者两个值，</a:t>
            </a:r>
            <a:r>
              <a:rPr lang="en-US" altLang="zh-CN" sz="1600" dirty="0">
                <a:solidFill>
                  <a:srgbClr val="FF6600"/>
                </a:solidFill>
              </a:rPr>
              <a:t>(r, s)</a:t>
            </a:r>
            <a:r>
              <a:rPr lang="zh-CN" altLang="en-US" sz="1600" dirty="0">
                <a:solidFill>
                  <a:srgbClr val="FF6600"/>
                </a:solidFill>
              </a:rPr>
              <a:t>，以及</a:t>
            </a:r>
            <a:r>
              <a:rPr lang="en-US" altLang="zh-CN" sz="1600" dirty="0">
                <a:solidFill>
                  <a:srgbClr val="FF6600"/>
                </a:solidFill>
              </a:rPr>
              <a:t>z</a:t>
            </a:r>
            <a:r>
              <a:rPr lang="zh-CN" altLang="en-US" sz="1600" dirty="0"/>
              <a:t>。如果计算出的</a:t>
            </a:r>
            <a:r>
              <a:rPr lang="en-US" altLang="zh-CN" sz="1600" dirty="0"/>
              <a:t>R</a:t>
            </a:r>
            <a:r>
              <a:rPr lang="zh-CN" altLang="en-US" sz="1600" dirty="0"/>
              <a:t>的</a:t>
            </a:r>
            <a:r>
              <a:rPr lang="en-US" altLang="zh-CN" sz="1600" dirty="0"/>
              <a:t>x</a:t>
            </a:r>
            <a:r>
              <a:rPr lang="zh-CN" altLang="en-US" sz="1600" dirty="0"/>
              <a:t>坐标与</a:t>
            </a:r>
            <a:r>
              <a:rPr lang="en-US" altLang="zh-CN" sz="1600" dirty="0"/>
              <a:t>r</a:t>
            </a:r>
            <a:r>
              <a:rPr lang="zh-CN" altLang="en-US" sz="1600" dirty="0"/>
              <a:t>相等，证明他确实拥有正确的</a:t>
            </a:r>
            <a:r>
              <a:rPr lang="en-US" altLang="zh-CN" sz="1600" dirty="0"/>
              <a:t>u</a:t>
            </a:r>
            <a:r>
              <a:rPr lang="zh-CN" altLang="en-US" sz="1600" dirty="0"/>
              <a:t>和</a:t>
            </a:r>
            <a:r>
              <a:rPr lang="en-US" altLang="zh-CN" sz="1600" dirty="0"/>
              <a:t>v</a:t>
            </a:r>
            <a:r>
              <a:rPr lang="zh-CN" altLang="en-US" sz="1600" dirty="0"/>
              <a:t>值，即拥有</a:t>
            </a:r>
            <a:r>
              <a:rPr lang="en-US" altLang="zh-CN" sz="1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950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Serialization 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854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Encode (</a:t>
            </a:r>
            <a:r>
              <a:rPr lang="en-US" sz="3200" dirty="0" err="1"/>
              <a:t>r,s</a:t>
            </a:r>
            <a:r>
              <a:rPr lang="en-US" sz="3200" dirty="0"/>
              <a:t>), public key for transmission purpose </a:t>
            </a:r>
          </a:p>
        </p:txBody>
      </p:sp>
    </p:spTree>
    <p:extLst>
      <p:ext uri="{BB962C8B-B14F-4D97-AF65-F5344CB8AC3E}">
        <p14:creationId xmlns:p14="http://schemas.microsoft.com/office/powerpoint/2010/main" val="266949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79666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66893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64719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Eclipse curve</a:t>
            </a:r>
            <a:endParaRPr lang="en-C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10BB0-379B-5986-8FCB-61D752E0B546}"/>
              </a:ext>
            </a:extLst>
          </p:cNvPr>
          <p:cNvSpPr txBox="1"/>
          <p:nvPr/>
        </p:nvSpPr>
        <p:spPr>
          <a:xfrm>
            <a:off x="330959" y="1027875"/>
            <a:ext cx="36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16718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575</Words>
  <Application>Microsoft Macintosh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M8749</cp:lastModifiedBy>
  <cp:revision>52</cp:revision>
  <dcterms:created xsi:type="dcterms:W3CDTF">2022-11-10T06:58:18Z</dcterms:created>
  <dcterms:modified xsi:type="dcterms:W3CDTF">2023-05-15T13:07:23Z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1033-4.1.1.6630</vt:lpwstr>
  </property>
  <property fmtid="{D5CDD505-2E9C-101B-9397-08002B2CF9AE}" pid="3" name="ICV">
    <vt:lpwstr>ECD681BB107F7B3E039A6B6382D12BBA</vt:lpwstr>
  </property>
</Properties>
</file>