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7"/>
  </p:notesMasterIdLst>
  <p:sldIdLst>
    <p:sldId id="261" r:id="rId2"/>
    <p:sldId id="281" r:id="rId3"/>
    <p:sldId id="264" r:id="rId4"/>
    <p:sldId id="263" r:id="rId5"/>
    <p:sldId id="270" r:id="rId6"/>
    <p:sldId id="280" r:id="rId7"/>
    <p:sldId id="274" r:id="rId8"/>
    <p:sldId id="266" r:id="rId9"/>
    <p:sldId id="277" r:id="rId10"/>
    <p:sldId id="275" r:id="rId11"/>
    <p:sldId id="267" r:id="rId12"/>
    <p:sldId id="265" r:id="rId13"/>
    <p:sldId id="278" r:id="rId14"/>
    <p:sldId id="279" r:id="rId15"/>
    <p:sldId id="276" r:id="rId16"/>
  </p:sldIdLst>
  <p:sldSz cx="12192000" cy="6858000"/>
  <p:notesSz cx="6858000" cy="9144000"/>
  <p:embeddedFontLst>
    <p:embeddedFont>
      <p:font typeface="汉真广标" panose="02010600030101010101" charset="-122"/>
      <p:regular r:id="rId18"/>
    </p:embeddedFont>
    <p:embeddedFont>
      <p:font typeface="微软雅黑" panose="020B0503020204020204" pitchFamily="34" charset="-122"/>
      <p:regular r:id="rId19"/>
      <p:bold r:id="rId20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824" userDrawn="1">
          <p15:clr>
            <a:srgbClr val="A4A3A4"/>
          </p15:clr>
        </p15:guide>
        <p15:guide id="3" pos="6879" userDrawn="1">
          <p15:clr>
            <a:srgbClr val="A4A3A4"/>
          </p15:clr>
        </p15:guide>
        <p15:guide id="4" orient="horz" pos="777" userDrawn="1">
          <p15:clr>
            <a:srgbClr val="A4A3A4"/>
          </p15:clr>
        </p15:guide>
        <p15:guide id="5" orient="horz" pos="3748" userDrawn="1">
          <p15:clr>
            <a:srgbClr val="A4A3A4"/>
          </p15:clr>
        </p15:guide>
        <p15:guide id="8" pos="3840" userDrawn="1">
          <p15:clr>
            <a:srgbClr val="A4A3A4"/>
          </p15:clr>
        </p15:guide>
        <p15:guide id="9" orient="horz" pos="4178" userDrawn="1">
          <p15:clr>
            <a:srgbClr val="A4A3A4"/>
          </p15:clr>
        </p15:guide>
        <p15:guide id="10" pos="1799" userDrawn="1">
          <p15:clr>
            <a:srgbClr val="A4A3A4"/>
          </p15:clr>
        </p15:guide>
        <p15:guide id="11" pos="585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6C20"/>
    <a:srgbClr val="FCD920"/>
    <a:srgbClr val="E53B51"/>
    <a:srgbClr val="3CB5B5"/>
    <a:srgbClr val="97DFDD"/>
    <a:srgbClr val="FDE673"/>
    <a:srgbClr val="EF8592"/>
    <a:srgbClr val="F17C67"/>
    <a:srgbClr val="F23C13"/>
    <a:srgbClr val="F230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8" d="100"/>
          <a:sy n="118" d="100"/>
        </p:scale>
        <p:origin x="610" y="96"/>
      </p:cViewPr>
      <p:guideLst>
        <p:guide orient="horz" pos="2160"/>
        <p:guide pos="824"/>
        <p:guide pos="6879"/>
        <p:guide orient="horz" pos="777"/>
        <p:guide orient="horz" pos="3748"/>
        <p:guide pos="3840"/>
        <p:guide orient="horz" pos="4178"/>
        <p:guide pos="1799"/>
        <p:guide pos="585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2FE113-1B1D-41B4-A472-281E04DC6039}" type="datetimeFigureOut">
              <a:rPr lang="zh-CN" altLang="en-US" smtClean="0"/>
              <a:t>2024/1/19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74D128-87D7-4535-A515-1D346FAD30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01147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74D128-87D7-4535-A515-1D346FAD3009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37656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DE0FF-5E28-44D9-A4CC-3A529D7D22E3}" type="datetimeFigureOut">
              <a:rPr lang="zh-CN" altLang="en-US" smtClean="0"/>
              <a:t>2024/1/19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2219E-3858-40AD-8C43-E91F614BAF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390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DE0FF-5E28-44D9-A4CC-3A529D7D22E3}" type="datetimeFigureOut">
              <a:rPr lang="zh-CN" altLang="en-US" smtClean="0"/>
              <a:t>2024/1/19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2219E-3858-40AD-8C43-E91F614BAF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4663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DE0FF-5E28-44D9-A4CC-3A529D7D22E3}" type="datetimeFigureOut">
              <a:rPr lang="zh-CN" altLang="en-US" smtClean="0"/>
              <a:t>2024/1/19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2219E-3858-40AD-8C43-E91F614BAF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1754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DE0FF-5E28-44D9-A4CC-3A529D7D22E3}" type="datetimeFigureOut">
              <a:rPr lang="zh-CN" altLang="en-US" smtClean="0"/>
              <a:t>2024/1/19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2219E-3858-40AD-8C43-E91F614BAF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7205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DE0FF-5E28-44D9-A4CC-3A529D7D22E3}" type="datetimeFigureOut">
              <a:rPr lang="zh-CN" altLang="en-US" smtClean="0"/>
              <a:t>2024/1/19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2219E-3858-40AD-8C43-E91F614BAF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3295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DE0FF-5E28-44D9-A4CC-3A529D7D22E3}" type="datetimeFigureOut">
              <a:rPr lang="zh-CN" altLang="en-US" smtClean="0"/>
              <a:t>2024/1/19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2219E-3858-40AD-8C43-E91F614BAF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0182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DE0FF-5E28-44D9-A4CC-3A529D7D22E3}" type="datetimeFigureOut">
              <a:rPr lang="zh-CN" altLang="en-US" smtClean="0"/>
              <a:t>2024/1/19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2219E-3858-40AD-8C43-E91F614BAF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8329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DE0FF-5E28-44D9-A4CC-3A529D7D22E3}" type="datetimeFigureOut">
              <a:rPr lang="zh-CN" altLang="en-US" smtClean="0"/>
              <a:t>2024/1/19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2219E-3858-40AD-8C43-E91F614BAF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1605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DE0FF-5E28-44D9-A4CC-3A529D7D22E3}" type="datetimeFigureOut">
              <a:rPr lang="zh-CN" altLang="en-US" smtClean="0"/>
              <a:t>2024/1/19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2219E-3858-40AD-8C43-E91F614BAF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1191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DE0FF-5E28-44D9-A4CC-3A529D7D22E3}" type="datetimeFigureOut">
              <a:rPr lang="zh-CN" altLang="en-US" smtClean="0"/>
              <a:t>2024/1/19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2219E-3858-40AD-8C43-E91F614BAF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1289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DE0FF-5E28-44D9-A4CC-3A529D7D22E3}" type="datetimeFigureOut">
              <a:rPr lang="zh-CN" altLang="en-US" smtClean="0"/>
              <a:t>2024/1/19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2219E-3858-40AD-8C43-E91F614BAF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1889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BDE0FF-5E28-44D9-A4CC-3A529D7D22E3}" type="datetimeFigureOut">
              <a:rPr lang="zh-CN" altLang="en-US" smtClean="0"/>
              <a:t>2024/1/19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C2219E-3858-40AD-8C43-E91F614BAF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3281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直接连接符 16"/>
          <p:cNvCxnSpPr/>
          <p:nvPr/>
        </p:nvCxnSpPr>
        <p:spPr>
          <a:xfrm flipH="1">
            <a:off x="8257306" y="-44345"/>
            <a:ext cx="1594969" cy="3824968"/>
          </a:xfrm>
          <a:prstGeom prst="line">
            <a:avLst/>
          </a:prstGeom>
          <a:ln>
            <a:solidFill>
              <a:srgbClr val="EC6C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椭圆 37"/>
          <p:cNvSpPr/>
          <p:nvPr/>
        </p:nvSpPr>
        <p:spPr>
          <a:xfrm>
            <a:off x="4083957" y="1198276"/>
            <a:ext cx="4024085" cy="4024085"/>
          </a:xfrm>
          <a:prstGeom prst="ellipse">
            <a:avLst/>
          </a:prstGeom>
          <a:noFill/>
          <a:ln>
            <a:solidFill>
              <a:srgbClr val="0041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椭圆 1"/>
          <p:cNvSpPr/>
          <p:nvPr/>
        </p:nvSpPr>
        <p:spPr>
          <a:xfrm>
            <a:off x="4322021" y="1512393"/>
            <a:ext cx="3497943" cy="3497943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2"/>
              </a:gs>
            </a:gsLst>
            <a:lin ang="13500000" scaled="1"/>
            <a:tileRect/>
          </a:gradFill>
          <a:ln w="38100">
            <a:gradFill flip="none" rotWithShape="1">
              <a:gsLst>
                <a:gs pos="0">
                  <a:schemeClr val="bg1"/>
                </a:gs>
                <a:gs pos="100000">
                  <a:schemeClr val="bg2"/>
                </a:gs>
              </a:gsLst>
              <a:lin ang="2700000" scaled="1"/>
              <a:tileRect/>
            </a:gra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020036" y="5444515"/>
            <a:ext cx="5904098" cy="381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小组成员：梁有坚 </a:t>
            </a:r>
            <a:r>
              <a: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肖阳  刘玉镇  黄宇涛  李晓典 宋舒琳</a:t>
            </a:r>
            <a:r>
              <a: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	</a:t>
            </a:r>
            <a:endParaRPr lang="zh-CN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cxnSp>
        <p:nvCxnSpPr>
          <p:cNvPr id="8" name="直接连接符 7"/>
          <p:cNvCxnSpPr/>
          <p:nvPr/>
        </p:nvCxnSpPr>
        <p:spPr>
          <a:xfrm flipH="1">
            <a:off x="3071417" y="0"/>
            <a:ext cx="1594969" cy="3824968"/>
          </a:xfrm>
          <a:prstGeom prst="line">
            <a:avLst/>
          </a:prstGeom>
          <a:ln>
            <a:solidFill>
              <a:srgbClr val="FCD9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H="1">
            <a:off x="2113740" y="3031959"/>
            <a:ext cx="1594969" cy="3824968"/>
          </a:xfrm>
          <a:prstGeom prst="line">
            <a:avLst/>
          </a:prstGeom>
          <a:ln>
            <a:solidFill>
              <a:srgbClr val="3CB5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flipH="1">
            <a:off x="1942941" y="1912484"/>
            <a:ext cx="1594969" cy="3824968"/>
          </a:xfrm>
          <a:prstGeom prst="line">
            <a:avLst/>
          </a:prstGeom>
          <a:ln>
            <a:solidFill>
              <a:srgbClr val="E5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flipH="1">
            <a:off x="8167808" y="1249113"/>
            <a:ext cx="1594969" cy="3824968"/>
          </a:xfrm>
          <a:prstGeom prst="line">
            <a:avLst/>
          </a:prstGeom>
          <a:ln>
            <a:solidFill>
              <a:srgbClr val="FCD9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flipH="1">
            <a:off x="7787471" y="3064412"/>
            <a:ext cx="1594969" cy="3824968"/>
          </a:xfrm>
          <a:prstGeom prst="line">
            <a:avLst/>
          </a:prstGeom>
          <a:ln>
            <a:solidFill>
              <a:srgbClr val="3CB5B5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 flipH="1">
            <a:off x="2037762" y="719128"/>
            <a:ext cx="1594969" cy="3824968"/>
          </a:xfrm>
          <a:prstGeom prst="line">
            <a:avLst/>
          </a:prstGeom>
          <a:ln>
            <a:solidFill>
              <a:srgbClr val="FCD9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flipH="1">
            <a:off x="618563" y="3155067"/>
            <a:ext cx="1594969" cy="3824968"/>
          </a:xfrm>
          <a:prstGeom prst="line">
            <a:avLst/>
          </a:prstGeom>
          <a:ln>
            <a:solidFill>
              <a:srgbClr val="EC6C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 flipH="1">
            <a:off x="1382757" y="10841"/>
            <a:ext cx="1594969" cy="3824968"/>
          </a:xfrm>
          <a:prstGeom prst="line">
            <a:avLst/>
          </a:prstGeom>
          <a:ln>
            <a:solidFill>
              <a:srgbClr val="3CB5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 flipH="1">
            <a:off x="7741767" y="4506627"/>
            <a:ext cx="1594969" cy="3824968"/>
          </a:xfrm>
          <a:prstGeom prst="line">
            <a:avLst/>
          </a:prstGeom>
          <a:ln>
            <a:solidFill>
              <a:srgbClr val="FCD9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 flipH="1">
            <a:off x="9786092" y="-44345"/>
            <a:ext cx="1594969" cy="3824968"/>
          </a:xfrm>
          <a:prstGeom prst="line">
            <a:avLst/>
          </a:prstGeom>
          <a:ln>
            <a:solidFill>
              <a:srgbClr val="3CB5B5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 flipH="1">
            <a:off x="9351471" y="71253"/>
            <a:ext cx="1594969" cy="3824968"/>
          </a:xfrm>
          <a:prstGeom prst="line">
            <a:avLst/>
          </a:prstGeom>
          <a:ln>
            <a:solidFill>
              <a:srgbClr val="E5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 flipH="1">
            <a:off x="2519994" y="-1655905"/>
            <a:ext cx="1594969" cy="3824968"/>
          </a:xfrm>
          <a:prstGeom prst="line">
            <a:avLst/>
          </a:prstGeom>
          <a:ln>
            <a:solidFill>
              <a:srgbClr val="E5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 flipH="1">
            <a:off x="6801407" y="3858473"/>
            <a:ext cx="1594969" cy="3824968"/>
          </a:xfrm>
          <a:prstGeom prst="line">
            <a:avLst/>
          </a:prstGeom>
          <a:ln>
            <a:solidFill>
              <a:srgbClr val="E5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flipH="1">
            <a:off x="8974312" y="2697450"/>
            <a:ext cx="1594969" cy="3824968"/>
          </a:xfrm>
          <a:prstGeom prst="line">
            <a:avLst/>
          </a:prstGeom>
          <a:ln>
            <a:solidFill>
              <a:srgbClr val="EC6C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0FFBDE1E-68CE-1FD0-88E1-8C40953B92D1}"/>
              </a:ext>
            </a:extLst>
          </p:cNvPr>
          <p:cNvSpPr txBox="1"/>
          <p:nvPr/>
        </p:nvSpPr>
        <p:spPr>
          <a:xfrm>
            <a:off x="4443478" y="2815451"/>
            <a:ext cx="37664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/>
              <a:t>数据处理组</a:t>
            </a:r>
            <a:endParaRPr lang="zh-CN" altLang="en-US" sz="2000" b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9A60526-5E19-A85C-FAD9-13E13C60BFC6}"/>
              </a:ext>
            </a:extLst>
          </p:cNvPr>
          <p:cNvSpPr txBox="1"/>
          <p:nvPr/>
        </p:nvSpPr>
        <p:spPr>
          <a:xfrm>
            <a:off x="288435" y="256579"/>
            <a:ext cx="334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高考大数据系统</a:t>
            </a:r>
          </a:p>
        </p:txBody>
      </p:sp>
    </p:spTree>
    <p:extLst>
      <p:ext uri="{BB962C8B-B14F-4D97-AF65-F5344CB8AC3E}">
        <p14:creationId xmlns:p14="http://schemas.microsoft.com/office/powerpoint/2010/main" val="3949404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文本框 32"/>
          <p:cNvSpPr txBox="1"/>
          <p:nvPr/>
        </p:nvSpPr>
        <p:spPr>
          <a:xfrm>
            <a:off x="6472077" y="2476815"/>
            <a:ext cx="3817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分数转换和位次转换</a:t>
            </a:r>
          </a:p>
        </p:txBody>
      </p:sp>
      <p:sp>
        <p:nvSpPr>
          <p:cNvPr id="34" name="文本框 33"/>
          <p:cNvSpPr txBox="1"/>
          <p:nvPr/>
        </p:nvSpPr>
        <p:spPr>
          <a:xfrm>
            <a:off x="5898763" y="3342005"/>
            <a:ext cx="4963886" cy="25779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帮助考生更准确地估计自己的高考成绩能对应哪些学校和专业。每年的高考试题难度不同，分数相同的考生在不同年份的排名可能会有所差异。通过计算往年等效分，考生可以更准确地了解用今年的高考成绩能考上哪些学校和专业。可以作为考生制定报考策略的重要参考依据。</a:t>
            </a:r>
          </a:p>
        </p:txBody>
      </p:sp>
      <p:sp>
        <p:nvSpPr>
          <p:cNvPr id="26" name="文本框 25"/>
          <p:cNvSpPr txBox="1"/>
          <p:nvPr/>
        </p:nvSpPr>
        <p:spPr>
          <a:xfrm rot="20875026">
            <a:off x="2640402" y="1725970"/>
            <a:ext cx="2253461" cy="4264223"/>
          </a:xfrm>
          <a:custGeom>
            <a:avLst/>
            <a:gdLst/>
            <a:ahLst/>
            <a:cxnLst/>
            <a:rect l="l" t="t" r="r" b="b"/>
            <a:pathLst>
              <a:path w="2253461" h="4264223">
                <a:moveTo>
                  <a:pt x="1764155" y="3131097"/>
                </a:moveTo>
                <a:lnTo>
                  <a:pt x="1529966" y="4225082"/>
                </a:lnTo>
                <a:lnTo>
                  <a:pt x="1466467" y="4240519"/>
                </a:lnTo>
                <a:cubicBezTo>
                  <a:pt x="1383182" y="4256322"/>
                  <a:pt x="1295839" y="4264223"/>
                  <a:pt x="1204438" y="4264223"/>
                </a:cubicBezTo>
                <a:cubicBezTo>
                  <a:pt x="859336" y="4264223"/>
                  <a:pt x="577447" y="4144634"/>
                  <a:pt x="358769" y="3905454"/>
                </a:cubicBezTo>
                <a:cubicBezTo>
                  <a:pt x="140090" y="3666276"/>
                  <a:pt x="20501" y="3341675"/>
                  <a:pt x="0" y="2931654"/>
                </a:cubicBezTo>
                <a:lnTo>
                  <a:pt x="671410" y="2931654"/>
                </a:lnTo>
                <a:cubicBezTo>
                  <a:pt x="702161" y="3143499"/>
                  <a:pt x="767082" y="3299819"/>
                  <a:pt x="866170" y="3400616"/>
                </a:cubicBezTo>
                <a:cubicBezTo>
                  <a:pt x="965259" y="3501413"/>
                  <a:pt x="1089974" y="3551811"/>
                  <a:pt x="1240315" y="3551811"/>
                </a:cubicBezTo>
                <a:cubicBezTo>
                  <a:pt x="1397490" y="3551811"/>
                  <a:pt x="1528184" y="3493725"/>
                  <a:pt x="1632398" y="3377552"/>
                </a:cubicBezTo>
                <a:cubicBezTo>
                  <a:pt x="1684505" y="3319466"/>
                  <a:pt x="1723585" y="3255400"/>
                  <a:pt x="1749639" y="3185354"/>
                </a:cubicBezTo>
                <a:close/>
                <a:moveTo>
                  <a:pt x="1454615" y="19861"/>
                </a:moveTo>
                <a:cubicBezTo>
                  <a:pt x="1655141" y="59581"/>
                  <a:pt x="1829721" y="158884"/>
                  <a:pt x="1978353" y="317767"/>
                </a:cubicBezTo>
                <a:cubicBezTo>
                  <a:pt x="2102214" y="450170"/>
                  <a:pt x="2187368" y="597922"/>
                  <a:pt x="2233816" y="761022"/>
                </a:cubicBezTo>
                <a:lnTo>
                  <a:pt x="2253461" y="845359"/>
                </a:lnTo>
                <a:lnTo>
                  <a:pt x="2078492" y="1662705"/>
                </a:lnTo>
                <a:lnTo>
                  <a:pt x="2072370" y="1671639"/>
                </a:lnTo>
                <a:cubicBezTo>
                  <a:pt x="1992608" y="1771902"/>
                  <a:pt x="1891224" y="1855347"/>
                  <a:pt x="1768218" y="1921976"/>
                </a:cubicBezTo>
                <a:cubicBezTo>
                  <a:pt x="1822887" y="1941623"/>
                  <a:pt x="1874514" y="1964473"/>
                  <a:pt x="1923097" y="1990526"/>
                </a:cubicBezTo>
                <a:lnTo>
                  <a:pt x="1998013" y="2038655"/>
                </a:lnTo>
                <a:lnTo>
                  <a:pt x="1780800" y="3053340"/>
                </a:lnTo>
                <a:lnTo>
                  <a:pt x="1788718" y="2957280"/>
                </a:lnTo>
                <a:cubicBezTo>
                  <a:pt x="1788718" y="2772770"/>
                  <a:pt x="1718674" y="2617304"/>
                  <a:pt x="1578583" y="2490881"/>
                </a:cubicBezTo>
                <a:cubicBezTo>
                  <a:pt x="1438492" y="2364458"/>
                  <a:pt x="1236898" y="2299537"/>
                  <a:pt x="973801" y="2296120"/>
                </a:cubicBezTo>
                <a:lnTo>
                  <a:pt x="973801" y="1634961"/>
                </a:lnTo>
                <a:cubicBezTo>
                  <a:pt x="1134393" y="1617877"/>
                  <a:pt x="1254836" y="1587979"/>
                  <a:pt x="1335132" y="1545269"/>
                </a:cubicBezTo>
                <a:cubicBezTo>
                  <a:pt x="1415428" y="1502558"/>
                  <a:pt x="1477786" y="1442763"/>
                  <a:pt x="1522205" y="1365884"/>
                </a:cubicBezTo>
                <a:cubicBezTo>
                  <a:pt x="1566624" y="1289005"/>
                  <a:pt x="1588833" y="1209563"/>
                  <a:pt x="1588833" y="1127559"/>
                </a:cubicBezTo>
                <a:cubicBezTo>
                  <a:pt x="1588833" y="1018220"/>
                  <a:pt x="1555519" y="925965"/>
                  <a:pt x="1488891" y="850795"/>
                </a:cubicBezTo>
                <a:cubicBezTo>
                  <a:pt x="1422262" y="775624"/>
                  <a:pt x="1332570" y="738039"/>
                  <a:pt x="1219814" y="738039"/>
                </a:cubicBezTo>
                <a:cubicBezTo>
                  <a:pt x="1124142" y="738039"/>
                  <a:pt x="1037013" y="772207"/>
                  <a:pt x="958425" y="840544"/>
                </a:cubicBezTo>
                <a:cubicBezTo>
                  <a:pt x="879837" y="908881"/>
                  <a:pt x="825168" y="996011"/>
                  <a:pt x="794417" y="1101933"/>
                </a:cubicBezTo>
                <a:lnTo>
                  <a:pt x="143507" y="1101933"/>
                </a:lnTo>
                <a:cubicBezTo>
                  <a:pt x="177676" y="804667"/>
                  <a:pt x="271639" y="563780"/>
                  <a:pt x="425397" y="379270"/>
                </a:cubicBezTo>
                <a:cubicBezTo>
                  <a:pt x="644075" y="126423"/>
                  <a:pt x="917423" y="0"/>
                  <a:pt x="1245440" y="0"/>
                </a:cubicBezTo>
                <a:cubicBezTo>
                  <a:pt x="1318048" y="0"/>
                  <a:pt x="1387773" y="6620"/>
                  <a:pt x="1454615" y="19861"/>
                </a:cubicBezTo>
                <a:close/>
              </a:path>
            </a:pathLst>
          </a:custGeom>
          <a:solidFill>
            <a:srgbClr val="3CB5B5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8000" dirty="0">
              <a:solidFill>
                <a:srgbClr val="3CB5B5"/>
              </a:solidFill>
              <a:latin typeface="汉真广标" panose="02010609000101010101" pitchFamily="49" charset="-122"/>
              <a:ea typeface="汉真广标" panose="02010609000101010101" pitchFamily="49" charset="-122"/>
            </a:endParaRPr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 rotWithShape="1">
          <a:blip r:embed="rId3"/>
          <a:srcRect l="86798" t="22423" r="1999" b="9931"/>
          <a:stretch/>
        </p:blipFill>
        <p:spPr>
          <a:xfrm flipH="1">
            <a:off x="4304327" y="1219300"/>
            <a:ext cx="289561" cy="5303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429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图片 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4804" y="1413469"/>
            <a:ext cx="3600000" cy="2400000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496" y="3014748"/>
            <a:ext cx="3600000" cy="2402609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 rotWithShape="1">
          <a:blip r:embed="rId4"/>
          <a:srcRect l="78913" t="20919" r="-904" b="1597"/>
          <a:stretch/>
        </p:blipFill>
        <p:spPr>
          <a:xfrm>
            <a:off x="5873228" y="690022"/>
            <a:ext cx="187680" cy="5610875"/>
          </a:xfrm>
          <a:prstGeom prst="rect">
            <a:avLst/>
          </a:prstGeom>
        </p:spPr>
      </p:pic>
      <p:sp>
        <p:nvSpPr>
          <p:cNvPr id="26" name="文本框 25"/>
          <p:cNvSpPr txBox="1"/>
          <p:nvPr/>
        </p:nvSpPr>
        <p:spPr>
          <a:xfrm>
            <a:off x="830399" y="1271948"/>
            <a:ext cx="4699008" cy="13415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分数转换：将今年的高考成绩转换为往年某一年的等效分。例如，可以通过查看历年的一分一段表，找到与今年位次相匹配的往年分数区间，这个区间的上下限就可以视为该年高考分数的等效分。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6617035" y="4169245"/>
            <a:ext cx="4699008" cy="1661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次转换：以考生在全省或全市所有考生中的排名位置，即相对排名顺序，来推算可以考上哪些学校和专业。例如拿到今年的位次，可以在往年一分一段表上找到对应的位次，记下对应的分数区间，这个区间的上下限就可以看做是等位分。</a:t>
            </a:r>
          </a:p>
        </p:txBody>
      </p:sp>
      <p:sp>
        <p:nvSpPr>
          <p:cNvPr id="28" name="任意多边形 27"/>
          <p:cNvSpPr/>
          <p:nvPr/>
        </p:nvSpPr>
        <p:spPr>
          <a:xfrm>
            <a:off x="7174804" y="3813469"/>
            <a:ext cx="1506552" cy="154215"/>
          </a:xfrm>
          <a:custGeom>
            <a:avLst/>
            <a:gdLst>
              <a:gd name="connsiteX0" fmla="*/ 0 w 2763191"/>
              <a:gd name="connsiteY0" fmla="*/ 0 h 922218"/>
              <a:gd name="connsiteX1" fmla="*/ 2763191 w 2763191"/>
              <a:gd name="connsiteY1" fmla="*/ 0 h 922218"/>
              <a:gd name="connsiteX2" fmla="*/ 2591499 w 2763191"/>
              <a:gd name="connsiteY2" fmla="*/ 9187 h 922218"/>
              <a:gd name="connsiteX3" fmla="*/ 2287 w 2763191"/>
              <a:gd name="connsiteY3" fmla="*/ 916964 h 922218"/>
              <a:gd name="connsiteX4" fmla="*/ 0 w 2763191"/>
              <a:gd name="connsiteY4" fmla="*/ 922218 h 9222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63191" h="922218">
                <a:moveTo>
                  <a:pt x="0" y="0"/>
                </a:moveTo>
                <a:lnTo>
                  <a:pt x="2763191" y="0"/>
                </a:lnTo>
                <a:lnTo>
                  <a:pt x="2591499" y="9187"/>
                </a:lnTo>
                <a:cubicBezTo>
                  <a:pt x="1291865" y="102427"/>
                  <a:pt x="268231" y="461312"/>
                  <a:pt x="2287" y="916964"/>
                </a:cubicBezTo>
                <a:lnTo>
                  <a:pt x="0" y="922218"/>
                </a:lnTo>
                <a:close/>
              </a:path>
            </a:pathLst>
          </a:custGeom>
          <a:gradFill>
            <a:gsLst>
              <a:gs pos="100000">
                <a:schemeClr val="tx1">
                  <a:alpha val="0"/>
                </a:schemeClr>
              </a:gs>
              <a:gs pos="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任意多边形 28"/>
          <p:cNvSpPr/>
          <p:nvPr/>
        </p:nvSpPr>
        <p:spPr>
          <a:xfrm flipH="1">
            <a:off x="9259987" y="3813469"/>
            <a:ext cx="1506552" cy="154215"/>
          </a:xfrm>
          <a:custGeom>
            <a:avLst/>
            <a:gdLst>
              <a:gd name="connsiteX0" fmla="*/ 0 w 2763191"/>
              <a:gd name="connsiteY0" fmla="*/ 0 h 922218"/>
              <a:gd name="connsiteX1" fmla="*/ 2763191 w 2763191"/>
              <a:gd name="connsiteY1" fmla="*/ 0 h 922218"/>
              <a:gd name="connsiteX2" fmla="*/ 2591499 w 2763191"/>
              <a:gd name="connsiteY2" fmla="*/ 9187 h 922218"/>
              <a:gd name="connsiteX3" fmla="*/ 2287 w 2763191"/>
              <a:gd name="connsiteY3" fmla="*/ 916964 h 922218"/>
              <a:gd name="connsiteX4" fmla="*/ 0 w 2763191"/>
              <a:gd name="connsiteY4" fmla="*/ 922218 h 9222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63191" h="922218">
                <a:moveTo>
                  <a:pt x="0" y="0"/>
                </a:moveTo>
                <a:lnTo>
                  <a:pt x="2763191" y="0"/>
                </a:lnTo>
                <a:lnTo>
                  <a:pt x="2591499" y="9187"/>
                </a:lnTo>
                <a:cubicBezTo>
                  <a:pt x="1291865" y="102427"/>
                  <a:pt x="268231" y="461312"/>
                  <a:pt x="2287" y="916964"/>
                </a:cubicBezTo>
                <a:lnTo>
                  <a:pt x="0" y="922218"/>
                </a:lnTo>
                <a:close/>
              </a:path>
            </a:pathLst>
          </a:custGeom>
          <a:gradFill>
            <a:gsLst>
              <a:gs pos="100000">
                <a:schemeClr val="tx1">
                  <a:alpha val="0"/>
                </a:schemeClr>
              </a:gs>
              <a:gs pos="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任意多边形 29"/>
          <p:cNvSpPr/>
          <p:nvPr/>
        </p:nvSpPr>
        <p:spPr>
          <a:xfrm>
            <a:off x="1042761" y="5402843"/>
            <a:ext cx="1506552" cy="154215"/>
          </a:xfrm>
          <a:custGeom>
            <a:avLst/>
            <a:gdLst>
              <a:gd name="connsiteX0" fmla="*/ 0 w 2763191"/>
              <a:gd name="connsiteY0" fmla="*/ 0 h 922218"/>
              <a:gd name="connsiteX1" fmla="*/ 2763191 w 2763191"/>
              <a:gd name="connsiteY1" fmla="*/ 0 h 922218"/>
              <a:gd name="connsiteX2" fmla="*/ 2591499 w 2763191"/>
              <a:gd name="connsiteY2" fmla="*/ 9187 h 922218"/>
              <a:gd name="connsiteX3" fmla="*/ 2287 w 2763191"/>
              <a:gd name="connsiteY3" fmla="*/ 916964 h 922218"/>
              <a:gd name="connsiteX4" fmla="*/ 0 w 2763191"/>
              <a:gd name="connsiteY4" fmla="*/ 922218 h 9222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63191" h="922218">
                <a:moveTo>
                  <a:pt x="0" y="0"/>
                </a:moveTo>
                <a:lnTo>
                  <a:pt x="2763191" y="0"/>
                </a:lnTo>
                <a:lnTo>
                  <a:pt x="2591499" y="9187"/>
                </a:lnTo>
                <a:cubicBezTo>
                  <a:pt x="1291865" y="102427"/>
                  <a:pt x="268231" y="461312"/>
                  <a:pt x="2287" y="916964"/>
                </a:cubicBezTo>
                <a:lnTo>
                  <a:pt x="0" y="922218"/>
                </a:lnTo>
                <a:close/>
              </a:path>
            </a:pathLst>
          </a:custGeom>
          <a:gradFill>
            <a:gsLst>
              <a:gs pos="100000">
                <a:schemeClr val="tx1">
                  <a:alpha val="0"/>
                </a:schemeClr>
              </a:gs>
              <a:gs pos="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任意多边形 30"/>
          <p:cNvSpPr/>
          <p:nvPr/>
        </p:nvSpPr>
        <p:spPr>
          <a:xfrm flipH="1">
            <a:off x="3127944" y="5402843"/>
            <a:ext cx="1506552" cy="154215"/>
          </a:xfrm>
          <a:custGeom>
            <a:avLst/>
            <a:gdLst>
              <a:gd name="connsiteX0" fmla="*/ 0 w 2763191"/>
              <a:gd name="connsiteY0" fmla="*/ 0 h 922218"/>
              <a:gd name="connsiteX1" fmla="*/ 2763191 w 2763191"/>
              <a:gd name="connsiteY1" fmla="*/ 0 h 922218"/>
              <a:gd name="connsiteX2" fmla="*/ 2591499 w 2763191"/>
              <a:gd name="connsiteY2" fmla="*/ 9187 h 922218"/>
              <a:gd name="connsiteX3" fmla="*/ 2287 w 2763191"/>
              <a:gd name="connsiteY3" fmla="*/ 916964 h 922218"/>
              <a:gd name="connsiteX4" fmla="*/ 0 w 2763191"/>
              <a:gd name="connsiteY4" fmla="*/ 922218 h 9222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63191" h="922218">
                <a:moveTo>
                  <a:pt x="0" y="0"/>
                </a:moveTo>
                <a:lnTo>
                  <a:pt x="2763191" y="0"/>
                </a:lnTo>
                <a:lnTo>
                  <a:pt x="2591499" y="9187"/>
                </a:lnTo>
                <a:cubicBezTo>
                  <a:pt x="1291865" y="102427"/>
                  <a:pt x="268231" y="461312"/>
                  <a:pt x="2287" y="916964"/>
                </a:cubicBezTo>
                <a:lnTo>
                  <a:pt x="0" y="922218"/>
                </a:lnTo>
                <a:close/>
              </a:path>
            </a:pathLst>
          </a:custGeom>
          <a:gradFill>
            <a:gsLst>
              <a:gs pos="100000">
                <a:schemeClr val="tx1">
                  <a:alpha val="0"/>
                </a:schemeClr>
              </a:gs>
              <a:gs pos="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CF8C6B8-7370-84A0-440A-59641B835052}"/>
              </a:ext>
            </a:extLst>
          </p:cNvPr>
          <p:cNvSpPr txBox="1"/>
          <p:nvPr/>
        </p:nvSpPr>
        <p:spPr>
          <a:xfrm>
            <a:off x="0" y="0"/>
            <a:ext cx="38172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分数转换和位次转换</a:t>
            </a:r>
          </a:p>
        </p:txBody>
      </p:sp>
    </p:spTree>
    <p:extLst>
      <p:ext uri="{BB962C8B-B14F-4D97-AF65-F5344CB8AC3E}">
        <p14:creationId xmlns:p14="http://schemas.microsoft.com/office/powerpoint/2010/main" val="2361968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CA06926-A654-C6D6-A261-104F17ED4781}"/>
              </a:ext>
            </a:extLst>
          </p:cNvPr>
          <p:cNvSpPr txBox="1"/>
          <p:nvPr/>
        </p:nvSpPr>
        <p:spPr>
          <a:xfrm>
            <a:off x="0" y="0"/>
            <a:ext cx="38172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分数转换和位次转换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A96879A-8B0E-0878-6E63-7257A9FE8C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8913" t="20919" r="-904" b="1597"/>
          <a:stretch/>
        </p:blipFill>
        <p:spPr>
          <a:xfrm rot="16200000">
            <a:off x="5873228" y="690022"/>
            <a:ext cx="187680" cy="5610875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76F0E4FF-97EE-2284-91E8-C88EF52A6173}"/>
              </a:ext>
            </a:extLst>
          </p:cNvPr>
          <p:cNvSpPr txBox="1"/>
          <p:nvPr/>
        </p:nvSpPr>
        <p:spPr>
          <a:xfrm>
            <a:off x="1753562" y="1183937"/>
            <a:ext cx="4699008" cy="13415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线差法：需要计算线差，计算公式为考生分数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批次控制分数线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线差。获得线差后，用找到想要换算等效分年份的批次控制分数线，用换算年份的批次线加上线差，即可获得等效分。</a:t>
            </a: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ED68EBD9-456B-D8DD-4B06-62742F7A6431}"/>
              </a:ext>
            </a:extLst>
          </p:cNvPr>
          <p:cNvSpPr/>
          <p:nvPr/>
        </p:nvSpPr>
        <p:spPr>
          <a:xfrm>
            <a:off x="8088935" y="1183936"/>
            <a:ext cx="1865705" cy="134152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gradFill flip="none" rotWithShape="1">
              <a:gsLst>
                <a:gs pos="0">
                  <a:schemeClr val="bg1"/>
                </a:gs>
                <a:gs pos="100000">
                  <a:schemeClr val="bg2"/>
                </a:gs>
              </a:gsLst>
              <a:lin ang="2700000" scaled="1"/>
              <a:tileRect/>
            </a:gra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分数转换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9D6AC2F-6448-A972-401C-68783AA73EE6}"/>
              </a:ext>
            </a:extLst>
          </p:cNvPr>
          <p:cNvSpPr txBox="1"/>
          <p:nvPr/>
        </p:nvSpPr>
        <p:spPr>
          <a:xfrm>
            <a:off x="5313998" y="4233363"/>
            <a:ext cx="4699008" cy="13415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等比例法：需要计算考生人数比例，计算公式为今年考生人数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换算年份考生人数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人数比例。获得人数比例后，用当前位次与人数比例进行相乘，即可获得等效位次。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5465F6B8-883D-EF47-FD0A-B5C665C5D2FE}"/>
              </a:ext>
            </a:extLst>
          </p:cNvPr>
          <p:cNvSpPr/>
          <p:nvPr/>
        </p:nvSpPr>
        <p:spPr>
          <a:xfrm>
            <a:off x="1753562" y="4034226"/>
            <a:ext cx="1865705" cy="134152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gradFill flip="none" rotWithShape="1">
              <a:gsLst>
                <a:gs pos="0">
                  <a:schemeClr val="bg1"/>
                </a:gs>
                <a:gs pos="100000">
                  <a:schemeClr val="bg2"/>
                </a:gs>
              </a:gsLst>
              <a:lin ang="2700000" scaled="1"/>
              <a:tileRect/>
            </a:gra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位次转换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1143C67-1397-6B1A-ED47-4D69F9FD58AB}"/>
              </a:ext>
            </a:extLst>
          </p:cNvPr>
          <p:cNvSpPr/>
          <p:nvPr/>
        </p:nvSpPr>
        <p:spPr>
          <a:xfrm>
            <a:off x="7358357" y="2833077"/>
            <a:ext cx="3326859" cy="544286"/>
          </a:xfrm>
          <a:prstGeom prst="rect">
            <a:avLst/>
          </a:prstGeom>
          <a:solidFill>
            <a:srgbClr val="E53B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等效分</a:t>
            </a:r>
            <a:r>
              <a:rPr lang="en-US" altLang="zh-CN" dirty="0"/>
              <a:t>=</a:t>
            </a:r>
            <a:r>
              <a:rPr lang="zh-CN" altLang="en-US" dirty="0"/>
              <a:t>换算年份批次线</a:t>
            </a:r>
            <a:r>
              <a:rPr lang="en-US" altLang="zh-CN" dirty="0"/>
              <a:t>+</a:t>
            </a:r>
            <a:r>
              <a:rPr lang="zh-CN" altLang="en-US" dirty="0"/>
              <a:t>线差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BA2C79A-9CD8-A0BE-7A1F-8BA869F040D9}"/>
              </a:ext>
            </a:extLst>
          </p:cNvPr>
          <p:cNvSpPr/>
          <p:nvPr/>
        </p:nvSpPr>
        <p:spPr>
          <a:xfrm>
            <a:off x="529284" y="5674063"/>
            <a:ext cx="4314259" cy="544286"/>
          </a:xfrm>
          <a:prstGeom prst="rect">
            <a:avLst/>
          </a:prstGeom>
          <a:solidFill>
            <a:srgbClr val="E53B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等效位次</a:t>
            </a:r>
            <a:r>
              <a:rPr lang="en-US" altLang="zh-CN" dirty="0"/>
              <a:t>=</a:t>
            </a:r>
            <a:r>
              <a:rPr lang="zh-CN" altLang="en-US" dirty="0"/>
              <a:t>今年人数</a:t>
            </a:r>
            <a:r>
              <a:rPr lang="en-US" altLang="zh-CN" dirty="0"/>
              <a:t>/</a:t>
            </a:r>
            <a:r>
              <a:rPr lang="zh-CN" altLang="en-US" dirty="0"/>
              <a:t>换算年份人数</a:t>
            </a:r>
            <a:r>
              <a:rPr lang="en-US" altLang="zh-CN" dirty="0"/>
              <a:t>*</a:t>
            </a:r>
            <a:r>
              <a:rPr lang="zh-CN" altLang="en-US" dirty="0"/>
              <a:t>位次</a:t>
            </a:r>
          </a:p>
        </p:txBody>
      </p:sp>
    </p:spTree>
    <p:extLst>
      <p:ext uri="{BB962C8B-B14F-4D97-AF65-F5344CB8AC3E}">
        <p14:creationId xmlns:p14="http://schemas.microsoft.com/office/powerpoint/2010/main" val="2264717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1CB71D8-34F6-E906-91FF-DD03E67A3FEA}"/>
              </a:ext>
            </a:extLst>
          </p:cNvPr>
          <p:cNvSpPr txBox="1"/>
          <p:nvPr/>
        </p:nvSpPr>
        <p:spPr>
          <a:xfrm>
            <a:off x="0" y="0"/>
            <a:ext cx="38172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分数转换和位次转换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AB9F072-4290-4F4A-2740-020C8C1379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9036" y="3598380"/>
            <a:ext cx="8450094" cy="302374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B0A6CC9A-76D2-E102-95CD-8CE602AA26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8571" y="235879"/>
            <a:ext cx="8480559" cy="2914764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1E660A71-C5A2-6214-E4BC-EC73C779C0DD}"/>
              </a:ext>
            </a:extLst>
          </p:cNvPr>
          <p:cNvSpPr txBox="1"/>
          <p:nvPr/>
        </p:nvSpPr>
        <p:spPr>
          <a:xfrm>
            <a:off x="596630" y="1596713"/>
            <a:ext cx="4699008" cy="381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当年等效分数计算：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AB319E6-627F-0A01-E431-F659A16413A5}"/>
              </a:ext>
            </a:extLst>
          </p:cNvPr>
          <p:cNvSpPr txBox="1"/>
          <p:nvPr/>
        </p:nvSpPr>
        <p:spPr>
          <a:xfrm>
            <a:off x="697149" y="4919621"/>
            <a:ext cx="4699008" cy="381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当年等效位次计算：</a:t>
            </a:r>
          </a:p>
        </p:txBody>
      </p:sp>
    </p:spTree>
    <p:extLst>
      <p:ext uri="{BB962C8B-B14F-4D97-AF65-F5344CB8AC3E}">
        <p14:creationId xmlns:p14="http://schemas.microsoft.com/office/powerpoint/2010/main" val="4271293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 rot="308860">
            <a:off x="2957144" y="1803106"/>
            <a:ext cx="6087835" cy="1088572"/>
          </a:xfrm>
          <a:prstGeom prst="rect">
            <a:avLst/>
          </a:prstGeom>
          <a:gradFill flip="none" rotWithShape="1">
            <a:gsLst>
              <a:gs pos="100000">
                <a:schemeClr val="tx1">
                  <a:alpha val="0"/>
                </a:schemeClr>
              </a:gs>
              <a:gs pos="0">
                <a:schemeClr val="tx1">
                  <a:alpha val="1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917681" y="1512929"/>
            <a:ext cx="6087835" cy="1088572"/>
          </a:xfrm>
          <a:prstGeom prst="rect">
            <a:avLst/>
          </a:prstGeom>
          <a:solidFill>
            <a:srgbClr val="E53B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矩形 3"/>
          <p:cNvSpPr/>
          <p:nvPr/>
        </p:nvSpPr>
        <p:spPr>
          <a:xfrm rot="308860">
            <a:off x="2957144" y="3472032"/>
            <a:ext cx="6087835" cy="1088572"/>
          </a:xfrm>
          <a:prstGeom prst="rect">
            <a:avLst/>
          </a:prstGeom>
          <a:gradFill flip="none" rotWithShape="1">
            <a:gsLst>
              <a:gs pos="100000">
                <a:schemeClr val="tx1">
                  <a:alpha val="0"/>
                </a:schemeClr>
              </a:gs>
              <a:gs pos="0">
                <a:schemeClr val="tx1">
                  <a:alpha val="1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917681" y="3181855"/>
            <a:ext cx="6087835" cy="1088572"/>
          </a:xfrm>
          <a:prstGeom prst="rect">
            <a:avLst/>
          </a:prstGeom>
          <a:solidFill>
            <a:srgbClr val="FCD9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矩形 5"/>
          <p:cNvSpPr/>
          <p:nvPr/>
        </p:nvSpPr>
        <p:spPr>
          <a:xfrm rot="308860">
            <a:off x="2957144" y="5160221"/>
            <a:ext cx="6087835" cy="1088572"/>
          </a:xfrm>
          <a:prstGeom prst="rect">
            <a:avLst/>
          </a:prstGeom>
          <a:gradFill flip="none" rotWithShape="1">
            <a:gsLst>
              <a:gs pos="100000">
                <a:schemeClr val="tx1">
                  <a:alpha val="0"/>
                </a:schemeClr>
              </a:gs>
              <a:gs pos="0">
                <a:schemeClr val="tx1">
                  <a:alpha val="1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917681" y="4870044"/>
            <a:ext cx="6087835" cy="1088572"/>
          </a:xfrm>
          <a:prstGeom prst="rect">
            <a:avLst/>
          </a:prstGeom>
          <a:solidFill>
            <a:srgbClr val="3CB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5" name="任意多边形 24"/>
          <p:cNvSpPr/>
          <p:nvPr/>
        </p:nvSpPr>
        <p:spPr>
          <a:xfrm rot="19647698" flipH="1">
            <a:off x="2531830" y="1552739"/>
            <a:ext cx="1394077" cy="431474"/>
          </a:xfrm>
          <a:custGeom>
            <a:avLst/>
            <a:gdLst>
              <a:gd name="connsiteX0" fmla="*/ 3178634 w 3178634"/>
              <a:gd name="connsiteY0" fmla="*/ 0 h 983803"/>
              <a:gd name="connsiteX1" fmla="*/ 275776 w 3178634"/>
              <a:gd name="connsiteY1" fmla="*/ 0 h 983803"/>
              <a:gd name="connsiteX2" fmla="*/ 275776 w 3178634"/>
              <a:gd name="connsiteY2" fmla="*/ 4749 h 983803"/>
              <a:gd name="connsiteX3" fmla="*/ 0 w 3178634"/>
              <a:gd name="connsiteY3" fmla="*/ 4749 h 983803"/>
              <a:gd name="connsiteX4" fmla="*/ 0 w 3178634"/>
              <a:gd name="connsiteY4" fmla="*/ 4750 h 983803"/>
              <a:gd name="connsiteX5" fmla="*/ 218397 w 3178634"/>
              <a:gd name="connsiteY5" fmla="*/ 131420 h 983803"/>
              <a:gd name="connsiteX6" fmla="*/ 23317 w 3178634"/>
              <a:gd name="connsiteY6" fmla="*/ 244566 h 983803"/>
              <a:gd name="connsiteX7" fmla="*/ 218397 w 3178634"/>
              <a:gd name="connsiteY7" fmla="*/ 357712 h 983803"/>
              <a:gd name="connsiteX8" fmla="*/ 18200 w 3178634"/>
              <a:gd name="connsiteY8" fmla="*/ 473825 h 983803"/>
              <a:gd name="connsiteX9" fmla="*/ 218397 w 3178634"/>
              <a:gd name="connsiteY9" fmla="*/ 589939 h 983803"/>
              <a:gd name="connsiteX10" fmla="*/ 5118 w 3178634"/>
              <a:gd name="connsiteY10" fmla="*/ 713640 h 983803"/>
              <a:gd name="connsiteX11" fmla="*/ 218397 w 3178634"/>
              <a:gd name="connsiteY11" fmla="*/ 837342 h 983803"/>
              <a:gd name="connsiteX12" fmla="*/ 0 w 3178634"/>
              <a:gd name="connsiteY12" fmla="*/ 964011 h 983803"/>
              <a:gd name="connsiteX13" fmla="*/ 0 w 3178634"/>
              <a:gd name="connsiteY13" fmla="*/ 983803 h 983803"/>
              <a:gd name="connsiteX14" fmla="*/ 2902858 w 3178634"/>
              <a:gd name="connsiteY14" fmla="*/ 983803 h 983803"/>
              <a:gd name="connsiteX15" fmla="*/ 2902858 w 3178634"/>
              <a:gd name="connsiteY15" fmla="*/ 979054 h 983803"/>
              <a:gd name="connsiteX16" fmla="*/ 3178634 w 3178634"/>
              <a:gd name="connsiteY16" fmla="*/ 979054 h 983803"/>
              <a:gd name="connsiteX17" fmla="*/ 3178634 w 3178634"/>
              <a:gd name="connsiteY17" fmla="*/ 959262 h 983803"/>
              <a:gd name="connsiteX18" fmla="*/ 2960237 w 3178634"/>
              <a:gd name="connsiteY18" fmla="*/ 832593 h 983803"/>
              <a:gd name="connsiteX19" fmla="*/ 3173516 w 3178634"/>
              <a:gd name="connsiteY19" fmla="*/ 708891 h 983803"/>
              <a:gd name="connsiteX20" fmla="*/ 2960237 w 3178634"/>
              <a:gd name="connsiteY20" fmla="*/ 585190 h 983803"/>
              <a:gd name="connsiteX21" fmla="*/ 3160434 w 3178634"/>
              <a:gd name="connsiteY21" fmla="*/ 469076 h 983803"/>
              <a:gd name="connsiteX22" fmla="*/ 2960237 w 3178634"/>
              <a:gd name="connsiteY22" fmla="*/ 352963 h 983803"/>
              <a:gd name="connsiteX23" fmla="*/ 3155317 w 3178634"/>
              <a:gd name="connsiteY23" fmla="*/ 239817 h 983803"/>
              <a:gd name="connsiteX24" fmla="*/ 2960237 w 3178634"/>
              <a:gd name="connsiteY24" fmla="*/ 126671 h 983803"/>
              <a:gd name="connsiteX25" fmla="*/ 3178634 w 3178634"/>
              <a:gd name="connsiteY25" fmla="*/ 1 h 983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178634" h="983803">
                <a:moveTo>
                  <a:pt x="3178634" y="0"/>
                </a:moveTo>
                <a:lnTo>
                  <a:pt x="275776" y="0"/>
                </a:lnTo>
                <a:lnTo>
                  <a:pt x="275776" y="4749"/>
                </a:lnTo>
                <a:lnTo>
                  <a:pt x="0" y="4749"/>
                </a:lnTo>
                <a:lnTo>
                  <a:pt x="0" y="4750"/>
                </a:lnTo>
                <a:lnTo>
                  <a:pt x="218397" y="131420"/>
                </a:lnTo>
                <a:lnTo>
                  <a:pt x="23317" y="244566"/>
                </a:lnTo>
                <a:lnTo>
                  <a:pt x="218397" y="357712"/>
                </a:lnTo>
                <a:lnTo>
                  <a:pt x="18200" y="473825"/>
                </a:lnTo>
                <a:lnTo>
                  <a:pt x="218397" y="589939"/>
                </a:lnTo>
                <a:lnTo>
                  <a:pt x="5118" y="713640"/>
                </a:lnTo>
                <a:lnTo>
                  <a:pt x="218397" y="837342"/>
                </a:lnTo>
                <a:lnTo>
                  <a:pt x="0" y="964011"/>
                </a:lnTo>
                <a:lnTo>
                  <a:pt x="0" y="983803"/>
                </a:lnTo>
                <a:lnTo>
                  <a:pt x="2902858" y="983803"/>
                </a:lnTo>
                <a:lnTo>
                  <a:pt x="2902858" y="979054"/>
                </a:lnTo>
                <a:lnTo>
                  <a:pt x="3178634" y="979054"/>
                </a:lnTo>
                <a:lnTo>
                  <a:pt x="3178634" y="959262"/>
                </a:lnTo>
                <a:lnTo>
                  <a:pt x="2960237" y="832593"/>
                </a:lnTo>
                <a:lnTo>
                  <a:pt x="3173516" y="708891"/>
                </a:lnTo>
                <a:lnTo>
                  <a:pt x="2960237" y="585190"/>
                </a:lnTo>
                <a:lnTo>
                  <a:pt x="3160434" y="469076"/>
                </a:lnTo>
                <a:lnTo>
                  <a:pt x="2960237" y="352963"/>
                </a:lnTo>
                <a:lnTo>
                  <a:pt x="3155317" y="239817"/>
                </a:lnTo>
                <a:lnTo>
                  <a:pt x="2960237" y="126671"/>
                </a:lnTo>
                <a:lnTo>
                  <a:pt x="3178634" y="1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" name="任意多边形 25"/>
          <p:cNvSpPr/>
          <p:nvPr/>
        </p:nvSpPr>
        <p:spPr>
          <a:xfrm rot="19647698" flipH="1">
            <a:off x="2531831" y="3212560"/>
            <a:ext cx="1394077" cy="431474"/>
          </a:xfrm>
          <a:custGeom>
            <a:avLst/>
            <a:gdLst>
              <a:gd name="connsiteX0" fmla="*/ 3178634 w 3178634"/>
              <a:gd name="connsiteY0" fmla="*/ 0 h 983803"/>
              <a:gd name="connsiteX1" fmla="*/ 275776 w 3178634"/>
              <a:gd name="connsiteY1" fmla="*/ 0 h 983803"/>
              <a:gd name="connsiteX2" fmla="*/ 275776 w 3178634"/>
              <a:gd name="connsiteY2" fmla="*/ 4749 h 983803"/>
              <a:gd name="connsiteX3" fmla="*/ 0 w 3178634"/>
              <a:gd name="connsiteY3" fmla="*/ 4749 h 983803"/>
              <a:gd name="connsiteX4" fmla="*/ 0 w 3178634"/>
              <a:gd name="connsiteY4" fmla="*/ 4750 h 983803"/>
              <a:gd name="connsiteX5" fmla="*/ 218397 w 3178634"/>
              <a:gd name="connsiteY5" fmla="*/ 131420 h 983803"/>
              <a:gd name="connsiteX6" fmla="*/ 23317 w 3178634"/>
              <a:gd name="connsiteY6" fmla="*/ 244566 h 983803"/>
              <a:gd name="connsiteX7" fmla="*/ 218397 w 3178634"/>
              <a:gd name="connsiteY7" fmla="*/ 357712 h 983803"/>
              <a:gd name="connsiteX8" fmla="*/ 18200 w 3178634"/>
              <a:gd name="connsiteY8" fmla="*/ 473825 h 983803"/>
              <a:gd name="connsiteX9" fmla="*/ 218397 w 3178634"/>
              <a:gd name="connsiteY9" fmla="*/ 589939 h 983803"/>
              <a:gd name="connsiteX10" fmla="*/ 5118 w 3178634"/>
              <a:gd name="connsiteY10" fmla="*/ 713640 h 983803"/>
              <a:gd name="connsiteX11" fmla="*/ 218397 w 3178634"/>
              <a:gd name="connsiteY11" fmla="*/ 837342 h 983803"/>
              <a:gd name="connsiteX12" fmla="*/ 0 w 3178634"/>
              <a:gd name="connsiteY12" fmla="*/ 964011 h 983803"/>
              <a:gd name="connsiteX13" fmla="*/ 0 w 3178634"/>
              <a:gd name="connsiteY13" fmla="*/ 983803 h 983803"/>
              <a:gd name="connsiteX14" fmla="*/ 2902858 w 3178634"/>
              <a:gd name="connsiteY14" fmla="*/ 983803 h 983803"/>
              <a:gd name="connsiteX15" fmla="*/ 2902858 w 3178634"/>
              <a:gd name="connsiteY15" fmla="*/ 979054 h 983803"/>
              <a:gd name="connsiteX16" fmla="*/ 3178634 w 3178634"/>
              <a:gd name="connsiteY16" fmla="*/ 979054 h 983803"/>
              <a:gd name="connsiteX17" fmla="*/ 3178634 w 3178634"/>
              <a:gd name="connsiteY17" fmla="*/ 959262 h 983803"/>
              <a:gd name="connsiteX18" fmla="*/ 2960237 w 3178634"/>
              <a:gd name="connsiteY18" fmla="*/ 832593 h 983803"/>
              <a:gd name="connsiteX19" fmla="*/ 3173516 w 3178634"/>
              <a:gd name="connsiteY19" fmla="*/ 708891 h 983803"/>
              <a:gd name="connsiteX20" fmla="*/ 2960237 w 3178634"/>
              <a:gd name="connsiteY20" fmla="*/ 585190 h 983803"/>
              <a:gd name="connsiteX21" fmla="*/ 3160434 w 3178634"/>
              <a:gd name="connsiteY21" fmla="*/ 469076 h 983803"/>
              <a:gd name="connsiteX22" fmla="*/ 2960237 w 3178634"/>
              <a:gd name="connsiteY22" fmla="*/ 352963 h 983803"/>
              <a:gd name="connsiteX23" fmla="*/ 3155317 w 3178634"/>
              <a:gd name="connsiteY23" fmla="*/ 239817 h 983803"/>
              <a:gd name="connsiteX24" fmla="*/ 2960237 w 3178634"/>
              <a:gd name="connsiteY24" fmla="*/ 126671 h 983803"/>
              <a:gd name="connsiteX25" fmla="*/ 3178634 w 3178634"/>
              <a:gd name="connsiteY25" fmla="*/ 1 h 983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178634" h="983803">
                <a:moveTo>
                  <a:pt x="3178634" y="0"/>
                </a:moveTo>
                <a:lnTo>
                  <a:pt x="275776" y="0"/>
                </a:lnTo>
                <a:lnTo>
                  <a:pt x="275776" y="4749"/>
                </a:lnTo>
                <a:lnTo>
                  <a:pt x="0" y="4749"/>
                </a:lnTo>
                <a:lnTo>
                  <a:pt x="0" y="4750"/>
                </a:lnTo>
                <a:lnTo>
                  <a:pt x="218397" y="131420"/>
                </a:lnTo>
                <a:lnTo>
                  <a:pt x="23317" y="244566"/>
                </a:lnTo>
                <a:lnTo>
                  <a:pt x="218397" y="357712"/>
                </a:lnTo>
                <a:lnTo>
                  <a:pt x="18200" y="473825"/>
                </a:lnTo>
                <a:lnTo>
                  <a:pt x="218397" y="589939"/>
                </a:lnTo>
                <a:lnTo>
                  <a:pt x="5118" y="713640"/>
                </a:lnTo>
                <a:lnTo>
                  <a:pt x="218397" y="837342"/>
                </a:lnTo>
                <a:lnTo>
                  <a:pt x="0" y="964011"/>
                </a:lnTo>
                <a:lnTo>
                  <a:pt x="0" y="983803"/>
                </a:lnTo>
                <a:lnTo>
                  <a:pt x="2902858" y="983803"/>
                </a:lnTo>
                <a:lnTo>
                  <a:pt x="2902858" y="979054"/>
                </a:lnTo>
                <a:lnTo>
                  <a:pt x="3178634" y="979054"/>
                </a:lnTo>
                <a:lnTo>
                  <a:pt x="3178634" y="959262"/>
                </a:lnTo>
                <a:lnTo>
                  <a:pt x="2960237" y="832593"/>
                </a:lnTo>
                <a:lnTo>
                  <a:pt x="3173516" y="708891"/>
                </a:lnTo>
                <a:lnTo>
                  <a:pt x="2960237" y="585190"/>
                </a:lnTo>
                <a:lnTo>
                  <a:pt x="3160434" y="469076"/>
                </a:lnTo>
                <a:lnTo>
                  <a:pt x="2960237" y="352963"/>
                </a:lnTo>
                <a:lnTo>
                  <a:pt x="3155317" y="239817"/>
                </a:lnTo>
                <a:lnTo>
                  <a:pt x="2960237" y="126671"/>
                </a:lnTo>
                <a:lnTo>
                  <a:pt x="3178634" y="1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7" name="任意多边形 26"/>
          <p:cNvSpPr/>
          <p:nvPr/>
        </p:nvSpPr>
        <p:spPr>
          <a:xfrm rot="19647698" flipH="1">
            <a:off x="2531832" y="4931985"/>
            <a:ext cx="1394077" cy="431474"/>
          </a:xfrm>
          <a:custGeom>
            <a:avLst/>
            <a:gdLst>
              <a:gd name="connsiteX0" fmla="*/ 3178634 w 3178634"/>
              <a:gd name="connsiteY0" fmla="*/ 0 h 983803"/>
              <a:gd name="connsiteX1" fmla="*/ 275776 w 3178634"/>
              <a:gd name="connsiteY1" fmla="*/ 0 h 983803"/>
              <a:gd name="connsiteX2" fmla="*/ 275776 w 3178634"/>
              <a:gd name="connsiteY2" fmla="*/ 4749 h 983803"/>
              <a:gd name="connsiteX3" fmla="*/ 0 w 3178634"/>
              <a:gd name="connsiteY3" fmla="*/ 4749 h 983803"/>
              <a:gd name="connsiteX4" fmla="*/ 0 w 3178634"/>
              <a:gd name="connsiteY4" fmla="*/ 4750 h 983803"/>
              <a:gd name="connsiteX5" fmla="*/ 218397 w 3178634"/>
              <a:gd name="connsiteY5" fmla="*/ 131420 h 983803"/>
              <a:gd name="connsiteX6" fmla="*/ 23317 w 3178634"/>
              <a:gd name="connsiteY6" fmla="*/ 244566 h 983803"/>
              <a:gd name="connsiteX7" fmla="*/ 218397 w 3178634"/>
              <a:gd name="connsiteY7" fmla="*/ 357712 h 983803"/>
              <a:gd name="connsiteX8" fmla="*/ 18200 w 3178634"/>
              <a:gd name="connsiteY8" fmla="*/ 473825 h 983803"/>
              <a:gd name="connsiteX9" fmla="*/ 218397 w 3178634"/>
              <a:gd name="connsiteY9" fmla="*/ 589939 h 983803"/>
              <a:gd name="connsiteX10" fmla="*/ 5118 w 3178634"/>
              <a:gd name="connsiteY10" fmla="*/ 713640 h 983803"/>
              <a:gd name="connsiteX11" fmla="*/ 218397 w 3178634"/>
              <a:gd name="connsiteY11" fmla="*/ 837342 h 983803"/>
              <a:gd name="connsiteX12" fmla="*/ 0 w 3178634"/>
              <a:gd name="connsiteY12" fmla="*/ 964011 h 983803"/>
              <a:gd name="connsiteX13" fmla="*/ 0 w 3178634"/>
              <a:gd name="connsiteY13" fmla="*/ 983803 h 983803"/>
              <a:gd name="connsiteX14" fmla="*/ 2902858 w 3178634"/>
              <a:gd name="connsiteY14" fmla="*/ 983803 h 983803"/>
              <a:gd name="connsiteX15" fmla="*/ 2902858 w 3178634"/>
              <a:gd name="connsiteY15" fmla="*/ 979054 h 983803"/>
              <a:gd name="connsiteX16" fmla="*/ 3178634 w 3178634"/>
              <a:gd name="connsiteY16" fmla="*/ 979054 h 983803"/>
              <a:gd name="connsiteX17" fmla="*/ 3178634 w 3178634"/>
              <a:gd name="connsiteY17" fmla="*/ 959262 h 983803"/>
              <a:gd name="connsiteX18" fmla="*/ 2960237 w 3178634"/>
              <a:gd name="connsiteY18" fmla="*/ 832593 h 983803"/>
              <a:gd name="connsiteX19" fmla="*/ 3173516 w 3178634"/>
              <a:gd name="connsiteY19" fmla="*/ 708891 h 983803"/>
              <a:gd name="connsiteX20" fmla="*/ 2960237 w 3178634"/>
              <a:gd name="connsiteY20" fmla="*/ 585190 h 983803"/>
              <a:gd name="connsiteX21" fmla="*/ 3160434 w 3178634"/>
              <a:gd name="connsiteY21" fmla="*/ 469076 h 983803"/>
              <a:gd name="connsiteX22" fmla="*/ 2960237 w 3178634"/>
              <a:gd name="connsiteY22" fmla="*/ 352963 h 983803"/>
              <a:gd name="connsiteX23" fmla="*/ 3155317 w 3178634"/>
              <a:gd name="connsiteY23" fmla="*/ 239817 h 983803"/>
              <a:gd name="connsiteX24" fmla="*/ 2960237 w 3178634"/>
              <a:gd name="connsiteY24" fmla="*/ 126671 h 983803"/>
              <a:gd name="connsiteX25" fmla="*/ 3178634 w 3178634"/>
              <a:gd name="connsiteY25" fmla="*/ 1 h 983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178634" h="983803">
                <a:moveTo>
                  <a:pt x="3178634" y="0"/>
                </a:moveTo>
                <a:lnTo>
                  <a:pt x="275776" y="0"/>
                </a:lnTo>
                <a:lnTo>
                  <a:pt x="275776" y="4749"/>
                </a:lnTo>
                <a:lnTo>
                  <a:pt x="0" y="4749"/>
                </a:lnTo>
                <a:lnTo>
                  <a:pt x="0" y="4750"/>
                </a:lnTo>
                <a:lnTo>
                  <a:pt x="218397" y="131420"/>
                </a:lnTo>
                <a:lnTo>
                  <a:pt x="23317" y="244566"/>
                </a:lnTo>
                <a:lnTo>
                  <a:pt x="218397" y="357712"/>
                </a:lnTo>
                <a:lnTo>
                  <a:pt x="18200" y="473825"/>
                </a:lnTo>
                <a:lnTo>
                  <a:pt x="218397" y="589939"/>
                </a:lnTo>
                <a:lnTo>
                  <a:pt x="5118" y="713640"/>
                </a:lnTo>
                <a:lnTo>
                  <a:pt x="218397" y="837342"/>
                </a:lnTo>
                <a:lnTo>
                  <a:pt x="0" y="964011"/>
                </a:lnTo>
                <a:lnTo>
                  <a:pt x="0" y="983803"/>
                </a:lnTo>
                <a:lnTo>
                  <a:pt x="2902858" y="983803"/>
                </a:lnTo>
                <a:lnTo>
                  <a:pt x="2902858" y="979054"/>
                </a:lnTo>
                <a:lnTo>
                  <a:pt x="3178634" y="979054"/>
                </a:lnTo>
                <a:lnTo>
                  <a:pt x="3178634" y="959262"/>
                </a:lnTo>
                <a:lnTo>
                  <a:pt x="2960237" y="832593"/>
                </a:lnTo>
                <a:lnTo>
                  <a:pt x="3173516" y="708891"/>
                </a:lnTo>
                <a:lnTo>
                  <a:pt x="2960237" y="585190"/>
                </a:lnTo>
                <a:lnTo>
                  <a:pt x="3160434" y="469076"/>
                </a:lnTo>
                <a:lnTo>
                  <a:pt x="2960237" y="352963"/>
                </a:lnTo>
                <a:lnTo>
                  <a:pt x="3155317" y="239817"/>
                </a:lnTo>
                <a:lnTo>
                  <a:pt x="2960237" y="126671"/>
                </a:lnTo>
                <a:lnTo>
                  <a:pt x="3178634" y="1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3009079" y="1548480"/>
            <a:ext cx="53457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汉真广标" panose="02010609000101010101" pitchFamily="49" charset="-122"/>
                <a:ea typeface="汉真广标" panose="02010609000101010101" pitchFamily="49" charset="-122"/>
                <a:cs typeface="+mn-cs"/>
              </a:rPr>
              <a:t>1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汉真广标" panose="02010609000101010101" pitchFamily="49" charset="-122"/>
              <a:ea typeface="汉真广标" panose="02010609000101010101" pitchFamily="49" charset="-122"/>
              <a:cs typeface="+mn-cs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3817257" y="3447231"/>
            <a:ext cx="44773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完善统计，使数据更加直观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3009079" y="3249965"/>
            <a:ext cx="53457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汉真广标" panose="02010609000101010101" pitchFamily="49" charset="-122"/>
                <a:ea typeface="汉真广标" panose="02010609000101010101" pitchFamily="49" charset="-122"/>
                <a:cs typeface="+mn-cs"/>
              </a:rPr>
              <a:t>2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汉真广标" panose="02010609000101010101" pitchFamily="49" charset="-122"/>
              <a:ea typeface="汉真广标" panose="02010609000101010101" pitchFamily="49" charset="-122"/>
              <a:cs typeface="+mn-cs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3009079" y="4889307"/>
            <a:ext cx="53457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汉真广标" panose="02010609000101010101" pitchFamily="49" charset="-122"/>
                <a:ea typeface="汉真广标" panose="02010609000101010101" pitchFamily="49" charset="-122"/>
                <a:cs typeface="+mn-cs"/>
              </a:rPr>
              <a:t>3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汉真广标" panose="02010609000101010101" pitchFamily="49" charset="-122"/>
              <a:ea typeface="汉真广标" panose="02010609000101010101" pitchFamily="49" charset="-122"/>
              <a:cs typeface="+mn-cs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3817257" y="1783755"/>
            <a:ext cx="3817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完善个人信息修改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3929508" y="5152720"/>
            <a:ext cx="52405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注册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/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登录界面</a:t>
            </a:r>
            <a:r>
              <a:rPr lang="zh-CN" altLang="en-US" sz="28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、改进查询功能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7D4B148-2F97-0A49-2A63-9D5335EE445D}"/>
              </a:ext>
            </a:extLst>
          </p:cNvPr>
          <p:cNvSpPr txBox="1"/>
          <p:nvPr/>
        </p:nvSpPr>
        <p:spPr>
          <a:xfrm>
            <a:off x="0" y="0"/>
            <a:ext cx="38172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数据处理组</a:t>
            </a:r>
          </a:p>
        </p:txBody>
      </p:sp>
    </p:spTree>
    <p:extLst>
      <p:ext uri="{BB962C8B-B14F-4D97-AF65-F5344CB8AC3E}">
        <p14:creationId xmlns:p14="http://schemas.microsoft.com/office/powerpoint/2010/main" val="3616991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直接连接符 16"/>
          <p:cNvCxnSpPr/>
          <p:nvPr/>
        </p:nvCxnSpPr>
        <p:spPr>
          <a:xfrm flipH="1">
            <a:off x="8257306" y="-44345"/>
            <a:ext cx="1594969" cy="3824968"/>
          </a:xfrm>
          <a:prstGeom prst="line">
            <a:avLst/>
          </a:prstGeom>
          <a:ln>
            <a:solidFill>
              <a:srgbClr val="EC6C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椭圆 37"/>
          <p:cNvSpPr/>
          <p:nvPr/>
        </p:nvSpPr>
        <p:spPr>
          <a:xfrm>
            <a:off x="4083958" y="1416958"/>
            <a:ext cx="4024085" cy="4024085"/>
          </a:xfrm>
          <a:prstGeom prst="ellipse">
            <a:avLst/>
          </a:prstGeom>
          <a:noFill/>
          <a:ln>
            <a:solidFill>
              <a:srgbClr val="0041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椭圆 1"/>
          <p:cNvSpPr/>
          <p:nvPr/>
        </p:nvSpPr>
        <p:spPr>
          <a:xfrm>
            <a:off x="4347029" y="1680029"/>
            <a:ext cx="3497943" cy="3497943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2"/>
              </a:gs>
            </a:gsLst>
            <a:lin ang="13500000" scaled="1"/>
            <a:tileRect/>
          </a:gradFill>
          <a:ln w="38100">
            <a:gradFill flip="none" rotWithShape="1">
              <a:gsLst>
                <a:gs pos="0">
                  <a:schemeClr val="bg1"/>
                </a:gs>
                <a:gs pos="100000">
                  <a:schemeClr val="bg2"/>
                </a:gs>
              </a:gsLst>
              <a:lin ang="2700000" scaled="1"/>
              <a:tileRect/>
            </a:gra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7"/>
          <p:cNvCxnSpPr/>
          <p:nvPr/>
        </p:nvCxnSpPr>
        <p:spPr>
          <a:xfrm flipH="1">
            <a:off x="3071417" y="0"/>
            <a:ext cx="1594969" cy="3824968"/>
          </a:xfrm>
          <a:prstGeom prst="line">
            <a:avLst/>
          </a:prstGeom>
          <a:ln>
            <a:solidFill>
              <a:srgbClr val="FCD9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H="1">
            <a:off x="2113740" y="3031959"/>
            <a:ext cx="1594969" cy="3824968"/>
          </a:xfrm>
          <a:prstGeom prst="line">
            <a:avLst/>
          </a:prstGeom>
          <a:ln>
            <a:solidFill>
              <a:srgbClr val="3CB5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flipH="1">
            <a:off x="1942941" y="1912484"/>
            <a:ext cx="1594969" cy="3824968"/>
          </a:xfrm>
          <a:prstGeom prst="line">
            <a:avLst/>
          </a:prstGeom>
          <a:ln>
            <a:solidFill>
              <a:srgbClr val="E5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flipH="1">
            <a:off x="8167808" y="1249113"/>
            <a:ext cx="1594969" cy="3824968"/>
          </a:xfrm>
          <a:prstGeom prst="line">
            <a:avLst/>
          </a:prstGeom>
          <a:ln>
            <a:solidFill>
              <a:srgbClr val="FCD9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flipH="1">
            <a:off x="7787471" y="3064412"/>
            <a:ext cx="1594969" cy="3824968"/>
          </a:xfrm>
          <a:prstGeom prst="line">
            <a:avLst/>
          </a:prstGeom>
          <a:ln>
            <a:solidFill>
              <a:srgbClr val="3CB5B5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 flipH="1">
            <a:off x="2037762" y="719128"/>
            <a:ext cx="1594969" cy="3824968"/>
          </a:xfrm>
          <a:prstGeom prst="line">
            <a:avLst/>
          </a:prstGeom>
          <a:ln>
            <a:solidFill>
              <a:srgbClr val="FCD9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flipH="1">
            <a:off x="618563" y="3155067"/>
            <a:ext cx="1594969" cy="3824968"/>
          </a:xfrm>
          <a:prstGeom prst="line">
            <a:avLst/>
          </a:prstGeom>
          <a:ln>
            <a:solidFill>
              <a:srgbClr val="EC6C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 flipH="1">
            <a:off x="1382900" y="352552"/>
            <a:ext cx="1594969" cy="3824968"/>
          </a:xfrm>
          <a:prstGeom prst="line">
            <a:avLst/>
          </a:prstGeom>
          <a:ln>
            <a:solidFill>
              <a:srgbClr val="3CB5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 flipH="1">
            <a:off x="7741767" y="4506627"/>
            <a:ext cx="1594969" cy="3824968"/>
          </a:xfrm>
          <a:prstGeom prst="line">
            <a:avLst/>
          </a:prstGeom>
          <a:ln>
            <a:solidFill>
              <a:srgbClr val="FCD9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 flipH="1">
            <a:off x="9786092" y="-44345"/>
            <a:ext cx="1594969" cy="3824968"/>
          </a:xfrm>
          <a:prstGeom prst="line">
            <a:avLst/>
          </a:prstGeom>
          <a:ln>
            <a:solidFill>
              <a:srgbClr val="3CB5B5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 flipH="1">
            <a:off x="9351471" y="71253"/>
            <a:ext cx="1594969" cy="3824968"/>
          </a:xfrm>
          <a:prstGeom prst="line">
            <a:avLst/>
          </a:prstGeom>
          <a:ln>
            <a:solidFill>
              <a:srgbClr val="E5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 flipH="1">
            <a:off x="2519994" y="-1655905"/>
            <a:ext cx="1594969" cy="3824968"/>
          </a:xfrm>
          <a:prstGeom prst="line">
            <a:avLst/>
          </a:prstGeom>
          <a:ln>
            <a:solidFill>
              <a:srgbClr val="E5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 flipH="1">
            <a:off x="6801407" y="3858473"/>
            <a:ext cx="1594969" cy="3824968"/>
          </a:xfrm>
          <a:prstGeom prst="line">
            <a:avLst/>
          </a:prstGeom>
          <a:ln>
            <a:solidFill>
              <a:srgbClr val="E5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flipH="1">
            <a:off x="8974312" y="2697450"/>
            <a:ext cx="1594969" cy="3824968"/>
          </a:xfrm>
          <a:prstGeom prst="line">
            <a:avLst/>
          </a:prstGeom>
          <a:ln>
            <a:solidFill>
              <a:srgbClr val="EC6C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4436057" y="2921168"/>
            <a:ext cx="331988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dirty="0">
                <a:solidFill>
                  <a:srgbClr val="004158"/>
                </a:solidFill>
                <a:latin typeface="汉真广标" panose="02010609000101010101" pitchFamily="49" charset="-122"/>
                <a:ea typeface="汉真广标" panose="02010609000101010101" pitchFamily="49" charset="-122"/>
              </a:rPr>
              <a:t>感谢聆听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5317458" y="4177520"/>
            <a:ext cx="1846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汇报人：梁有坚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2F47B7E-83F5-AA1D-BC81-E3C9031B2443}"/>
              </a:ext>
            </a:extLst>
          </p:cNvPr>
          <p:cNvSpPr txBox="1"/>
          <p:nvPr/>
        </p:nvSpPr>
        <p:spPr>
          <a:xfrm>
            <a:off x="0" y="0"/>
            <a:ext cx="38172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数据处理组</a:t>
            </a:r>
          </a:p>
        </p:txBody>
      </p:sp>
    </p:spTree>
    <p:extLst>
      <p:ext uri="{BB962C8B-B14F-4D97-AF65-F5344CB8AC3E}">
        <p14:creationId xmlns:p14="http://schemas.microsoft.com/office/powerpoint/2010/main" val="208607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A2AA848E-F06C-6295-0316-D3B8160E155E}"/>
              </a:ext>
            </a:extLst>
          </p:cNvPr>
          <p:cNvSpPr txBox="1"/>
          <p:nvPr/>
        </p:nvSpPr>
        <p:spPr>
          <a:xfrm>
            <a:off x="-57270" y="-5438"/>
            <a:ext cx="163562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成员分工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1C245411-A3D5-5760-DB4D-7A81A5AB88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6531108"/>
              </p:ext>
            </p:extLst>
          </p:nvPr>
        </p:nvGraphicFramePr>
        <p:xfrm>
          <a:off x="1138136" y="1224538"/>
          <a:ext cx="9915728" cy="46769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8932">
                  <a:extLst>
                    <a:ext uri="{9D8B030D-6E8A-4147-A177-3AD203B41FA5}">
                      <a16:colId xmlns:a16="http://schemas.microsoft.com/office/drawing/2014/main" val="761736175"/>
                    </a:ext>
                  </a:extLst>
                </a:gridCol>
                <a:gridCol w="2404616">
                  <a:extLst>
                    <a:ext uri="{9D8B030D-6E8A-4147-A177-3AD203B41FA5}">
                      <a16:colId xmlns:a16="http://schemas.microsoft.com/office/drawing/2014/main" val="2996662063"/>
                    </a:ext>
                  </a:extLst>
                </a:gridCol>
                <a:gridCol w="2553248">
                  <a:extLst>
                    <a:ext uri="{9D8B030D-6E8A-4147-A177-3AD203B41FA5}">
                      <a16:colId xmlns:a16="http://schemas.microsoft.com/office/drawing/2014/main" val="1901522827"/>
                    </a:ext>
                  </a:extLst>
                </a:gridCol>
                <a:gridCol w="2478932">
                  <a:extLst>
                    <a:ext uri="{9D8B030D-6E8A-4147-A177-3AD203B41FA5}">
                      <a16:colId xmlns:a16="http://schemas.microsoft.com/office/drawing/2014/main" val="655322186"/>
                    </a:ext>
                  </a:extLst>
                </a:gridCol>
              </a:tblGrid>
              <a:tr h="621461">
                <a:tc>
                  <a:txBody>
                    <a:bodyPr/>
                    <a:lstStyle/>
                    <a:p>
                      <a:r>
                        <a:rPr lang="en-US" altLang="zh-CN" dirty="0"/>
                        <a:t> </a:t>
                      </a:r>
                      <a:r>
                        <a:rPr lang="zh-CN" altLang="en-US" dirty="0"/>
                        <a:t>学号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姓名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工作内容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工作占比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3527625"/>
                  </a:ext>
                </a:extLst>
              </a:tr>
              <a:tr h="644939">
                <a:tc>
                  <a:txBody>
                    <a:bodyPr/>
                    <a:lstStyle/>
                    <a:p>
                      <a:r>
                        <a:rPr lang="en-US" altLang="zh-CN" dirty="0"/>
                        <a:t>202112304035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/>
                        <a:t>梁有坚（组长）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altLang="en-US" sz="1400" dirty="0"/>
                        <a:t>分数位次转换、多级检索、设计文档编写、数据清洗。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16%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8247880"/>
                  </a:ext>
                </a:extLst>
              </a:tr>
              <a:tr h="889698">
                <a:tc>
                  <a:txBody>
                    <a:bodyPr/>
                    <a:lstStyle/>
                    <a:p>
                      <a:r>
                        <a:rPr lang="en-US" altLang="zh-CN" dirty="0"/>
                        <a:t>202112304008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肖阳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altLang="en-US" sz="1400" dirty="0"/>
                        <a:t>分数位次转换、多级检索、数据排序等功能设计实现，数据清洗。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20%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8746324"/>
                  </a:ext>
                </a:extLst>
              </a:tr>
              <a:tr h="630202">
                <a:tc>
                  <a:txBody>
                    <a:bodyPr/>
                    <a:lstStyle/>
                    <a:p>
                      <a:r>
                        <a:rPr lang="en-US" altLang="zh-CN" dirty="0"/>
                        <a:t>202112304017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黄宇涛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altLang="en-US" sz="1400" dirty="0"/>
                        <a:t>多级检索功能、数据排序功能、虚拟化实验等。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16%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3287214"/>
                  </a:ext>
                </a:extLst>
              </a:tr>
              <a:tr h="630202">
                <a:tc>
                  <a:txBody>
                    <a:bodyPr/>
                    <a:lstStyle/>
                    <a:p>
                      <a:r>
                        <a:rPr lang="en-US" altLang="zh-CN" dirty="0"/>
                        <a:t>202112304049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刘玉镇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altLang="en-US" sz="1400" dirty="0"/>
                        <a:t>多级检索功能、数据排序功能、虚拟化实验等。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16%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0125306"/>
                  </a:ext>
                </a:extLst>
              </a:tr>
              <a:tr h="630202">
                <a:tc>
                  <a:txBody>
                    <a:bodyPr/>
                    <a:lstStyle/>
                    <a:p>
                      <a:r>
                        <a:rPr lang="en-US" altLang="zh-CN" dirty="0"/>
                        <a:t>202112304009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李晓典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altLang="en-US" sz="1400" dirty="0"/>
                        <a:t>数据排序功能、需求分析、详细设计文档的编写等。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16%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7504095"/>
                  </a:ext>
                </a:extLst>
              </a:tr>
              <a:tr h="630202">
                <a:tc>
                  <a:txBody>
                    <a:bodyPr/>
                    <a:lstStyle/>
                    <a:p>
                      <a:r>
                        <a:rPr lang="en-US" altLang="zh-CN" dirty="0"/>
                        <a:t>202112304044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宋舒琳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altLang="en-US" sz="1400" dirty="0"/>
                        <a:t>数据排序功能、需求分析、详细设计文档的编写等。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16%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93953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5377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 rot="308860">
            <a:off x="4727578" y="1582612"/>
            <a:ext cx="6087835" cy="1088572"/>
          </a:xfrm>
          <a:prstGeom prst="rect">
            <a:avLst/>
          </a:prstGeom>
          <a:gradFill flip="none" rotWithShape="1">
            <a:gsLst>
              <a:gs pos="100000">
                <a:schemeClr val="tx1">
                  <a:alpha val="0"/>
                </a:schemeClr>
              </a:gs>
              <a:gs pos="0">
                <a:schemeClr val="tx1">
                  <a:alpha val="1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4688115" y="1292435"/>
            <a:ext cx="6087835" cy="1088572"/>
          </a:xfrm>
          <a:prstGeom prst="rect">
            <a:avLst/>
          </a:prstGeom>
          <a:solidFill>
            <a:srgbClr val="E53B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 rot="308860">
            <a:off x="4727578" y="3251538"/>
            <a:ext cx="6087835" cy="1088572"/>
          </a:xfrm>
          <a:prstGeom prst="rect">
            <a:avLst/>
          </a:prstGeom>
          <a:gradFill flip="none" rotWithShape="1">
            <a:gsLst>
              <a:gs pos="100000">
                <a:schemeClr val="tx1">
                  <a:alpha val="0"/>
                </a:schemeClr>
              </a:gs>
              <a:gs pos="0">
                <a:schemeClr val="tx1">
                  <a:alpha val="1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688115" y="2961361"/>
            <a:ext cx="6087835" cy="1088572"/>
          </a:xfrm>
          <a:prstGeom prst="rect">
            <a:avLst/>
          </a:prstGeom>
          <a:solidFill>
            <a:srgbClr val="FCD9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 rot="308860">
            <a:off x="4727578" y="4939727"/>
            <a:ext cx="6087835" cy="1088572"/>
          </a:xfrm>
          <a:prstGeom prst="rect">
            <a:avLst/>
          </a:prstGeom>
          <a:gradFill flip="none" rotWithShape="1">
            <a:gsLst>
              <a:gs pos="100000">
                <a:schemeClr val="tx1">
                  <a:alpha val="0"/>
                </a:schemeClr>
              </a:gs>
              <a:gs pos="0">
                <a:schemeClr val="tx1">
                  <a:alpha val="1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688115" y="4649550"/>
            <a:ext cx="6087835" cy="1088572"/>
          </a:xfrm>
          <a:prstGeom prst="rect">
            <a:avLst/>
          </a:prstGeom>
          <a:solidFill>
            <a:srgbClr val="3CB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任意多边形 24"/>
          <p:cNvSpPr/>
          <p:nvPr/>
        </p:nvSpPr>
        <p:spPr>
          <a:xfrm rot="19647698" flipH="1">
            <a:off x="4302264" y="1332245"/>
            <a:ext cx="1394077" cy="431474"/>
          </a:xfrm>
          <a:custGeom>
            <a:avLst/>
            <a:gdLst>
              <a:gd name="connsiteX0" fmla="*/ 3178634 w 3178634"/>
              <a:gd name="connsiteY0" fmla="*/ 0 h 983803"/>
              <a:gd name="connsiteX1" fmla="*/ 275776 w 3178634"/>
              <a:gd name="connsiteY1" fmla="*/ 0 h 983803"/>
              <a:gd name="connsiteX2" fmla="*/ 275776 w 3178634"/>
              <a:gd name="connsiteY2" fmla="*/ 4749 h 983803"/>
              <a:gd name="connsiteX3" fmla="*/ 0 w 3178634"/>
              <a:gd name="connsiteY3" fmla="*/ 4749 h 983803"/>
              <a:gd name="connsiteX4" fmla="*/ 0 w 3178634"/>
              <a:gd name="connsiteY4" fmla="*/ 4750 h 983803"/>
              <a:gd name="connsiteX5" fmla="*/ 218397 w 3178634"/>
              <a:gd name="connsiteY5" fmla="*/ 131420 h 983803"/>
              <a:gd name="connsiteX6" fmla="*/ 23317 w 3178634"/>
              <a:gd name="connsiteY6" fmla="*/ 244566 h 983803"/>
              <a:gd name="connsiteX7" fmla="*/ 218397 w 3178634"/>
              <a:gd name="connsiteY7" fmla="*/ 357712 h 983803"/>
              <a:gd name="connsiteX8" fmla="*/ 18200 w 3178634"/>
              <a:gd name="connsiteY8" fmla="*/ 473825 h 983803"/>
              <a:gd name="connsiteX9" fmla="*/ 218397 w 3178634"/>
              <a:gd name="connsiteY9" fmla="*/ 589939 h 983803"/>
              <a:gd name="connsiteX10" fmla="*/ 5118 w 3178634"/>
              <a:gd name="connsiteY10" fmla="*/ 713640 h 983803"/>
              <a:gd name="connsiteX11" fmla="*/ 218397 w 3178634"/>
              <a:gd name="connsiteY11" fmla="*/ 837342 h 983803"/>
              <a:gd name="connsiteX12" fmla="*/ 0 w 3178634"/>
              <a:gd name="connsiteY12" fmla="*/ 964011 h 983803"/>
              <a:gd name="connsiteX13" fmla="*/ 0 w 3178634"/>
              <a:gd name="connsiteY13" fmla="*/ 983803 h 983803"/>
              <a:gd name="connsiteX14" fmla="*/ 2902858 w 3178634"/>
              <a:gd name="connsiteY14" fmla="*/ 983803 h 983803"/>
              <a:gd name="connsiteX15" fmla="*/ 2902858 w 3178634"/>
              <a:gd name="connsiteY15" fmla="*/ 979054 h 983803"/>
              <a:gd name="connsiteX16" fmla="*/ 3178634 w 3178634"/>
              <a:gd name="connsiteY16" fmla="*/ 979054 h 983803"/>
              <a:gd name="connsiteX17" fmla="*/ 3178634 w 3178634"/>
              <a:gd name="connsiteY17" fmla="*/ 959262 h 983803"/>
              <a:gd name="connsiteX18" fmla="*/ 2960237 w 3178634"/>
              <a:gd name="connsiteY18" fmla="*/ 832593 h 983803"/>
              <a:gd name="connsiteX19" fmla="*/ 3173516 w 3178634"/>
              <a:gd name="connsiteY19" fmla="*/ 708891 h 983803"/>
              <a:gd name="connsiteX20" fmla="*/ 2960237 w 3178634"/>
              <a:gd name="connsiteY20" fmla="*/ 585190 h 983803"/>
              <a:gd name="connsiteX21" fmla="*/ 3160434 w 3178634"/>
              <a:gd name="connsiteY21" fmla="*/ 469076 h 983803"/>
              <a:gd name="connsiteX22" fmla="*/ 2960237 w 3178634"/>
              <a:gd name="connsiteY22" fmla="*/ 352963 h 983803"/>
              <a:gd name="connsiteX23" fmla="*/ 3155317 w 3178634"/>
              <a:gd name="connsiteY23" fmla="*/ 239817 h 983803"/>
              <a:gd name="connsiteX24" fmla="*/ 2960237 w 3178634"/>
              <a:gd name="connsiteY24" fmla="*/ 126671 h 983803"/>
              <a:gd name="connsiteX25" fmla="*/ 3178634 w 3178634"/>
              <a:gd name="connsiteY25" fmla="*/ 1 h 983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178634" h="983803">
                <a:moveTo>
                  <a:pt x="3178634" y="0"/>
                </a:moveTo>
                <a:lnTo>
                  <a:pt x="275776" y="0"/>
                </a:lnTo>
                <a:lnTo>
                  <a:pt x="275776" y="4749"/>
                </a:lnTo>
                <a:lnTo>
                  <a:pt x="0" y="4749"/>
                </a:lnTo>
                <a:lnTo>
                  <a:pt x="0" y="4750"/>
                </a:lnTo>
                <a:lnTo>
                  <a:pt x="218397" y="131420"/>
                </a:lnTo>
                <a:lnTo>
                  <a:pt x="23317" y="244566"/>
                </a:lnTo>
                <a:lnTo>
                  <a:pt x="218397" y="357712"/>
                </a:lnTo>
                <a:lnTo>
                  <a:pt x="18200" y="473825"/>
                </a:lnTo>
                <a:lnTo>
                  <a:pt x="218397" y="589939"/>
                </a:lnTo>
                <a:lnTo>
                  <a:pt x="5118" y="713640"/>
                </a:lnTo>
                <a:lnTo>
                  <a:pt x="218397" y="837342"/>
                </a:lnTo>
                <a:lnTo>
                  <a:pt x="0" y="964011"/>
                </a:lnTo>
                <a:lnTo>
                  <a:pt x="0" y="983803"/>
                </a:lnTo>
                <a:lnTo>
                  <a:pt x="2902858" y="983803"/>
                </a:lnTo>
                <a:lnTo>
                  <a:pt x="2902858" y="979054"/>
                </a:lnTo>
                <a:lnTo>
                  <a:pt x="3178634" y="979054"/>
                </a:lnTo>
                <a:lnTo>
                  <a:pt x="3178634" y="959262"/>
                </a:lnTo>
                <a:lnTo>
                  <a:pt x="2960237" y="832593"/>
                </a:lnTo>
                <a:lnTo>
                  <a:pt x="3173516" y="708891"/>
                </a:lnTo>
                <a:lnTo>
                  <a:pt x="2960237" y="585190"/>
                </a:lnTo>
                <a:lnTo>
                  <a:pt x="3160434" y="469076"/>
                </a:lnTo>
                <a:lnTo>
                  <a:pt x="2960237" y="352963"/>
                </a:lnTo>
                <a:lnTo>
                  <a:pt x="3155317" y="239817"/>
                </a:lnTo>
                <a:lnTo>
                  <a:pt x="2960237" y="126671"/>
                </a:lnTo>
                <a:lnTo>
                  <a:pt x="3178634" y="1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 25"/>
          <p:cNvSpPr/>
          <p:nvPr/>
        </p:nvSpPr>
        <p:spPr>
          <a:xfrm rot="19647698" flipH="1">
            <a:off x="4302265" y="2992066"/>
            <a:ext cx="1394077" cy="431474"/>
          </a:xfrm>
          <a:custGeom>
            <a:avLst/>
            <a:gdLst>
              <a:gd name="connsiteX0" fmla="*/ 3178634 w 3178634"/>
              <a:gd name="connsiteY0" fmla="*/ 0 h 983803"/>
              <a:gd name="connsiteX1" fmla="*/ 275776 w 3178634"/>
              <a:gd name="connsiteY1" fmla="*/ 0 h 983803"/>
              <a:gd name="connsiteX2" fmla="*/ 275776 w 3178634"/>
              <a:gd name="connsiteY2" fmla="*/ 4749 h 983803"/>
              <a:gd name="connsiteX3" fmla="*/ 0 w 3178634"/>
              <a:gd name="connsiteY3" fmla="*/ 4749 h 983803"/>
              <a:gd name="connsiteX4" fmla="*/ 0 w 3178634"/>
              <a:gd name="connsiteY4" fmla="*/ 4750 h 983803"/>
              <a:gd name="connsiteX5" fmla="*/ 218397 w 3178634"/>
              <a:gd name="connsiteY5" fmla="*/ 131420 h 983803"/>
              <a:gd name="connsiteX6" fmla="*/ 23317 w 3178634"/>
              <a:gd name="connsiteY6" fmla="*/ 244566 h 983803"/>
              <a:gd name="connsiteX7" fmla="*/ 218397 w 3178634"/>
              <a:gd name="connsiteY7" fmla="*/ 357712 h 983803"/>
              <a:gd name="connsiteX8" fmla="*/ 18200 w 3178634"/>
              <a:gd name="connsiteY8" fmla="*/ 473825 h 983803"/>
              <a:gd name="connsiteX9" fmla="*/ 218397 w 3178634"/>
              <a:gd name="connsiteY9" fmla="*/ 589939 h 983803"/>
              <a:gd name="connsiteX10" fmla="*/ 5118 w 3178634"/>
              <a:gd name="connsiteY10" fmla="*/ 713640 h 983803"/>
              <a:gd name="connsiteX11" fmla="*/ 218397 w 3178634"/>
              <a:gd name="connsiteY11" fmla="*/ 837342 h 983803"/>
              <a:gd name="connsiteX12" fmla="*/ 0 w 3178634"/>
              <a:gd name="connsiteY12" fmla="*/ 964011 h 983803"/>
              <a:gd name="connsiteX13" fmla="*/ 0 w 3178634"/>
              <a:gd name="connsiteY13" fmla="*/ 983803 h 983803"/>
              <a:gd name="connsiteX14" fmla="*/ 2902858 w 3178634"/>
              <a:gd name="connsiteY14" fmla="*/ 983803 h 983803"/>
              <a:gd name="connsiteX15" fmla="*/ 2902858 w 3178634"/>
              <a:gd name="connsiteY15" fmla="*/ 979054 h 983803"/>
              <a:gd name="connsiteX16" fmla="*/ 3178634 w 3178634"/>
              <a:gd name="connsiteY16" fmla="*/ 979054 h 983803"/>
              <a:gd name="connsiteX17" fmla="*/ 3178634 w 3178634"/>
              <a:gd name="connsiteY17" fmla="*/ 959262 h 983803"/>
              <a:gd name="connsiteX18" fmla="*/ 2960237 w 3178634"/>
              <a:gd name="connsiteY18" fmla="*/ 832593 h 983803"/>
              <a:gd name="connsiteX19" fmla="*/ 3173516 w 3178634"/>
              <a:gd name="connsiteY19" fmla="*/ 708891 h 983803"/>
              <a:gd name="connsiteX20" fmla="*/ 2960237 w 3178634"/>
              <a:gd name="connsiteY20" fmla="*/ 585190 h 983803"/>
              <a:gd name="connsiteX21" fmla="*/ 3160434 w 3178634"/>
              <a:gd name="connsiteY21" fmla="*/ 469076 h 983803"/>
              <a:gd name="connsiteX22" fmla="*/ 2960237 w 3178634"/>
              <a:gd name="connsiteY22" fmla="*/ 352963 h 983803"/>
              <a:gd name="connsiteX23" fmla="*/ 3155317 w 3178634"/>
              <a:gd name="connsiteY23" fmla="*/ 239817 h 983803"/>
              <a:gd name="connsiteX24" fmla="*/ 2960237 w 3178634"/>
              <a:gd name="connsiteY24" fmla="*/ 126671 h 983803"/>
              <a:gd name="connsiteX25" fmla="*/ 3178634 w 3178634"/>
              <a:gd name="connsiteY25" fmla="*/ 1 h 983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178634" h="983803">
                <a:moveTo>
                  <a:pt x="3178634" y="0"/>
                </a:moveTo>
                <a:lnTo>
                  <a:pt x="275776" y="0"/>
                </a:lnTo>
                <a:lnTo>
                  <a:pt x="275776" y="4749"/>
                </a:lnTo>
                <a:lnTo>
                  <a:pt x="0" y="4749"/>
                </a:lnTo>
                <a:lnTo>
                  <a:pt x="0" y="4750"/>
                </a:lnTo>
                <a:lnTo>
                  <a:pt x="218397" y="131420"/>
                </a:lnTo>
                <a:lnTo>
                  <a:pt x="23317" y="244566"/>
                </a:lnTo>
                <a:lnTo>
                  <a:pt x="218397" y="357712"/>
                </a:lnTo>
                <a:lnTo>
                  <a:pt x="18200" y="473825"/>
                </a:lnTo>
                <a:lnTo>
                  <a:pt x="218397" y="589939"/>
                </a:lnTo>
                <a:lnTo>
                  <a:pt x="5118" y="713640"/>
                </a:lnTo>
                <a:lnTo>
                  <a:pt x="218397" y="837342"/>
                </a:lnTo>
                <a:lnTo>
                  <a:pt x="0" y="964011"/>
                </a:lnTo>
                <a:lnTo>
                  <a:pt x="0" y="983803"/>
                </a:lnTo>
                <a:lnTo>
                  <a:pt x="2902858" y="983803"/>
                </a:lnTo>
                <a:lnTo>
                  <a:pt x="2902858" y="979054"/>
                </a:lnTo>
                <a:lnTo>
                  <a:pt x="3178634" y="979054"/>
                </a:lnTo>
                <a:lnTo>
                  <a:pt x="3178634" y="959262"/>
                </a:lnTo>
                <a:lnTo>
                  <a:pt x="2960237" y="832593"/>
                </a:lnTo>
                <a:lnTo>
                  <a:pt x="3173516" y="708891"/>
                </a:lnTo>
                <a:lnTo>
                  <a:pt x="2960237" y="585190"/>
                </a:lnTo>
                <a:lnTo>
                  <a:pt x="3160434" y="469076"/>
                </a:lnTo>
                <a:lnTo>
                  <a:pt x="2960237" y="352963"/>
                </a:lnTo>
                <a:lnTo>
                  <a:pt x="3155317" y="239817"/>
                </a:lnTo>
                <a:lnTo>
                  <a:pt x="2960237" y="126671"/>
                </a:lnTo>
                <a:lnTo>
                  <a:pt x="3178634" y="1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任意多边形 26"/>
          <p:cNvSpPr/>
          <p:nvPr/>
        </p:nvSpPr>
        <p:spPr>
          <a:xfrm rot="19647698" flipH="1">
            <a:off x="4302266" y="4711491"/>
            <a:ext cx="1394077" cy="431474"/>
          </a:xfrm>
          <a:custGeom>
            <a:avLst/>
            <a:gdLst>
              <a:gd name="connsiteX0" fmla="*/ 3178634 w 3178634"/>
              <a:gd name="connsiteY0" fmla="*/ 0 h 983803"/>
              <a:gd name="connsiteX1" fmla="*/ 275776 w 3178634"/>
              <a:gd name="connsiteY1" fmla="*/ 0 h 983803"/>
              <a:gd name="connsiteX2" fmla="*/ 275776 w 3178634"/>
              <a:gd name="connsiteY2" fmla="*/ 4749 h 983803"/>
              <a:gd name="connsiteX3" fmla="*/ 0 w 3178634"/>
              <a:gd name="connsiteY3" fmla="*/ 4749 h 983803"/>
              <a:gd name="connsiteX4" fmla="*/ 0 w 3178634"/>
              <a:gd name="connsiteY4" fmla="*/ 4750 h 983803"/>
              <a:gd name="connsiteX5" fmla="*/ 218397 w 3178634"/>
              <a:gd name="connsiteY5" fmla="*/ 131420 h 983803"/>
              <a:gd name="connsiteX6" fmla="*/ 23317 w 3178634"/>
              <a:gd name="connsiteY6" fmla="*/ 244566 h 983803"/>
              <a:gd name="connsiteX7" fmla="*/ 218397 w 3178634"/>
              <a:gd name="connsiteY7" fmla="*/ 357712 h 983803"/>
              <a:gd name="connsiteX8" fmla="*/ 18200 w 3178634"/>
              <a:gd name="connsiteY8" fmla="*/ 473825 h 983803"/>
              <a:gd name="connsiteX9" fmla="*/ 218397 w 3178634"/>
              <a:gd name="connsiteY9" fmla="*/ 589939 h 983803"/>
              <a:gd name="connsiteX10" fmla="*/ 5118 w 3178634"/>
              <a:gd name="connsiteY10" fmla="*/ 713640 h 983803"/>
              <a:gd name="connsiteX11" fmla="*/ 218397 w 3178634"/>
              <a:gd name="connsiteY11" fmla="*/ 837342 h 983803"/>
              <a:gd name="connsiteX12" fmla="*/ 0 w 3178634"/>
              <a:gd name="connsiteY12" fmla="*/ 964011 h 983803"/>
              <a:gd name="connsiteX13" fmla="*/ 0 w 3178634"/>
              <a:gd name="connsiteY13" fmla="*/ 983803 h 983803"/>
              <a:gd name="connsiteX14" fmla="*/ 2902858 w 3178634"/>
              <a:gd name="connsiteY14" fmla="*/ 983803 h 983803"/>
              <a:gd name="connsiteX15" fmla="*/ 2902858 w 3178634"/>
              <a:gd name="connsiteY15" fmla="*/ 979054 h 983803"/>
              <a:gd name="connsiteX16" fmla="*/ 3178634 w 3178634"/>
              <a:gd name="connsiteY16" fmla="*/ 979054 h 983803"/>
              <a:gd name="connsiteX17" fmla="*/ 3178634 w 3178634"/>
              <a:gd name="connsiteY17" fmla="*/ 959262 h 983803"/>
              <a:gd name="connsiteX18" fmla="*/ 2960237 w 3178634"/>
              <a:gd name="connsiteY18" fmla="*/ 832593 h 983803"/>
              <a:gd name="connsiteX19" fmla="*/ 3173516 w 3178634"/>
              <a:gd name="connsiteY19" fmla="*/ 708891 h 983803"/>
              <a:gd name="connsiteX20" fmla="*/ 2960237 w 3178634"/>
              <a:gd name="connsiteY20" fmla="*/ 585190 h 983803"/>
              <a:gd name="connsiteX21" fmla="*/ 3160434 w 3178634"/>
              <a:gd name="connsiteY21" fmla="*/ 469076 h 983803"/>
              <a:gd name="connsiteX22" fmla="*/ 2960237 w 3178634"/>
              <a:gd name="connsiteY22" fmla="*/ 352963 h 983803"/>
              <a:gd name="connsiteX23" fmla="*/ 3155317 w 3178634"/>
              <a:gd name="connsiteY23" fmla="*/ 239817 h 983803"/>
              <a:gd name="connsiteX24" fmla="*/ 2960237 w 3178634"/>
              <a:gd name="connsiteY24" fmla="*/ 126671 h 983803"/>
              <a:gd name="connsiteX25" fmla="*/ 3178634 w 3178634"/>
              <a:gd name="connsiteY25" fmla="*/ 1 h 983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178634" h="983803">
                <a:moveTo>
                  <a:pt x="3178634" y="0"/>
                </a:moveTo>
                <a:lnTo>
                  <a:pt x="275776" y="0"/>
                </a:lnTo>
                <a:lnTo>
                  <a:pt x="275776" y="4749"/>
                </a:lnTo>
                <a:lnTo>
                  <a:pt x="0" y="4749"/>
                </a:lnTo>
                <a:lnTo>
                  <a:pt x="0" y="4750"/>
                </a:lnTo>
                <a:lnTo>
                  <a:pt x="218397" y="131420"/>
                </a:lnTo>
                <a:lnTo>
                  <a:pt x="23317" y="244566"/>
                </a:lnTo>
                <a:lnTo>
                  <a:pt x="218397" y="357712"/>
                </a:lnTo>
                <a:lnTo>
                  <a:pt x="18200" y="473825"/>
                </a:lnTo>
                <a:lnTo>
                  <a:pt x="218397" y="589939"/>
                </a:lnTo>
                <a:lnTo>
                  <a:pt x="5118" y="713640"/>
                </a:lnTo>
                <a:lnTo>
                  <a:pt x="218397" y="837342"/>
                </a:lnTo>
                <a:lnTo>
                  <a:pt x="0" y="964011"/>
                </a:lnTo>
                <a:lnTo>
                  <a:pt x="0" y="983803"/>
                </a:lnTo>
                <a:lnTo>
                  <a:pt x="2902858" y="983803"/>
                </a:lnTo>
                <a:lnTo>
                  <a:pt x="2902858" y="979054"/>
                </a:lnTo>
                <a:lnTo>
                  <a:pt x="3178634" y="979054"/>
                </a:lnTo>
                <a:lnTo>
                  <a:pt x="3178634" y="959262"/>
                </a:lnTo>
                <a:lnTo>
                  <a:pt x="2960237" y="832593"/>
                </a:lnTo>
                <a:lnTo>
                  <a:pt x="3173516" y="708891"/>
                </a:lnTo>
                <a:lnTo>
                  <a:pt x="2960237" y="585190"/>
                </a:lnTo>
                <a:lnTo>
                  <a:pt x="3160434" y="469076"/>
                </a:lnTo>
                <a:lnTo>
                  <a:pt x="2960237" y="352963"/>
                </a:lnTo>
                <a:lnTo>
                  <a:pt x="3155317" y="239817"/>
                </a:lnTo>
                <a:lnTo>
                  <a:pt x="2960237" y="126671"/>
                </a:lnTo>
                <a:lnTo>
                  <a:pt x="3178634" y="1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1167856" y="2767281"/>
            <a:ext cx="2641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汉真广标" panose="02010609000101010101" pitchFamily="49" charset="-122"/>
                <a:ea typeface="汉真广标" panose="02010609000101010101" pitchFamily="49" charset="-122"/>
              </a:rPr>
              <a:t>目录</a:t>
            </a:r>
          </a:p>
          <a:p>
            <a:pPr algn="ctr"/>
            <a:r>
              <a:rPr lang="en-US" altLang="zh-CN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汉真广标" panose="02010609000101010101" pitchFamily="49" charset="-122"/>
                <a:ea typeface="汉真广标" panose="02010609000101010101" pitchFamily="49" charset="-122"/>
              </a:rPr>
              <a:t>Content</a:t>
            </a:r>
            <a:endParaRPr lang="zh-CN" altLang="en-US" sz="4000" dirty="0">
              <a:solidFill>
                <a:schemeClr val="tx1">
                  <a:lumMod val="65000"/>
                  <a:lumOff val="35000"/>
                </a:schemeClr>
              </a:solidFill>
              <a:latin typeface="汉真广标" panose="02010609000101010101" pitchFamily="49" charset="-122"/>
              <a:ea typeface="汉真广标" panose="02010609000101010101" pitchFamily="49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5793652" y="1340766"/>
            <a:ext cx="53457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>
                <a:solidFill>
                  <a:schemeClr val="bg1"/>
                </a:solidFill>
                <a:latin typeface="汉真广标" panose="02010609000101010101" pitchFamily="49" charset="-122"/>
                <a:ea typeface="汉真广标" panose="02010609000101010101" pitchFamily="49" charset="-122"/>
              </a:rPr>
              <a:t>1</a:t>
            </a:r>
            <a:endParaRPr lang="zh-CN" altLang="en-US" dirty="0">
              <a:solidFill>
                <a:schemeClr val="bg1"/>
              </a:solidFill>
              <a:latin typeface="汉真广标" panose="02010609000101010101" pitchFamily="49" charset="-122"/>
              <a:ea typeface="汉真广标" panose="02010609000101010101" pitchFamily="49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6691086" y="3252442"/>
            <a:ext cx="3817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多级联合检索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5793652" y="2996326"/>
            <a:ext cx="53457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>
                <a:solidFill>
                  <a:schemeClr val="bg1"/>
                </a:solidFill>
                <a:latin typeface="汉真广标" panose="02010609000101010101" pitchFamily="49" charset="-122"/>
                <a:ea typeface="汉真广标" panose="02010609000101010101" pitchFamily="49" charset="-122"/>
              </a:rPr>
              <a:t>2</a:t>
            </a:r>
            <a:endParaRPr lang="zh-CN" altLang="en-US" dirty="0">
              <a:solidFill>
                <a:schemeClr val="bg1"/>
              </a:solidFill>
              <a:latin typeface="汉真广标" panose="02010609000101010101" pitchFamily="49" charset="-122"/>
              <a:ea typeface="汉真广标" panose="02010609000101010101" pitchFamily="49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5793652" y="4686004"/>
            <a:ext cx="53457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>
                <a:solidFill>
                  <a:schemeClr val="bg1"/>
                </a:solidFill>
                <a:latin typeface="汉真广标" panose="02010609000101010101" pitchFamily="49" charset="-122"/>
                <a:ea typeface="汉真广标" panose="02010609000101010101" pitchFamily="49" charset="-122"/>
              </a:rPr>
              <a:t>3</a:t>
            </a:r>
            <a:endParaRPr lang="zh-CN" altLang="en-US" dirty="0">
              <a:solidFill>
                <a:schemeClr val="bg1"/>
              </a:solidFill>
              <a:latin typeface="汉真广标" panose="02010609000101010101" pitchFamily="49" charset="-122"/>
              <a:ea typeface="汉真广标" panose="02010609000101010101" pitchFamily="49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6691086" y="1581548"/>
            <a:ext cx="3817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数据排序操作</a:t>
            </a:r>
          </a:p>
        </p:txBody>
      </p:sp>
      <p:sp>
        <p:nvSpPr>
          <p:cNvPr id="36" name="文本框 35"/>
          <p:cNvSpPr txBox="1"/>
          <p:nvPr/>
        </p:nvSpPr>
        <p:spPr>
          <a:xfrm>
            <a:off x="6691086" y="4932225"/>
            <a:ext cx="3817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分数转换和位次转换</a:t>
            </a:r>
          </a:p>
        </p:txBody>
      </p:sp>
    </p:spTree>
    <p:extLst>
      <p:ext uri="{BB962C8B-B14F-4D97-AF65-F5344CB8AC3E}">
        <p14:creationId xmlns:p14="http://schemas.microsoft.com/office/powerpoint/2010/main" val="2641219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文本框 32"/>
          <p:cNvSpPr txBox="1"/>
          <p:nvPr/>
        </p:nvSpPr>
        <p:spPr>
          <a:xfrm>
            <a:off x="6472077" y="2476815"/>
            <a:ext cx="3817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数据排序操作</a:t>
            </a:r>
          </a:p>
        </p:txBody>
      </p:sp>
      <p:sp>
        <p:nvSpPr>
          <p:cNvPr id="34" name="文本框 33"/>
          <p:cNvSpPr txBox="1"/>
          <p:nvPr/>
        </p:nvSpPr>
        <p:spPr>
          <a:xfrm>
            <a:off x="5840521" y="3429000"/>
            <a:ext cx="4963886" cy="1497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将各个表的无序的数据按属性进行整理，以便研究者通过浏览数据发现一些明显的特征或趋势，找到解决问题的线索。对数据进行检查纠错，并为重新归类或分组等提供方便。</a:t>
            </a:r>
          </a:p>
        </p:txBody>
      </p:sp>
      <p:sp>
        <p:nvSpPr>
          <p:cNvPr id="28" name="文本框 27"/>
          <p:cNvSpPr txBox="1"/>
          <p:nvPr/>
        </p:nvSpPr>
        <p:spPr>
          <a:xfrm rot="20883945">
            <a:off x="3169681" y="1945572"/>
            <a:ext cx="1465827" cy="4064338"/>
          </a:xfrm>
          <a:custGeom>
            <a:avLst/>
            <a:gdLst/>
            <a:ahLst/>
            <a:cxnLst/>
            <a:rect l="l" t="t" r="r" b="b"/>
            <a:pathLst>
              <a:path w="1465827" h="4064338">
                <a:moveTo>
                  <a:pt x="1465827" y="0"/>
                </a:moveTo>
                <a:lnTo>
                  <a:pt x="1465827" y="1641257"/>
                </a:lnTo>
                <a:lnTo>
                  <a:pt x="983166" y="4064338"/>
                </a:lnTo>
                <a:lnTo>
                  <a:pt x="763665" y="4064338"/>
                </a:lnTo>
                <a:lnTo>
                  <a:pt x="763665" y="722662"/>
                </a:lnTo>
                <a:lnTo>
                  <a:pt x="0" y="722663"/>
                </a:lnTo>
                <a:lnTo>
                  <a:pt x="410021" y="0"/>
                </a:lnTo>
                <a:close/>
              </a:path>
            </a:pathLst>
          </a:custGeom>
          <a:solidFill>
            <a:srgbClr val="E53B5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8000" dirty="0">
              <a:solidFill>
                <a:srgbClr val="E53B51"/>
              </a:solidFill>
              <a:latin typeface="汉真广标" panose="02010609000101010101" pitchFamily="49" charset="-122"/>
              <a:ea typeface="汉真广标" panose="02010609000101010101" pitchFamily="49" charset="-122"/>
            </a:endParaRPr>
          </a:p>
        </p:txBody>
      </p:sp>
      <p:pic>
        <p:nvPicPr>
          <p:cNvPr id="43" name="图片 42"/>
          <p:cNvPicPr>
            <a:picLocks noChangeAspect="1"/>
          </p:cNvPicPr>
          <p:nvPr/>
        </p:nvPicPr>
        <p:blipFill rotWithShape="1">
          <a:blip r:embed="rId2"/>
          <a:srcRect l="86798" t="22423" r="1999" b="9931"/>
          <a:stretch/>
        </p:blipFill>
        <p:spPr>
          <a:xfrm flipH="1">
            <a:off x="4273847" y="1600300"/>
            <a:ext cx="289561" cy="5303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896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4CEF0F1E-FD74-848B-DA45-9D86F5512E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2725" y="777964"/>
            <a:ext cx="4359850" cy="145075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83E77FE-F0D4-41BA-1110-871FBE39DF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2459" y="1277323"/>
            <a:ext cx="4766537" cy="1256436"/>
          </a:xfrm>
          <a:prstGeom prst="rect">
            <a:avLst/>
          </a:prstGeom>
        </p:spPr>
      </p:pic>
      <p:sp>
        <p:nvSpPr>
          <p:cNvPr id="27" name="文本框 26">
            <a:extLst>
              <a:ext uri="{FF2B5EF4-FFF2-40B4-BE49-F238E27FC236}">
                <a16:creationId xmlns:a16="http://schemas.microsoft.com/office/drawing/2014/main" id="{E651D7B7-AFAA-59F8-08CD-ECCABB2992F4}"/>
              </a:ext>
            </a:extLst>
          </p:cNvPr>
          <p:cNvSpPr txBox="1"/>
          <p:nvPr/>
        </p:nvSpPr>
        <p:spPr>
          <a:xfrm>
            <a:off x="472669" y="1503343"/>
            <a:ext cx="1943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软科排名排序：</a:t>
            </a:r>
          </a:p>
        </p:txBody>
      </p:sp>
      <p:pic>
        <p:nvPicPr>
          <p:cNvPr id="31" name="图片 30">
            <a:extLst>
              <a:ext uri="{FF2B5EF4-FFF2-40B4-BE49-F238E27FC236}">
                <a16:creationId xmlns:a16="http://schemas.microsoft.com/office/drawing/2014/main" id="{F095A1B8-0806-4C79-BD53-C4E6A1AA90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9044" y="3544749"/>
            <a:ext cx="9321986" cy="1131013"/>
          </a:xfrm>
          <a:prstGeom prst="rect">
            <a:avLst/>
          </a:prstGeom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id="{9FFE1A89-CF28-8861-5014-07A7943774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61564" y="5190990"/>
            <a:ext cx="8342023" cy="1192373"/>
          </a:xfrm>
          <a:prstGeom prst="rect">
            <a:avLst/>
          </a:prstGeom>
        </p:spPr>
      </p:pic>
      <p:sp>
        <p:nvSpPr>
          <p:cNvPr id="70" name="文本框 69">
            <a:extLst>
              <a:ext uri="{FF2B5EF4-FFF2-40B4-BE49-F238E27FC236}">
                <a16:creationId xmlns:a16="http://schemas.microsoft.com/office/drawing/2014/main" id="{DCC04FD9-8BE3-E08F-588E-85E211FF37B8}"/>
              </a:ext>
            </a:extLst>
          </p:cNvPr>
          <p:cNvSpPr txBox="1"/>
          <p:nvPr/>
        </p:nvSpPr>
        <p:spPr>
          <a:xfrm>
            <a:off x="472669" y="4418778"/>
            <a:ext cx="60950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省控线排序：</a:t>
            </a:r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CB7E019B-A63E-9B8B-BAD4-60475F6CE610}"/>
              </a:ext>
            </a:extLst>
          </p:cNvPr>
          <p:cNvSpPr txBox="1"/>
          <p:nvPr/>
        </p:nvSpPr>
        <p:spPr>
          <a:xfrm>
            <a:off x="-57270" y="-5438"/>
            <a:ext cx="163562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数据排序操作</a:t>
            </a:r>
          </a:p>
        </p:txBody>
      </p:sp>
    </p:spTree>
    <p:extLst>
      <p:ext uri="{BB962C8B-B14F-4D97-AF65-F5344CB8AC3E}">
        <p14:creationId xmlns:p14="http://schemas.microsoft.com/office/powerpoint/2010/main" val="1116407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>
            <a:extLst>
              <a:ext uri="{FF2B5EF4-FFF2-40B4-BE49-F238E27FC236}">
                <a16:creationId xmlns:a16="http://schemas.microsoft.com/office/drawing/2014/main" id="{1BF2CF56-1FB9-73C5-655C-C3D89D26B7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5852" y="897769"/>
            <a:ext cx="5115019" cy="1395005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1982B996-A3B6-3DFC-2323-0E1DBE0B06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4093" y="876386"/>
            <a:ext cx="5361792" cy="1284065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25CC7B12-78AD-F3A0-4696-C3C2274C91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31989" y="3195334"/>
            <a:ext cx="6153644" cy="1316680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05D19484-EB98-795C-3B27-26BB0A8E4A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17510" y="4953022"/>
            <a:ext cx="5332391" cy="1573767"/>
          </a:xfrm>
          <a:prstGeom prst="rect">
            <a:avLst/>
          </a:prstGeom>
        </p:spPr>
      </p:pic>
      <p:sp>
        <p:nvSpPr>
          <p:cNvPr id="29" name="文本框 28">
            <a:extLst>
              <a:ext uri="{FF2B5EF4-FFF2-40B4-BE49-F238E27FC236}">
                <a16:creationId xmlns:a16="http://schemas.microsoft.com/office/drawing/2014/main" id="{6C38DEE1-6357-6594-A3B5-2DCF0104F265}"/>
              </a:ext>
            </a:extLst>
          </p:cNvPr>
          <p:cNvSpPr txBox="1"/>
          <p:nvPr/>
        </p:nvSpPr>
        <p:spPr>
          <a:xfrm>
            <a:off x="169996" y="3797862"/>
            <a:ext cx="60950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校友会大学排序：</a:t>
            </a: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4B164028-5A20-422F-6ECA-1CA084E62575}"/>
              </a:ext>
            </a:extLst>
          </p:cNvPr>
          <p:cNvSpPr txBox="1"/>
          <p:nvPr/>
        </p:nvSpPr>
        <p:spPr>
          <a:xfrm>
            <a:off x="86115" y="1518419"/>
            <a:ext cx="60950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投档线排序：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AC14253-DCC0-0AE4-39E1-668522D4ADE4}"/>
              </a:ext>
            </a:extLst>
          </p:cNvPr>
          <p:cNvSpPr txBox="1"/>
          <p:nvPr/>
        </p:nvSpPr>
        <p:spPr>
          <a:xfrm>
            <a:off x="-57270" y="-5438"/>
            <a:ext cx="163562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数据排序操作</a:t>
            </a:r>
          </a:p>
        </p:txBody>
      </p:sp>
    </p:spTree>
    <p:extLst>
      <p:ext uri="{BB962C8B-B14F-4D97-AF65-F5344CB8AC3E}">
        <p14:creationId xmlns:p14="http://schemas.microsoft.com/office/powerpoint/2010/main" val="29333853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文本框 32"/>
          <p:cNvSpPr txBox="1"/>
          <p:nvPr/>
        </p:nvSpPr>
        <p:spPr>
          <a:xfrm>
            <a:off x="6472077" y="2470991"/>
            <a:ext cx="3817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多级联合检索</a:t>
            </a:r>
          </a:p>
        </p:txBody>
      </p:sp>
      <p:sp>
        <p:nvSpPr>
          <p:cNvPr id="34" name="文本框 33"/>
          <p:cNvSpPr txBox="1"/>
          <p:nvPr/>
        </p:nvSpPr>
        <p:spPr>
          <a:xfrm>
            <a:off x="5898763" y="3342005"/>
            <a:ext cx="4963886" cy="18577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在多个数据源或索引中同时进行查询，以便提高检索效率并更全面地分析数据。允许根据不同的需求和目的，以满足对图像的不同检索需求。多级联合检索也能为大规模数据处理和分析提供便利。</a:t>
            </a:r>
          </a:p>
        </p:txBody>
      </p:sp>
      <p:sp>
        <p:nvSpPr>
          <p:cNvPr id="26" name="文本框 25"/>
          <p:cNvSpPr txBox="1"/>
          <p:nvPr/>
        </p:nvSpPr>
        <p:spPr>
          <a:xfrm rot="20744100">
            <a:off x="2645252" y="1575240"/>
            <a:ext cx="2300624" cy="4171969"/>
          </a:xfrm>
          <a:custGeom>
            <a:avLst/>
            <a:gdLst/>
            <a:ahLst/>
            <a:cxnLst/>
            <a:rect l="l" t="t" r="r" b="b"/>
            <a:pathLst>
              <a:path w="2300624" h="4171969">
                <a:moveTo>
                  <a:pt x="1630476" y="39080"/>
                </a:moveTo>
                <a:cubicBezTo>
                  <a:pt x="1726575" y="65134"/>
                  <a:pt x="1816054" y="104214"/>
                  <a:pt x="1898912" y="156321"/>
                </a:cubicBezTo>
                <a:cubicBezTo>
                  <a:pt x="2064629" y="260535"/>
                  <a:pt x="2197032" y="410876"/>
                  <a:pt x="2296120" y="607345"/>
                </a:cubicBezTo>
                <a:lnTo>
                  <a:pt x="2300624" y="617606"/>
                </a:lnTo>
                <a:lnTo>
                  <a:pt x="1745779" y="2799918"/>
                </a:lnTo>
                <a:lnTo>
                  <a:pt x="1719928" y="2832792"/>
                </a:lnTo>
                <a:cubicBezTo>
                  <a:pt x="1682930" y="2878626"/>
                  <a:pt x="1644357" y="2925247"/>
                  <a:pt x="1604209" y="2972656"/>
                </a:cubicBezTo>
                <a:lnTo>
                  <a:pt x="1204438" y="3454431"/>
                </a:lnTo>
                <a:lnTo>
                  <a:pt x="1579372" y="3454431"/>
                </a:lnTo>
                <a:lnTo>
                  <a:pt x="1396940" y="4171969"/>
                </a:lnTo>
                <a:lnTo>
                  <a:pt x="0" y="4171969"/>
                </a:lnTo>
                <a:lnTo>
                  <a:pt x="0" y="3802950"/>
                </a:lnTo>
                <a:lnTo>
                  <a:pt x="1107058" y="2516507"/>
                </a:lnTo>
                <a:cubicBezTo>
                  <a:pt x="1373571" y="2212408"/>
                  <a:pt x="1551248" y="1965540"/>
                  <a:pt x="1640086" y="1775906"/>
                </a:cubicBezTo>
                <a:cubicBezTo>
                  <a:pt x="1728924" y="1586271"/>
                  <a:pt x="1773343" y="1417991"/>
                  <a:pt x="1773343" y="1271067"/>
                </a:cubicBezTo>
                <a:cubicBezTo>
                  <a:pt x="1773343" y="1113892"/>
                  <a:pt x="1727215" y="984052"/>
                  <a:pt x="1634961" y="881546"/>
                </a:cubicBezTo>
                <a:cubicBezTo>
                  <a:pt x="1542706" y="779041"/>
                  <a:pt x="1424824" y="727788"/>
                  <a:pt x="1281317" y="727788"/>
                </a:cubicBezTo>
                <a:cubicBezTo>
                  <a:pt x="1134393" y="727788"/>
                  <a:pt x="1012240" y="789291"/>
                  <a:pt x="914860" y="912298"/>
                </a:cubicBezTo>
                <a:cubicBezTo>
                  <a:pt x="817480" y="1035304"/>
                  <a:pt x="765373" y="1202729"/>
                  <a:pt x="758540" y="1414574"/>
                </a:cubicBezTo>
                <a:lnTo>
                  <a:pt x="97380" y="1414574"/>
                </a:lnTo>
                <a:cubicBezTo>
                  <a:pt x="114464" y="973801"/>
                  <a:pt x="234908" y="627846"/>
                  <a:pt x="458711" y="376708"/>
                </a:cubicBezTo>
                <a:cubicBezTo>
                  <a:pt x="682515" y="125569"/>
                  <a:pt x="970384" y="0"/>
                  <a:pt x="1322319" y="0"/>
                </a:cubicBezTo>
                <a:cubicBezTo>
                  <a:pt x="1431658" y="0"/>
                  <a:pt x="1534377" y="13027"/>
                  <a:pt x="1630476" y="39080"/>
                </a:cubicBezTo>
                <a:close/>
              </a:path>
            </a:pathLst>
          </a:custGeom>
          <a:solidFill>
            <a:srgbClr val="FCD920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8000" dirty="0">
              <a:solidFill>
                <a:srgbClr val="FCD920"/>
              </a:solidFill>
              <a:latin typeface="汉真广标" panose="02010609000101010101" pitchFamily="49" charset="-122"/>
              <a:ea typeface="汉真广标" panose="02010609000101010101" pitchFamily="49" charset="-122"/>
            </a:endParaRPr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 rotWithShape="1">
          <a:blip r:embed="rId2"/>
          <a:srcRect l="86798" t="22423" r="1999" b="9931"/>
          <a:stretch/>
        </p:blipFill>
        <p:spPr>
          <a:xfrm flipH="1">
            <a:off x="4273847" y="1249780"/>
            <a:ext cx="289561" cy="5303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74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25E9132-CF6B-A2BA-1E66-A884620F33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638" y="788243"/>
            <a:ext cx="4519584" cy="300314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14FCFB3-A0AE-A30F-51D8-B678373C65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3671" y="788243"/>
            <a:ext cx="5211000" cy="264075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3FC0851-A568-501A-6DEB-5D1EBABBCD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638" y="4671995"/>
            <a:ext cx="5259092" cy="207232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841C68B6-A623-87F0-9290-7FD0CEF641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65747" y="4192836"/>
            <a:ext cx="4546877" cy="2551485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25EE0734-FAB1-ADE6-F2A7-A30806AAC2E2}"/>
              </a:ext>
            </a:extLst>
          </p:cNvPr>
          <p:cNvSpPr txBox="1"/>
          <p:nvPr/>
        </p:nvSpPr>
        <p:spPr>
          <a:xfrm>
            <a:off x="0" y="0"/>
            <a:ext cx="609502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多级联合检索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8ECDE31-AB1A-8511-69FE-8505808663D6}"/>
              </a:ext>
            </a:extLst>
          </p:cNvPr>
          <p:cNvSpPr txBox="1"/>
          <p:nvPr/>
        </p:nvSpPr>
        <p:spPr>
          <a:xfrm>
            <a:off x="1936464" y="418911"/>
            <a:ext cx="2271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按院校检索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FFB8813-F730-990E-D968-DC03033FF3E8}"/>
              </a:ext>
            </a:extLst>
          </p:cNvPr>
          <p:cNvSpPr txBox="1"/>
          <p:nvPr/>
        </p:nvSpPr>
        <p:spPr>
          <a:xfrm>
            <a:off x="8367356" y="330168"/>
            <a:ext cx="2271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按专业检索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48A64AA-8C0C-EF00-39BF-F9E7D0ED01D8}"/>
              </a:ext>
            </a:extLst>
          </p:cNvPr>
          <p:cNvSpPr txBox="1"/>
          <p:nvPr/>
        </p:nvSpPr>
        <p:spPr>
          <a:xfrm>
            <a:off x="2479085" y="4240593"/>
            <a:ext cx="2271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按地域检索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97CAAE66-6BCF-83A6-77AF-924581356DAB}"/>
              </a:ext>
            </a:extLst>
          </p:cNvPr>
          <p:cNvSpPr txBox="1"/>
          <p:nvPr/>
        </p:nvSpPr>
        <p:spPr>
          <a:xfrm>
            <a:off x="8798347" y="3791388"/>
            <a:ext cx="2271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按成绩检索</a:t>
            </a:r>
          </a:p>
        </p:txBody>
      </p:sp>
    </p:spTree>
    <p:extLst>
      <p:ext uri="{BB962C8B-B14F-4D97-AF65-F5344CB8AC3E}">
        <p14:creationId xmlns:p14="http://schemas.microsoft.com/office/powerpoint/2010/main" val="2693716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F3F800ED-1480-9620-89CA-51E210A7F2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9131" y="568157"/>
            <a:ext cx="987722" cy="224627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4EE1765-4CCC-71B8-B693-855BCB7D6E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1421" y="565132"/>
            <a:ext cx="1212968" cy="188837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8BB44648-13AA-9114-FF31-DEC5D2912A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7986" y="565132"/>
            <a:ext cx="1864569" cy="1592827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FD451FCD-495E-3C7A-20B4-E4066E9168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43255" y="565133"/>
            <a:ext cx="1457662" cy="1201114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6D311B21-BCFC-4E2A-CC25-D2F2A45BF80F}"/>
              </a:ext>
            </a:extLst>
          </p:cNvPr>
          <p:cNvSpPr txBox="1"/>
          <p:nvPr/>
        </p:nvSpPr>
        <p:spPr>
          <a:xfrm>
            <a:off x="0" y="0"/>
            <a:ext cx="609502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多级联合检索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30C21A5-09F4-AD9F-D6A6-76212617AEE0}"/>
              </a:ext>
            </a:extLst>
          </p:cNvPr>
          <p:cNvSpPr txBox="1"/>
          <p:nvPr/>
        </p:nvSpPr>
        <p:spPr>
          <a:xfrm>
            <a:off x="2374818" y="159712"/>
            <a:ext cx="1345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省份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2A8C1325-F736-2A75-B16C-5ED1167B7672}"/>
              </a:ext>
            </a:extLst>
          </p:cNvPr>
          <p:cNvSpPr txBox="1"/>
          <p:nvPr/>
        </p:nvSpPr>
        <p:spPr>
          <a:xfrm>
            <a:off x="4344370" y="159712"/>
            <a:ext cx="1345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城市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34D35A36-B0BD-0AF0-B210-5096A9D43486}"/>
              </a:ext>
            </a:extLst>
          </p:cNvPr>
          <p:cNvSpPr txBox="1"/>
          <p:nvPr/>
        </p:nvSpPr>
        <p:spPr>
          <a:xfrm>
            <a:off x="6790536" y="160462"/>
            <a:ext cx="1345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学校类别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08E385C6-0094-8181-4C37-8BF4E501D787}"/>
              </a:ext>
            </a:extLst>
          </p:cNvPr>
          <p:cNvSpPr txBox="1"/>
          <p:nvPr/>
        </p:nvSpPr>
        <p:spPr>
          <a:xfrm>
            <a:off x="9144486" y="159712"/>
            <a:ext cx="1345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批次</a:t>
            </a:r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87A8A8DD-F648-E4E6-AAAA-7F8632510DD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60163" y="3475031"/>
            <a:ext cx="9117706" cy="2815924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D7B5925C-736B-F6F4-4324-1F4C021E9028}"/>
              </a:ext>
            </a:extLst>
          </p:cNvPr>
          <p:cNvSpPr txBox="1"/>
          <p:nvPr/>
        </p:nvSpPr>
        <p:spPr>
          <a:xfrm>
            <a:off x="194554" y="3475031"/>
            <a:ext cx="218026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通过省份、城市、学校、批次、分数、招生类型等多级检索，多层次、多方位提供数据检索，帮助用户更精准地找到各类学校信息。</a:t>
            </a:r>
          </a:p>
        </p:txBody>
      </p:sp>
    </p:spTree>
    <p:extLst>
      <p:ext uri="{BB962C8B-B14F-4D97-AF65-F5344CB8AC3E}">
        <p14:creationId xmlns:p14="http://schemas.microsoft.com/office/powerpoint/2010/main" val="2494302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1529</TotalTime>
  <Words>742</Words>
  <Application>Microsoft Office PowerPoint</Application>
  <PresentationFormat>宽屏</PresentationFormat>
  <Paragraphs>87</Paragraphs>
  <Slides>15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1" baseType="lpstr">
      <vt:lpstr>微软雅黑</vt:lpstr>
      <vt:lpstr>Calibri</vt:lpstr>
      <vt:lpstr>汉真广标</vt:lpstr>
      <vt:lpstr>Arial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有坚 梁</cp:lastModifiedBy>
  <cp:revision>5</cp:revision>
  <dcterms:created xsi:type="dcterms:W3CDTF">2016-04-03T06:39:35Z</dcterms:created>
  <dcterms:modified xsi:type="dcterms:W3CDTF">2024-01-19T15:09:12Z</dcterms:modified>
</cp:coreProperties>
</file>