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c89e07b9f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c89e07b9f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c89e07b9f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ec89e07b9f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35bc3ab4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35bc3ab4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35bc3ab4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35bc3ab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c89e07b9f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c89e07b9f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c89e07b9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ec89e07b9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ec89e07b9f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ec89e07b9f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the coordinates of the query point in the current dimension are less than the coordinates of the current node, the search continues in the "left" subtree of the current node; otherwise, in the "right" subtree.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ec89e07b9f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ec89e07b9f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Before returning, the function checks whether it is necessary to search the subtree on the other side. This is determined by comparing the difference between the coordinates of the current node in the current dimension and the coordinates of the query point, and the distance of the farthest point in the priority queue.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this distance is smaller than the distance of the farthest point in the priority queue, then there may be a closer point in the subtree on the other side, so the subtree on that side needs to be searched.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c89e07b9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ec89e07b9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c89e07b9f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c89e07b9f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Nearest-state-county-finder</a:t>
            </a:r>
            <a:endParaRPr/>
          </a:p>
        </p:txBody>
      </p:sp>
      <p:sp>
        <p:nvSpPr>
          <p:cNvPr id="86" name="Google Shape;86;p13"/>
          <p:cNvSpPr txBox="1"/>
          <p:nvPr>
            <p:ph idx="1" type="subTitle"/>
          </p:nvPr>
        </p:nvSpPr>
        <p:spPr>
          <a:xfrm>
            <a:off x="598100" y="3486724"/>
            <a:ext cx="8222100" cy="1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JINGYI ZHANG, YUZHE XU, CYNTHIA YOUNG</a:t>
            </a:r>
            <a:endParaRPr/>
          </a:p>
          <a:p>
            <a:pPr indent="0" lvl="0" marL="0" rtl="0" algn="l">
              <a:spcBef>
                <a:spcPts val="0"/>
              </a:spcBef>
              <a:spcAft>
                <a:spcPts val="0"/>
              </a:spcAft>
              <a:buNone/>
            </a:pPr>
            <a:r>
              <a:rPr lang="en"/>
              <a:t>Final report slide Dec 8th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2"/>
          <p:cNvSpPr txBox="1"/>
          <p:nvPr>
            <p:ph idx="1" type="body"/>
          </p:nvPr>
        </p:nvSpPr>
        <p:spPr>
          <a:xfrm>
            <a:off x="311700" y="3198725"/>
            <a:ext cx="8520600" cy="1614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50">
                <a:solidFill>
                  <a:schemeClr val="dk1"/>
                </a:solidFill>
              </a:rPr>
              <a:t>LA county </a:t>
            </a:r>
            <a:endParaRPr sz="1650">
              <a:solidFill>
                <a:schemeClr val="dk1"/>
              </a:solidFill>
            </a:endParaRPr>
          </a:p>
          <a:p>
            <a:pPr indent="0" lvl="0" marL="0" rtl="0" algn="just">
              <a:spcBef>
                <a:spcPts val="0"/>
              </a:spcBef>
              <a:spcAft>
                <a:spcPts val="0"/>
              </a:spcAft>
              <a:buNone/>
            </a:pPr>
            <a:r>
              <a:rPr lang="en" sz="1650">
                <a:solidFill>
                  <a:schemeClr val="dk1"/>
                </a:solidFill>
              </a:rPr>
              <a:t>Coordinates: 34.0522° N, 118.2437° W</a:t>
            </a:r>
            <a:endParaRPr sz="1650">
              <a:solidFill>
                <a:schemeClr val="dk1"/>
              </a:solidFill>
            </a:endParaRPr>
          </a:p>
          <a:p>
            <a:pPr indent="0" lvl="0" marL="0" rtl="0" algn="just">
              <a:spcBef>
                <a:spcPts val="0"/>
              </a:spcBef>
              <a:spcAft>
                <a:spcPts val="0"/>
              </a:spcAft>
              <a:buNone/>
            </a:pPr>
            <a:r>
              <a:rPr lang="en" sz="1650">
                <a:solidFill>
                  <a:schemeClr val="dk1"/>
                </a:solidFill>
              </a:rPr>
              <a:t>State: CA (California)</a:t>
            </a:r>
            <a:endParaRPr sz="1650">
              <a:solidFill>
                <a:schemeClr val="dk1"/>
              </a:solidFill>
            </a:endParaRPr>
          </a:p>
          <a:p>
            <a:pPr indent="0" lvl="0" marL="0" rtl="0" algn="just">
              <a:spcBef>
                <a:spcPts val="0"/>
              </a:spcBef>
              <a:spcAft>
                <a:spcPts val="0"/>
              </a:spcAft>
              <a:buNone/>
            </a:pPr>
            <a:r>
              <a:rPr lang="en" sz="1650">
                <a:solidFill>
                  <a:schemeClr val="dk1"/>
                </a:solidFill>
              </a:rPr>
              <a:t>County: Los Angeles  County</a:t>
            </a:r>
            <a:endParaRPr>
              <a:solidFill>
                <a:schemeClr val="dk1"/>
              </a:solidFill>
            </a:endParaRPr>
          </a:p>
        </p:txBody>
      </p:sp>
      <p:pic>
        <p:nvPicPr>
          <p:cNvPr id="149" name="Google Shape;149;p22"/>
          <p:cNvPicPr preferRelativeResize="0"/>
          <p:nvPr/>
        </p:nvPicPr>
        <p:blipFill>
          <a:blip r:embed="rId3">
            <a:alphaModFix/>
          </a:blip>
          <a:stretch>
            <a:fillRect/>
          </a:stretch>
        </p:blipFill>
        <p:spPr>
          <a:xfrm>
            <a:off x="353725" y="410000"/>
            <a:ext cx="7517150" cy="2378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5" name="Google Shape;155;p23"/>
          <p:cNvSpPr txBox="1"/>
          <p:nvPr>
            <p:ph idx="1" type="body"/>
          </p:nvPr>
        </p:nvSpPr>
        <p:spPr>
          <a:xfrm>
            <a:off x="311700" y="3472625"/>
            <a:ext cx="8520600" cy="1096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solidFill>
                  <a:schemeClr val="dk1"/>
                </a:solidFill>
              </a:rPr>
              <a:t>Pearl Harbor in </a:t>
            </a:r>
            <a:r>
              <a:rPr b="1" lang="en" sz="5600">
                <a:solidFill>
                  <a:schemeClr val="dk1"/>
                </a:solidFill>
              </a:rPr>
              <a:t>Hawaii</a:t>
            </a:r>
            <a:endParaRPr b="1" sz="5600">
              <a:solidFill>
                <a:schemeClr val="dk1"/>
              </a:solidFill>
            </a:endParaRPr>
          </a:p>
          <a:p>
            <a:pPr indent="0" lvl="0" marL="0" rtl="0" algn="l">
              <a:spcBef>
                <a:spcPts val="1200"/>
              </a:spcBef>
              <a:spcAft>
                <a:spcPts val="0"/>
              </a:spcAft>
              <a:buNone/>
            </a:pPr>
            <a:r>
              <a:rPr b="1" lang="en" sz="5600">
                <a:solidFill>
                  <a:schemeClr val="dk1"/>
                </a:solidFill>
              </a:rPr>
              <a:t> Latitude: 21.362374050539042 </a:t>
            </a:r>
            <a:endParaRPr b="1" sz="5600">
              <a:solidFill>
                <a:schemeClr val="dk1"/>
              </a:solidFill>
            </a:endParaRPr>
          </a:p>
          <a:p>
            <a:pPr indent="0" lvl="0" marL="0" rtl="0" algn="l">
              <a:spcBef>
                <a:spcPts val="1200"/>
              </a:spcBef>
              <a:spcAft>
                <a:spcPts val="0"/>
              </a:spcAft>
              <a:buNone/>
            </a:pPr>
            <a:r>
              <a:rPr b="1" lang="en" sz="5600">
                <a:solidFill>
                  <a:schemeClr val="dk1"/>
                </a:solidFill>
              </a:rPr>
              <a:t>Longitude: -157.95365360883602 This is an edge test</a:t>
            </a:r>
            <a:endParaRPr b="1" sz="5600">
              <a:solidFill>
                <a:schemeClr val="dk1"/>
              </a:solidFill>
            </a:endParaRPr>
          </a:p>
          <a:p>
            <a:pPr indent="0" lvl="0" marL="0" rtl="0" algn="l">
              <a:spcBef>
                <a:spcPts val="1200"/>
              </a:spcBef>
              <a:spcAft>
                <a:spcPts val="1200"/>
              </a:spcAft>
              <a:buNone/>
            </a:pPr>
            <a:r>
              <a:t/>
            </a:r>
            <a:endParaRPr/>
          </a:p>
        </p:txBody>
      </p:sp>
      <p:sp>
        <p:nvSpPr>
          <p:cNvPr id="156" name="Google Shape;156;p23"/>
          <p:cNvSpPr txBox="1"/>
          <p:nvPr/>
        </p:nvSpPr>
        <p:spPr>
          <a:xfrm>
            <a:off x="0" y="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lt1"/>
                </a:solidFill>
                <a:latin typeface="Roboto"/>
                <a:ea typeface="Roboto"/>
                <a:cs typeface="Roboto"/>
                <a:sym typeface="Roboto"/>
              </a:rPr>
              <a:t>-157.95365360883602 </a:t>
            </a:r>
            <a:endParaRPr sz="1600">
              <a:solidFill>
                <a:schemeClr val="lt1"/>
              </a:solidFill>
              <a:latin typeface="Roboto"/>
              <a:ea typeface="Roboto"/>
              <a:cs typeface="Roboto"/>
              <a:sym typeface="Roboto"/>
            </a:endParaRPr>
          </a:p>
        </p:txBody>
      </p:sp>
      <p:pic>
        <p:nvPicPr>
          <p:cNvPr id="157" name="Google Shape;157;p23"/>
          <p:cNvPicPr preferRelativeResize="0"/>
          <p:nvPr/>
        </p:nvPicPr>
        <p:blipFill>
          <a:blip r:embed="rId3">
            <a:alphaModFix/>
          </a:blip>
          <a:stretch>
            <a:fillRect/>
          </a:stretch>
        </p:blipFill>
        <p:spPr>
          <a:xfrm>
            <a:off x="162475" y="307857"/>
            <a:ext cx="9143999" cy="30207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Project Summarized</a:t>
            </a:r>
            <a:endParaRPr b="1"/>
          </a:p>
        </p:txBody>
      </p:sp>
      <p:sp>
        <p:nvSpPr>
          <p:cNvPr id="92" name="Google Shape;92;p14"/>
          <p:cNvSpPr txBox="1"/>
          <p:nvPr>
            <p:ph idx="1" type="body"/>
          </p:nvPr>
        </p:nvSpPr>
        <p:spPr>
          <a:xfrm>
            <a:off x="669450" y="1017800"/>
            <a:ext cx="7805100" cy="3608700"/>
          </a:xfrm>
          <a:prstGeom prst="rect">
            <a:avLst/>
          </a:prstGeom>
        </p:spPr>
        <p:txBody>
          <a:bodyPr anchorCtr="0" anchor="t" bIns="91425" lIns="91425" spcFirstLastPara="1" rIns="91425" wrap="square" tIns="91425">
            <a:normAutofit fontScale="77500"/>
          </a:bodyPr>
          <a:lstStyle/>
          <a:p>
            <a:pPr indent="-324239" lvl="0" marL="457200" rtl="0" algn="l">
              <a:lnSpc>
                <a:spcPct val="150000"/>
              </a:lnSpc>
              <a:spcBef>
                <a:spcPts val="0"/>
              </a:spcBef>
              <a:spcAft>
                <a:spcPts val="0"/>
              </a:spcAft>
              <a:buClr>
                <a:schemeClr val="dk1"/>
              </a:buClr>
              <a:buSzPct val="100000"/>
              <a:buChar char="●"/>
            </a:pPr>
            <a:r>
              <a:rPr lang="en" sz="1943">
                <a:solidFill>
                  <a:schemeClr val="dk1"/>
                </a:solidFill>
              </a:rPr>
              <a:t>This project is to create a system, which can efficiently find the nearest state or county of the given input location.</a:t>
            </a:r>
            <a:endParaRPr sz="1943">
              <a:solidFill>
                <a:schemeClr val="dk1"/>
              </a:solidFill>
            </a:endParaRPr>
          </a:p>
          <a:p>
            <a:pPr indent="-324239" lvl="0" marL="457200" rtl="0" algn="l">
              <a:lnSpc>
                <a:spcPct val="150000"/>
              </a:lnSpc>
              <a:spcBef>
                <a:spcPts val="0"/>
              </a:spcBef>
              <a:spcAft>
                <a:spcPts val="0"/>
              </a:spcAft>
              <a:buClr>
                <a:schemeClr val="dk1"/>
              </a:buClr>
              <a:buSzPct val="100000"/>
              <a:buChar char="●"/>
            </a:pPr>
            <a:r>
              <a:rPr lang="en" sz="1943">
                <a:solidFill>
                  <a:schemeClr val="dk1"/>
                </a:solidFill>
              </a:rPr>
              <a:t>In this system, users are asked to input the latitude and longitude of the targeted location, and are required to input how many K points they want to find.</a:t>
            </a:r>
            <a:endParaRPr sz="1943">
              <a:solidFill>
                <a:schemeClr val="dk1"/>
              </a:solidFill>
            </a:endParaRPr>
          </a:p>
          <a:p>
            <a:pPr indent="0" lvl="0" marL="457200" rtl="0" algn="l">
              <a:lnSpc>
                <a:spcPct val="150000"/>
              </a:lnSpc>
              <a:spcBef>
                <a:spcPts val="0"/>
              </a:spcBef>
              <a:spcAft>
                <a:spcPts val="0"/>
              </a:spcAft>
              <a:buNone/>
            </a:pPr>
            <a:r>
              <a:t/>
            </a:r>
            <a:endParaRPr sz="1943">
              <a:solidFill>
                <a:schemeClr val="dk1"/>
              </a:solidFill>
            </a:endParaRPr>
          </a:p>
          <a:p>
            <a:pPr indent="-324239" lvl="1" marL="914400" rtl="0" algn="l">
              <a:lnSpc>
                <a:spcPct val="150000"/>
              </a:lnSpc>
              <a:spcBef>
                <a:spcPts val="0"/>
              </a:spcBef>
              <a:spcAft>
                <a:spcPts val="0"/>
              </a:spcAft>
              <a:buClr>
                <a:schemeClr val="dk1"/>
              </a:buClr>
              <a:buSzPct val="100000"/>
              <a:buChar char="○"/>
            </a:pPr>
            <a:r>
              <a:rPr lang="en" sz="1943">
                <a:solidFill>
                  <a:schemeClr val="dk1"/>
                </a:solidFill>
              </a:rPr>
              <a:t>To implement this, we loaded input data from USGS.</a:t>
            </a:r>
            <a:endParaRPr sz="1943">
              <a:solidFill>
                <a:schemeClr val="dk1"/>
              </a:solidFill>
            </a:endParaRPr>
          </a:p>
          <a:p>
            <a:pPr indent="-324239" lvl="1" marL="914400" rtl="0" algn="l">
              <a:lnSpc>
                <a:spcPct val="150000"/>
              </a:lnSpc>
              <a:spcBef>
                <a:spcPts val="0"/>
              </a:spcBef>
              <a:spcAft>
                <a:spcPts val="0"/>
              </a:spcAft>
              <a:buClr>
                <a:schemeClr val="dk1"/>
              </a:buClr>
              <a:buSzPct val="100000"/>
              <a:buChar char="○"/>
            </a:pPr>
            <a:r>
              <a:rPr lang="en" sz="1943">
                <a:solidFill>
                  <a:schemeClr val="dk1"/>
                </a:solidFill>
              </a:rPr>
              <a:t>We used the Haversine Distance formula to compute distance</a:t>
            </a:r>
            <a:endParaRPr sz="1943">
              <a:solidFill>
                <a:schemeClr val="dk1"/>
              </a:solidFill>
            </a:endParaRPr>
          </a:p>
          <a:p>
            <a:pPr indent="-324239" lvl="1" marL="914400" rtl="0" algn="l">
              <a:lnSpc>
                <a:spcPct val="150000"/>
              </a:lnSpc>
              <a:spcBef>
                <a:spcPts val="0"/>
              </a:spcBef>
              <a:spcAft>
                <a:spcPts val="0"/>
              </a:spcAft>
              <a:buClr>
                <a:schemeClr val="dk1"/>
              </a:buClr>
              <a:buSzPct val="100000"/>
              <a:buChar char="○"/>
            </a:pPr>
            <a:r>
              <a:rPr lang="en" sz="1943">
                <a:solidFill>
                  <a:schemeClr val="dk1"/>
                </a:solidFill>
              </a:rPr>
              <a:t>We used a KD tree to do the nearest neighbor search, and used majority voting to narrow down the state and county.</a:t>
            </a:r>
            <a:endParaRPr sz="1943">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106275"/>
            <a:ext cx="8520600" cy="68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Files</a:t>
            </a:r>
            <a:endParaRPr b="1"/>
          </a:p>
        </p:txBody>
      </p:sp>
      <p:sp>
        <p:nvSpPr>
          <p:cNvPr id="98" name="Google Shape;98;p15"/>
          <p:cNvSpPr txBox="1"/>
          <p:nvPr>
            <p:ph idx="1" type="body"/>
          </p:nvPr>
        </p:nvSpPr>
        <p:spPr>
          <a:xfrm>
            <a:off x="311700" y="839550"/>
            <a:ext cx="8520600" cy="4304100"/>
          </a:xfrm>
          <a:prstGeom prst="rect">
            <a:avLst/>
          </a:prstGeom>
          <a:ln cap="flat" cmpd="sng" w="9525">
            <a:solidFill>
              <a:srgbClr val="0F0F0F"/>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Data &lt; 2023_Gaz_counties_national.csv&gt; </a:t>
            </a:r>
            <a:r>
              <a:rPr lang="en" sz="1500">
                <a:solidFill>
                  <a:schemeClr val="dk1"/>
                </a:solidFill>
              </a:rPr>
              <a:t>: Downloaded from USGS. It</a:t>
            </a:r>
            <a:r>
              <a:rPr lang="en" sz="1500">
                <a:solidFill>
                  <a:schemeClr val="dk1"/>
                </a:solidFill>
              </a:rPr>
              <a:t> includes the state (USPS) , county(NAME) , LATITUDE(INTPTLAT) and LONGITUDE (INTPTLONG), which are needed for finding </a:t>
            </a:r>
            <a:r>
              <a:rPr lang="en" sz="1500">
                <a:solidFill>
                  <a:schemeClr val="dk1"/>
                </a:solidFill>
              </a:rPr>
              <a:t>nearest</a:t>
            </a:r>
            <a:r>
              <a:rPr lang="en" sz="1500">
                <a:solidFill>
                  <a:schemeClr val="dk1"/>
                </a:solidFill>
              </a:rPr>
              <a:t> K reference points. We converted it from txt to the csv format to better extrapolate.</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b="1" sz="1500">
              <a:solidFill>
                <a:schemeClr val="dk1"/>
              </a:solidFill>
            </a:endParaRPr>
          </a:p>
          <a:p>
            <a:pPr indent="0" lvl="0" marL="0" rtl="0" algn="l">
              <a:spcBef>
                <a:spcPts val="1200"/>
              </a:spcBef>
              <a:spcAft>
                <a:spcPts val="0"/>
              </a:spcAft>
              <a:buNone/>
            </a:pPr>
            <a:r>
              <a:rPr b="1" lang="en" sz="1500">
                <a:solidFill>
                  <a:schemeClr val="dk1"/>
                </a:solidFill>
              </a:rPr>
              <a:t>load.cpp</a:t>
            </a:r>
            <a:r>
              <a:rPr lang="en" sz="1500">
                <a:solidFill>
                  <a:schemeClr val="dk1"/>
                </a:solidFill>
              </a:rPr>
              <a:t>: source code for finding the nearest state and county.</a:t>
            </a:r>
            <a:endParaRPr sz="1500">
              <a:solidFill>
                <a:schemeClr val="dk1"/>
              </a:solidFill>
            </a:endParaRPr>
          </a:p>
          <a:p>
            <a:pPr indent="0" lvl="0" marL="0" rtl="0" algn="l">
              <a:spcBef>
                <a:spcPts val="1200"/>
              </a:spcBef>
              <a:spcAft>
                <a:spcPts val="0"/>
              </a:spcAft>
              <a:buNone/>
            </a:pPr>
            <a:r>
              <a:rPr b="1" lang="en" sz="1500">
                <a:solidFill>
                  <a:schemeClr val="dk1"/>
                </a:solidFill>
              </a:rPr>
              <a:t>makefile</a:t>
            </a:r>
            <a:r>
              <a:rPr lang="en" sz="1500">
                <a:solidFill>
                  <a:schemeClr val="dk1"/>
                </a:solidFill>
              </a:rPr>
              <a:t>: file used to compile load.cpp (make / make run) </a:t>
            </a:r>
            <a:endParaRPr sz="1500">
              <a:solidFill>
                <a:schemeClr val="dk1"/>
              </a:solidFill>
            </a:endParaRPr>
          </a:p>
          <a:p>
            <a:pPr indent="0" lvl="0" marL="0" rtl="0" algn="l">
              <a:spcBef>
                <a:spcPts val="1200"/>
              </a:spcBef>
              <a:spcAft>
                <a:spcPts val="0"/>
              </a:spcAft>
              <a:buNone/>
            </a:pPr>
            <a:r>
              <a:rPr b="1" lang="en" sz="1500">
                <a:solidFill>
                  <a:schemeClr val="dk1"/>
                </a:solidFill>
              </a:rPr>
              <a:t>input/output</a:t>
            </a:r>
            <a:r>
              <a:rPr lang="en" sz="1500">
                <a:solidFill>
                  <a:schemeClr val="dk1"/>
                </a:solidFill>
              </a:rPr>
              <a:t>: .txt files for testing and outputting the result</a:t>
            </a:r>
            <a:endParaRPr sz="1500">
              <a:solidFill>
                <a:schemeClr val="dk1"/>
              </a:solidFill>
            </a:endParaRPr>
          </a:p>
          <a:p>
            <a:pPr indent="0" lvl="0" marL="0" rtl="0" algn="l">
              <a:spcBef>
                <a:spcPts val="1200"/>
              </a:spcBef>
              <a:spcAft>
                <a:spcPts val="1200"/>
              </a:spcAft>
              <a:buNone/>
            </a:pPr>
            <a:r>
              <a:t/>
            </a:r>
            <a:endParaRPr b="1" sz="1600">
              <a:solidFill>
                <a:schemeClr val="lt1"/>
              </a:solidFill>
              <a:latin typeface="Roboto"/>
              <a:ea typeface="Roboto"/>
              <a:cs typeface="Roboto"/>
              <a:sym typeface="Roboto"/>
            </a:endParaRPr>
          </a:p>
        </p:txBody>
      </p:sp>
      <p:pic>
        <p:nvPicPr>
          <p:cNvPr id="99" name="Google Shape;99;p15"/>
          <p:cNvPicPr preferRelativeResize="0"/>
          <p:nvPr/>
        </p:nvPicPr>
        <p:blipFill>
          <a:blip r:embed="rId3">
            <a:alphaModFix/>
          </a:blip>
          <a:stretch>
            <a:fillRect/>
          </a:stretch>
        </p:blipFill>
        <p:spPr>
          <a:xfrm>
            <a:off x="1309675" y="1978425"/>
            <a:ext cx="7138273" cy="1537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2505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Method of Code</a:t>
            </a:r>
            <a:endParaRPr b="1"/>
          </a:p>
        </p:txBody>
      </p:sp>
      <p:sp>
        <p:nvSpPr>
          <p:cNvPr id="105" name="Google Shape;105;p16"/>
          <p:cNvSpPr txBox="1"/>
          <p:nvPr>
            <p:ph idx="1" type="body"/>
          </p:nvPr>
        </p:nvSpPr>
        <p:spPr>
          <a:xfrm>
            <a:off x="311700" y="935175"/>
            <a:ext cx="8520600" cy="4136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solidFill>
                  <a:schemeClr val="dk1"/>
                </a:solidFill>
              </a:rPr>
              <a:t>Distance Computation-H</a:t>
            </a:r>
            <a:r>
              <a:rPr b="1" lang="en" sz="1500">
                <a:solidFill>
                  <a:schemeClr val="dk1"/>
                </a:solidFill>
              </a:rPr>
              <a:t>aversine Distance</a:t>
            </a:r>
            <a:r>
              <a:rPr b="1" lang="en" sz="1500">
                <a:solidFill>
                  <a:schemeClr val="dk1"/>
                </a:solidFill>
              </a:rPr>
              <a:t>:</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 distance between two points (reference point and input point) is calculated using the </a:t>
            </a:r>
            <a:r>
              <a:rPr b="1" lang="en" sz="1500">
                <a:solidFill>
                  <a:schemeClr val="dk1"/>
                </a:solidFill>
              </a:rPr>
              <a:t>haversine distance</a:t>
            </a:r>
            <a:r>
              <a:rPr lang="en" sz="1500">
                <a:solidFill>
                  <a:schemeClr val="dk1"/>
                </a:solidFill>
              </a:rPr>
              <a:t>, which involves latitude and longitude.</a:t>
            </a:r>
            <a:br>
              <a:rPr b="1" lang="en" sz="1500">
                <a:solidFill>
                  <a:schemeClr val="dk1"/>
                </a:solidFill>
              </a:rPr>
            </a:br>
            <a:r>
              <a:rPr b="1" lang="en" sz="1500">
                <a:solidFill>
                  <a:schemeClr val="dk1"/>
                </a:solidFill>
              </a:rPr>
              <a:t>a = sin²(Δlat/2) + cos(lat1) * cos(lat2) * sin²(Δlon/2)</a:t>
            </a:r>
            <a:endParaRPr b="1" sz="1500">
              <a:solidFill>
                <a:schemeClr val="dk1"/>
              </a:solidFill>
            </a:endParaRPr>
          </a:p>
          <a:p>
            <a:pPr indent="0" lvl="0" marL="457200" rtl="0" algn="l">
              <a:spcBef>
                <a:spcPts val="0"/>
              </a:spcBef>
              <a:spcAft>
                <a:spcPts val="0"/>
              </a:spcAft>
              <a:buNone/>
            </a:pPr>
            <a:r>
              <a:rPr b="1" lang="en" sz="1500">
                <a:solidFill>
                  <a:schemeClr val="dk1"/>
                </a:solidFill>
              </a:rPr>
              <a:t>c = 2 * atan2(sqrt(a), sqrt(1-a))</a:t>
            </a:r>
            <a:endParaRPr b="1" sz="1500">
              <a:solidFill>
                <a:schemeClr val="dk1"/>
              </a:solidFill>
            </a:endParaRPr>
          </a:p>
          <a:p>
            <a:pPr indent="0" lvl="0" marL="457200" rtl="0" algn="l">
              <a:spcBef>
                <a:spcPts val="0"/>
              </a:spcBef>
              <a:spcAft>
                <a:spcPts val="0"/>
              </a:spcAft>
              <a:buNone/>
            </a:pPr>
            <a:r>
              <a:rPr b="1" lang="en" sz="1500">
                <a:solidFill>
                  <a:schemeClr val="dk1"/>
                </a:solidFill>
              </a:rPr>
              <a:t>distance = R * c</a:t>
            </a:r>
            <a:endParaRPr b="1" sz="1500">
              <a:solidFill>
                <a:schemeClr val="dk1"/>
              </a:solidFill>
            </a:endParaRPr>
          </a:p>
          <a:p>
            <a:pPr indent="0" lvl="0" marL="457200" rtl="0" algn="l">
              <a:spcBef>
                <a:spcPts val="0"/>
              </a:spcBef>
              <a:spcAft>
                <a:spcPts val="0"/>
              </a:spcAft>
              <a:buNone/>
            </a:pPr>
            <a:r>
              <a:rPr b="1" lang="en" sz="1500">
                <a:solidFill>
                  <a:schemeClr val="dk1"/>
                </a:solidFill>
              </a:rPr>
              <a:t>R is the radius of the Earth</a:t>
            </a:r>
            <a:endParaRPr b="1" sz="1500">
              <a:solidFill>
                <a:schemeClr val="dk1"/>
              </a:solidFill>
            </a:endParaRPr>
          </a:p>
          <a:p>
            <a:pPr indent="0" lvl="0" marL="457200" rtl="0" algn="l">
              <a:spcBef>
                <a:spcPts val="0"/>
              </a:spcBef>
              <a:spcAft>
                <a:spcPts val="0"/>
              </a:spcAft>
              <a:buNone/>
            </a:pPr>
            <a:r>
              <a:rPr b="1" lang="en" sz="1500">
                <a:solidFill>
                  <a:schemeClr val="dk1"/>
                </a:solidFill>
              </a:rPr>
              <a:t>Haversine formula takes into account the curvature of the </a:t>
            </a:r>
            <a:endParaRPr b="1" sz="1500">
              <a:solidFill>
                <a:schemeClr val="dk1"/>
              </a:solidFill>
            </a:endParaRPr>
          </a:p>
          <a:p>
            <a:pPr indent="0" lvl="0" marL="457200" rtl="0" algn="l">
              <a:spcBef>
                <a:spcPts val="0"/>
              </a:spcBef>
              <a:spcAft>
                <a:spcPts val="0"/>
              </a:spcAft>
              <a:buNone/>
            </a:pPr>
            <a:r>
              <a:rPr b="1" lang="en" sz="1500">
                <a:solidFill>
                  <a:schemeClr val="dk1"/>
                </a:solidFill>
              </a:rPr>
              <a:t>Earth's surface, making it more accurate for longer distances</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rPr b="1" lang="en" sz="1500">
                <a:solidFill>
                  <a:schemeClr val="dk1"/>
                </a:solidFill>
              </a:rPr>
              <a:t>State and County Identification -majority voting :</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Once the nearest K reference points are found, the system , </a:t>
            </a:r>
            <a:endParaRPr sz="1500">
              <a:solidFill>
                <a:schemeClr val="dk1"/>
              </a:solidFill>
            </a:endParaRPr>
          </a:p>
          <a:p>
            <a:pPr indent="0" lvl="0" marL="457200" rtl="0" algn="l">
              <a:spcBef>
                <a:spcPts val="0"/>
              </a:spcBef>
              <a:spcAft>
                <a:spcPts val="0"/>
              </a:spcAft>
              <a:buNone/>
            </a:pPr>
            <a:r>
              <a:rPr lang="en" sz="1500">
                <a:solidFill>
                  <a:schemeClr val="dk1"/>
                </a:solidFill>
              </a:rPr>
              <a:t>perform a </a:t>
            </a:r>
            <a:r>
              <a:rPr b="1" lang="en" sz="1500">
                <a:solidFill>
                  <a:schemeClr val="dk1"/>
                </a:solidFill>
              </a:rPr>
              <a:t>majority voting</a:t>
            </a:r>
            <a:r>
              <a:rPr lang="en" sz="1500">
                <a:solidFill>
                  <a:schemeClr val="dk1"/>
                </a:solidFill>
              </a:rPr>
              <a:t> among the K nearest points, </a:t>
            </a:r>
            <a:endParaRPr sz="1500">
              <a:solidFill>
                <a:schemeClr val="dk1"/>
              </a:solidFill>
            </a:endParaRPr>
          </a:p>
          <a:p>
            <a:pPr indent="0" lvl="0" marL="457200" rtl="0" algn="l">
              <a:spcBef>
                <a:spcPts val="0"/>
              </a:spcBef>
              <a:spcAft>
                <a:spcPts val="0"/>
              </a:spcAft>
              <a:buNone/>
            </a:pPr>
            <a:r>
              <a:rPr lang="en" sz="1500">
                <a:solidFill>
                  <a:schemeClr val="dk1"/>
                </a:solidFill>
              </a:rPr>
              <a:t>to </a:t>
            </a:r>
            <a:r>
              <a:rPr lang="en" sz="1500">
                <a:solidFill>
                  <a:schemeClr val="dk1"/>
                </a:solidFill>
              </a:rPr>
              <a:t>determine the state of the searched point.</a:t>
            </a:r>
            <a:endParaRPr sz="1500">
              <a:solidFill>
                <a:schemeClr val="dk1"/>
              </a:solidFill>
            </a:endParaRPr>
          </a:p>
          <a:p>
            <a:pPr indent="0" lvl="0" marL="457200" rtl="0" algn="l">
              <a:spcBef>
                <a:spcPts val="0"/>
              </a:spcBef>
              <a:spcAft>
                <a:spcPts val="0"/>
              </a:spcAft>
              <a:buNone/>
            </a:pPr>
            <a:r>
              <a:t/>
            </a:r>
            <a:endParaRPr>
              <a:solidFill>
                <a:schemeClr val="dk1"/>
              </a:solidFill>
            </a:endParaRPr>
          </a:p>
        </p:txBody>
      </p:sp>
      <p:pic>
        <p:nvPicPr>
          <p:cNvPr id="106" name="Google Shape;106;p16"/>
          <p:cNvPicPr preferRelativeResize="0"/>
          <p:nvPr/>
        </p:nvPicPr>
        <p:blipFill>
          <a:blip r:embed="rId3">
            <a:alphaModFix/>
          </a:blip>
          <a:stretch>
            <a:fillRect/>
          </a:stretch>
        </p:blipFill>
        <p:spPr>
          <a:xfrm>
            <a:off x="6225800" y="1548575"/>
            <a:ext cx="2741824" cy="232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Method of Code: </a:t>
            </a:r>
            <a:r>
              <a:rPr b="1" lang="en"/>
              <a:t>KD Tree</a:t>
            </a:r>
            <a:endParaRPr b="1"/>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KD-Tree is a data structure that is particularly suitable for multi-dimensional space search queries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Efficient space division</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When build the tree, insert points, effectively divides the space into smaller regions, each containing similar points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Fast nearest neighbor search</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Suitable for nearest neighbor search </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Quickly narrow down the search area</a:t>
            </a:r>
            <a:endParaRPr sz="1500">
              <a:solidFill>
                <a:schemeClr val="dk1"/>
              </a:solidFill>
            </a:endParaRPr>
          </a:p>
        </p:txBody>
      </p:sp>
      <p:pic>
        <p:nvPicPr>
          <p:cNvPr id="113" name="Google Shape;113;p17"/>
          <p:cNvPicPr preferRelativeResize="0"/>
          <p:nvPr/>
        </p:nvPicPr>
        <p:blipFill>
          <a:blip r:embed="rId3">
            <a:alphaModFix/>
          </a:blip>
          <a:stretch>
            <a:fillRect/>
          </a:stretch>
        </p:blipFill>
        <p:spPr>
          <a:xfrm>
            <a:off x="4572000" y="2388375"/>
            <a:ext cx="4572002" cy="2244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Method of Code: </a:t>
            </a:r>
            <a:r>
              <a:rPr b="1" lang="en" sz="2700"/>
              <a:t>Nearest Neighbor Search</a:t>
            </a:r>
            <a:endParaRPr b="1" sz="2700"/>
          </a:p>
        </p:txBody>
      </p:sp>
      <p:sp>
        <p:nvSpPr>
          <p:cNvPr id="119" name="Google Shape;119;p18"/>
          <p:cNvSpPr txBox="1"/>
          <p:nvPr>
            <p:ph idx="1" type="body"/>
          </p:nvPr>
        </p:nvSpPr>
        <p:spPr>
          <a:xfrm>
            <a:off x="311700" y="1229875"/>
            <a:ext cx="4563900" cy="33390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C</a:t>
            </a:r>
            <a:r>
              <a:rPr lang="en" sz="1500">
                <a:solidFill>
                  <a:schemeClr val="dk1"/>
                </a:solidFill>
              </a:rPr>
              <a:t>hecks if the current node is closer and then selects a subtree </a:t>
            </a:r>
            <a:r>
              <a:rPr lang="en" sz="1500">
                <a:solidFill>
                  <a:schemeClr val="dk1"/>
                </a:solidFill>
              </a:rPr>
              <a:t>t</a:t>
            </a:r>
            <a:r>
              <a:rPr lang="en" sz="1500">
                <a:solidFill>
                  <a:schemeClr val="dk1"/>
                </a:solidFill>
              </a:rPr>
              <a:t>o search deeper. If there are closer points in the subtree then search path will be explored further</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 sz="1500">
                <a:solidFill>
                  <a:schemeClr val="dk1"/>
                </a:solidFill>
              </a:rPr>
              <a:t>If the subtree on the other side is likely to contain a closer point, then that subtree </a:t>
            </a:r>
            <a:endParaRPr sz="1500">
              <a:solidFill>
                <a:schemeClr val="dk1"/>
              </a:solidFill>
            </a:endParaRPr>
          </a:p>
          <a:p>
            <a:pPr indent="0" lvl="0" marL="457200" rtl="0" algn="l">
              <a:lnSpc>
                <a:spcPct val="115000"/>
              </a:lnSpc>
              <a:spcBef>
                <a:spcPts val="0"/>
              </a:spcBef>
              <a:spcAft>
                <a:spcPts val="0"/>
              </a:spcAft>
              <a:buNone/>
            </a:pPr>
            <a:r>
              <a:rPr lang="en" sz="1500">
                <a:solidFill>
                  <a:schemeClr val="dk1"/>
                </a:solidFill>
              </a:rPr>
              <a:t>is also searched</a:t>
            </a:r>
            <a:endParaRPr sz="1500">
              <a:solidFill>
                <a:schemeClr val="dk1"/>
              </a:solidFill>
            </a:endParaRPr>
          </a:p>
          <a:p>
            <a:pPr indent="0" lvl="0" marL="457200" rtl="0" algn="l">
              <a:spcBef>
                <a:spcPts val="0"/>
              </a:spcBef>
              <a:spcAft>
                <a:spcPts val="1200"/>
              </a:spcAft>
              <a:buNone/>
            </a:pPr>
            <a:r>
              <a:t/>
            </a:r>
            <a:endParaRPr/>
          </a:p>
        </p:txBody>
      </p:sp>
      <p:pic>
        <p:nvPicPr>
          <p:cNvPr id="120" name="Google Shape;120;p18"/>
          <p:cNvPicPr preferRelativeResize="0"/>
          <p:nvPr/>
        </p:nvPicPr>
        <p:blipFill>
          <a:blip r:embed="rId3">
            <a:alphaModFix/>
          </a:blip>
          <a:stretch>
            <a:fillRect/>
          </a:stretch>
        </p:blipFill>
        <p:spPr>
          <a:xfrm>
            <a:off x="5159850" y="1097509"/>
            <a:ext cx="3617375" cy="271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Method of Code: </a:t>
            </a:r>
            <a:r>
              <a:rPr b="1" lang="en"/>
              <a:t>Max Heap</a:t>
            </a:r>
            <a:endParaRPr b="1"/>
          </a:p>
        </p:txBody>
      </p:sp>
      <p:sp>
        <p:nvSpPr>
          <p:cNvPr id="126" name="Google Shape;126;p19"/>
          <p:cNvSpPr txBox="1"/>
          <p:nvPr>
            <p:ph idx="1" type="body"/>
          </p:nvPr>
        </p:nvSpPr>
        <p:spPr>
          <a:xfrm>
            <a:off x="200975"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We used Max heap to store the closest points found and their distance from the query point. It allows us to efficiently keep track of the closest points found so far.</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Compare new node with top of queue</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If new node distance &lt; top one</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Top pop up</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New node push in</a:t>
            </a:r>
            <a:endParaRPr sz="1500">
              <a:solidFill>
                <a:schemeClr val="dk1"/>
              </a:solidFill>
            </a:endParaRPr>
          </a:p>
        </p:txBody>
      </p:sp>
      <p:pic>
        <p:nvPicPr>
          <p:cNvPr id="127" name="Google Shape;127;p19"/>
          <p:cNvPicPr preferRelativeResize="0"/>
          <p:nvPr/>
        </p:nvPicPr>
        <p:blipFill>
          <a:blip r:embed="rId3">
            <a:alphaModFix/>
          </a:blip>
          <a:stretch>
            <a:fillRect/>
          </a:stretch>
        </p:blipFill>
        <p:spPr>
          <a:xfrm>
            <a:off x="2667375" y="2756400"/>
            <a:ext cx="3009625" cy="189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1124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Input Output Example vs Real Points </a:t>
            </a:r>
            <a:endParaRPr b="1"/>
          </a:p>
        </p:txBody>
      </p:sp>
      <p:sp>
        <p:nvSpPr>
          <p:cNvPr id="133" name="Google Shape;133;p20"/>
          <p:cNvSpPr txBox="1"/>
          <p:nvPr/>
        </p:nvSpPr>
        <p:spPr>
          <a:xfrm>
            <a:off x="4675900" y="1296500"/>
            <a:ext cx="3294300" cy="3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34" name="Google Shape;134;p20"/>
          <p:cNvSpPr txBox="1"/>
          <p:nvPr/>
        </p:nvSpPr>
        <p:spPr>
          <a:xfrm>
            <a:off x="574925" y="3336900"/>
            <a:ext cx="6759000" cy="14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highlight>
                  <a:srgbClr val="FFFFFF"/>
                </a:highlight>
                <a:latin typeface="Roboto"/>
                <a:ea typeface="Roboto"/>
                <a:cs typeface="Roboto"/>
                <a:sym typeface="Roboto"/>
              </a:rPr>
              <a:t>BU CDS Building:</a:t>
            </a:r>
            <a:endParaRPr sz="1550">
              <a:solidFill>
                <a:schemeClr val="dk1"/>
              </a:solidFill>
            </a:endParaRPr>
          </a:p>
          <a:p>
            <a:pPr indent="0" lvl="0" marL="0" rtl="0" algn="just">
              <a:lnSpc>
                <a:spcPct val="115000"/>
              </a:lnSpc>
              <a:spcBef>
                <a:spcPts val="0"/>
              </a:spcBef>
              <a:spcAft>
                <a:spcPts val="0"/>
              </a:spcAft>
              <a:buNone/>
            </a:pPr>
            <a:r>
              <a:rPr lang="en" sz="1550">
                <a:solidFill>
                  <a:schemeClr val="dk1"/>
                </a:solidFill>
              </a:rPr>
              <a:t>42.3499° N, -71.1032° W</a:t>
            </a:r>
            <a:endParaRPr sz="1550">
              <a:solidFill>
                <a:schemeClr val="dk1"/>
              </a:solidFill>
            </a:endParaRPr>
          </a:p>
          <a:p>
            <a:pPr indent="0" lvl="0" marL="0" rtl="0" algn="just">
              <a:lnSpc>
                <a:spcPct val="115000"/>
              </a:lnSpc>
              <a:spcBef>
                <a:spcPts val="0"/>
              </a:spcBef>
              <a:spcAft>
                <a:spcPts val="0"/>
              </a:spcAft>
              <a:buNone/>
            </a:pPr>
            <a:r>
              <a:rPr lang="en" sz="1550">
                <a:solidFill>
                  <a:schemeClr val="dk1"/>
                </a:solidFill>
              </a:rPr>
              <a:t>State: MA (Massachusetts)</a:t>
            </a:r>
            <a:endParaRPr sz="1550">
              <a:solidFill>
                <a:schemeClr val="dk1"/>
              </a:solidFill>
            </a:endParaRPr>
          </a:p>
          <a:p>
            <a:pPr indent="0" lvl="0" marL="0" rtl="0" algn="just">
              <a:lnSpc>
                <a:spcPct val="115000"/>
              </a:lnSpc>
              <a:spcBef>
                <a:spcPts val="0"/>
              </a:spcBef>
              <a:spcAft>
                <a:spcPts val="0"/>
              </a:spcAft>
              <a:buNone/>
            </a:pPr>
            <a:r>
              <a:rPr lang="en" sz="1550">
                <a:solidFill>
                  <a:schemeClr val="dk1"/>
                </a:solidFill>
              </a:rPr>
              <a:t>County: Suffolk</a:t>
            </a:r>
            <a:endParaRPr sz="1550">
              <a:solidFill>
                <a:schemeClr val="dk1"/>
              </a:solidFill>
            </a:endParaRPr>
          </a:p>
          <a:p>
            <a:pPr indent="0" lvl="0" marL="0" rtl="0" algn="just">
              <a:lnSpc>
                <a:spcPct val="115000"/>
              </a:lnSpc>
              <a:spcBef>
                <a:spcPts val="0"/>
              </a:spcBef>
              <a:spcAft>
                <a:spcPts val="0"/>
              </a:spcAft>
              <a:buNone/>
            </a:pPr>
            <a:r>
              <a:rPr lang="en" sz="1050"/>
              <a:t> </a:t>
            </a:r>
            <a:endParaRPr sz="1050"/>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35" name="Google Shape;135;p20"/>
          <p:cNvPicPr preferRelativeResize="0"/>
          <p:nvPr/>
        </p:nvPicPr>
        <p:blipFill>
          <a:blip r:embed="rId3">
            <a:alphaModFix/>
          </a:blip>
          <a:stretch>
            <a:fillRect/>
          </a:stretch>
        </p:blipFill>
        <p:spPr>
          <a:xfrm>
            <a:off x="519375" y="757925"/>
            <a:ext cx="7271800" cy="257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1"/>
          <p:cNvSpPr txBox="1"/>
          <p:nvPr>
            <p:ph idx="1" type="body"/>
          </p:nvPr>
        </p:nvSpPr>
        <p:spPr>
          <a:xfrm>
            <a:off x="311700" y="1229875"/>
            <a:ext cx="8520600" cy="35523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t/>
            </a:r>
            <a:endParaRPr sz="1650">
              <a:solidFill>
                <a:srgbClr val="000000"/>
              </a:solidFill>
            </a:endParaRPr>
          </a:p>
          <a:p>
            <a:pPr indent="0" lvl="0" marL="0" rtl="0" algn="just">
              <a:spcBef>
                <a:spcPts val="0"/>
              </a:spcBef>
              <a:spcAft>
                <a:spcPts val="0"/>
              </a:spcAft>
              <a:buNone/>
            </a:pPr>
            <a:r>
              <a:t/>
            </a:r>
            <a:endParaRPr sz="1650">
              <a:solidFill>
                <a:srgbClr val="000000"/>
              </a:solidFill>
            </a:endParaRPr>
          </a:p>
          <a:p>
            <a:pPr indent="0" lvl="0" marL="0" rtl="0" algn="just">
              <a:spcBef>
                <a:spcPts val="0"/>
              </a:spcBef>
              <a:spcAft>
                <a:spcPts val="0"/>
              </a:spcAft>
              <a:buNone/>
            </a:pPr>
            <a:r>
              <a:t/>
            </a:r>
            <a:endParaRPr sz="1650">
              <a:solidFill>
                <a:srgbClr val="000000"/>
              </a:solidFill>
            </a:endParaRPr>
          </a:p>
          <a:p>
            <a:pPr indent="0" lvl="0" marL="0" rtl="0" algn="just">
              <a:spcBef>
                <a:spcPts val="0"/>
              </a:spcBef>
              <a:spcAft>
                <a:spcPts val="0"/>
              </a:spcAft>
              <a:buNone/>
            </a:pPr>
            <a:r>
              <a:t/>
            </a:r>
            <a:endParaRPr sz="1650">
              <a:solidFill>
                <a:srgbClr val="000000"/>
              </a:solidFill>
            </a:endParaRPr>
          </a:p>
          <a:p>
            <a:pPr indent="0" lvl="0" marL="0" rtl="0" algn="just">
              <a:spcBef>
                <a:spcPts val="0"/>
              </a:spcBef>
              <a:spcAft>
                <a:spcPts val="0"/>
              </a:spcAft>
              <a:buNone/>
            </a:pPr>
            <a:r>
              <a:t/>
            </a:r>
            <a:endParaRPr sz="1650">
              <a:solidFill>
                <a:srgbClr val="000000"/>
              </a:solidFill>
            </a:endParaRPr>
          </a:p>
          <a:p>
            <a:pPr indent="0" lvl="0" marL="0" rtl="0" algn="just">
              <a:spcBef>
                <a:spcPts val="0"/>
              </a:spcBef>
              <a:spcAft>
                <a:spcPts val="0"/>
              </a:spcAft>
              <a:buNone/>
            </a:pPr>
            <a:r>
              <a:t/>
            </a:r>
            <a:endParaRPr sz="1650">
              <a:solidFill>
                <a:srgbClr val="000000"/>
              </a:solidFill>
            </a:endParaRPr>
          </a:p>
          <a:p>
            <a:pPr indent="0" lvl="0" marL="0" rtl="0" algn="just">
              <a:spcBef>
                <a:spcPts val="0"/>
              </a:spcBef>
              <a:spcAft>
                <a:spcPts val="0"/>
              </a:spcAft>
              <a:buNone/>
            </a:pPr>
            <a:r>
              <a:t/>
            </a:r>
            <a:endParaRPr sz="1650">
              <a:solidFill>
                <a:srgbClr val="000000"/>
              </a:solidFill>
            </a:endParaRPr>
          </a:p>
          <a:p>
            <a:pPr indent="0" lvl="0" marL="0" rtl="0" algn="just">
              <a:spcBef>
                <a:spcPts val="0"/>
              </a:spcBef>
              <a:spcAft>
                <a:spcPts val="0"/>
              </a:spcAft>
              <a:buNone/>
            </a:pPr>
            <a:r>
              <a:t/>
            </a:r>
            <a:endParaRPr sz="1650">
              <a:solidFill>
                <a:srgbClr val="000000"/>
              </a:solidFill>
            </a:endParaRPr>
          </a:p>
          <a:p>
            <a:pPr indent="0" lvl="0" marL="0" rtl="0" algn="just">
              <a:spcBef>
                <a:spcPts val="0"/>
              </a:spcBef>
              <a:spcAft>
                <a:spcPts val="0"/>
              </a:spcAft>
              <a:buNone/>
            </a:pPr>
            <a:r>
              <a:rPr lang="en" sz="1650">
                <a:solidFill>
                  <a:schemeClr val="dk1"/>
                </a:solidFill>
              </a:rPr>
              <a:t>Statue of Liberty</a:t>
            </a:r>
            <a:endParaRPr sz="1650">
              <a:solidFill>
                <a:schemeClr val="dk1"/>
              </a:solidFill>
            </a:endParaRPr>
          </a:p>
          <a:p>
            <a:pPr indent="0" lvl="0" marL="0" rtl="0" algn="just">
              <a:spcBef>
                <a:spcPts val="0"/>
              </a:spcBef>
              <a:spcAft>
                <a:spcPts val="0"/>
              </a:spcAft>
              <a:buNone/>
            </a:pPr>
            <a:r>
              <a:rPr lang="en" sz="1650">
                <a:solidFill>
                  <a:schemeClr val="dk1"/>
                </a:solidFill>
              </a:rPr>
              <a:t>Coordinates: 40.6892° N, 74.0445° W</a:t>
            </a:r>
            <a:endParaRPr sz="1650">
              <a:solidFill>
                <a:schemeClr val="dk1"/>
              </a:solidFill>
            </a:endParaRPr>
          </a:p>
          <a:p>
            <a:pPr indent="0" lvl="0" marL="0" rtl="0" algn="just">
              <a:spcBef>
                <a:spcPts val="0"/>
              </a:spcBef>
              <a:spcAft>
                <a:spcPts val="0"/>
              </a:spcAft>
              <a:buNone/>
            </a:pPr>
            <a:r>
              <a:rPr lang="en" sz="1650">
                <a:solidFill>
                  <a:schemeClr val="dk1"/>
                </a:solidFill>
              </a:rPr>
              <a:t>State: NY (New York)</a:t>
            </a:r>
            <a:endParaRPr sz="1650">
              <a:solidFill>
                <a:schemeClr val="dk1"/>
              </a:solidFill>
            </a:endParaRPr>
          </a:p>
          <a:p>
            <a:pPr indent="0" lvl="0" marL="0" rtl="0" algn="just">
              <a:spcBef>
                <a:spcPts val="0"/>
              </a:spcBef>
              <a:spcAft>
                <a:spcPts val="0"/>
              </a:spcAft>
              <a:buNone/>
            </a:pPr>
            <a:r>
              <a:rPr lang="en" sz="1650">
                <a:solidFill>
                  <a:schemeClr val="dk1"/>
                </a:solidFill>
              </a:rPr>
              <a:t>County: New York County</a:t>
            </a:r>
            <a:endParaRPr sz="1650">
              <a:solidFill>
                <a:schemeClr val="dk1"/>
              </a:solidFill>
            </a:endParaRPr>
          </a:p>
          <a:p>
            <a:pPr indent="0" lvl="0" marL="0" rtl="0" algn="l">
              <a:spcBef>
                <a:spcPts val="0"/>
              </a:spcBef>
              <a:spcAft>
                <a:spcPts val="1200"/>
              </a:spcAft>
              <a:buNone/>
            </a:pPr>
            <a:r>
              <a:t/>
            </a:r>
            <a:endParaRPr/>
          </a:p>
        </p:txBody>
      </p:sp>
      <p:pic>
        <p:nvPicPr>
          <p:cNvPr id="142" name="Google Shape;142;p21"/>
          <p:cNvPicPr preferRelativeResize="0"/>
          <p:nvPr/>
        </p:nvPicPr>
        <p:blipFill>
          <a:blip r:embed="rId3">
            <a:alphaModFix/>
          </a:blip>
          <a:stretch>
            <a:fillRect/>
          </a:stretch>
        </p:blipFill>
        <p:spPr>
          <a:xfrm>
            <a:off x="311700" y="141926"/>
            <a:ext cx="8051101" cy="2884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