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8182A-FEB8-44F9-B7E0-0D27177C04EE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FB9FE-17F1-4F80-8DE3-D78362340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01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727B4-23D8-4415-BC30-9D65C39FCD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71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AC4BB-E5E1-0E50-3190-B587215D3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2CCAA6-7EB5-2CC7-7149-0C53F68E1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89447-42FB-C274-3B45-DBC761F7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83DB9-5B18-04E6-89E5-708E9472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61644-088E-6654-DDAE-7A495AD8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DB576-BEBE-7AB6-9468-82EDA30F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378A94-0BC9-1BBB-7C25-D7DCF015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43AAA-30C8-860D-FF71-801B966D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954CA-1421-298B-36DD-872A7358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985F4-5803-C2EA-43F4-EE6BC244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C2DA89-B564-BDDF-B491-A6149B06B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D0292-3B99-2007-1A3C-33140E3B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7C919-4979-B255-1386-E5158EB8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E7EC0-5EDC-1D26-C047-0809A015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CF816-1FA8-3AF6-1448-25895C79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13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040A1-13DD-4D3A-F4EE-91CFF327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2DFD2-4F23-55C4-88C2-9E1DD2BF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C8A92-AA2A-5DBD-BE8F-DA2A5A8F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63C2-5657-E645-4C15-E8B846E3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A2FB6-32E2-1410-D87E-14E8AF5E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0B975-B5D4-F9F7-5E3E-3C125B7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85751-9A1C-59B4-FC7B-587A1666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C795D7-63AA-2707-E6E6-C9142C9D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B6B93-8335-F7A5-789D-3FA931FA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581C1-6A89-1B3F-147F-A9519E0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8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7D49-8187-51B7-D647-3E9B183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2219E-1E64-F9A2-B7E2-C0ECAF8F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DC787-E68D-D482-4B22-F599FC2F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C00C7-8ABD-E487-27BB-C97474EB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BA6D89-7839-7F5A-C66C-15F99DA9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73FE4-451D-E876-22EA-F0562886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9921A-927A-1E78-7F79-602A8BA2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ED189-9A3F-88F0-99F3-3C977EA3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91F180-51F0-D56C-78C3-D8D1B7F91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23A681-FFCD-C563-EB33-B641AEE90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DC183-2452-54DF-2138-C0AC1FB7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47D117-31B4-696F-F01B-F9A1F1F4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B58FEB-5D82-1B39-9404-E624E085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B2AA4E-07DE-C890-5E3C-C7D9CF6F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2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03650-D5F3-4AE0-7989-0EE03C8C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2CA921-25B3-2078-311B-9196DEA0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0A5A9-7A22-F0D2-AE69-4416E051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6A310-41D3-6DB4-04D3-052F0120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5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189975-DA20-9C98-2F3D-B7D15D2B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56CC34-A830-505C-B9DE-CACFB988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AC460-D9CD-DDC0-7473-F3F3D091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6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31EBC-0C93-AE34-61AD-428BB5A9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A69E3-27EE-1F2A-2C83-04C48A4A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2C24A-3777-8CBE-BAFD-546989C1F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ADF98-0726-F251-BB5D-A1656939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81B77-33ED-EE31-78CB-4DABA957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2BE05-CF30-767E-BD49-8619E4B8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6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02A0E-7F0A-39CA-E280-C8FF1404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76B7F7-66E9-AD8D-6FEA-70B1E7B68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C3FFA-5747-C388-9735-F616C901C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A75A9-CC3E-FA31-005F-3BBEB14C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B5496-2C1E-9220-E334-EABA8152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E9769-A43E-839D-BA2D-2542589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4C3D72-BAC5-1410-AB30-6DF628DA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77949-7CCF-7B7E-DF0D-3D15925D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B699D-E187-7ED8-A8EE-7D0D38B36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235F-BECD-4E45-970E-76F5D66E08D6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D7A9C-A2D6-45EF-57BD-F7A05E299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413F6-D1A6-6483-7B68-530F44910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6CD4C-B388-40BD-A8A5-714297AA3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90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B7A8D-40FD-40DC-93EB-654A1C1D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33" y="1106321"/>
            <a:ext cx="11607462" cy="1973357"/>
          </a:xfrm>
        </p:spPr>
        <p:txBody>
          <a:bodyPr/>
          <a:lstStyle/>
          <a:p>
            <a:r>
              <a:rPr lang="en-US" altLang="zh-CN" dirty="0" err="1"/>
              <a:t>DoIP</a:t>
            </a:r>
            <a:r>
              <a:rPr lang="zh-CN" altLang="en-US" dirty="0"/>
              <a:t>协议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8CF37F-B584-44AE-BA0E-9B7F5371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8568" y="3938921"/>
            <a:ext cx="2695074" cy="905793"/>
          </a:xfrm>
        </p:spPr>
        <p:txBody>
          <a:bodyPr/>
          <a:lstStyle/>
          <a:p>
            <a:r>
              <a:rPr lang="zh-CN" altLang="en-US" dirty="0"/>
              <a:t>王虞之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F94FF6B4-A77C-4EA7-AB7E-DD0E0EFC4B35}"/>
              </a:ext>
            </a:extLst>
          </p:cNvPr>
          <p:cNvGrpSpPr/>
          <p:nvPr/>
        </p:nvGrpSpPr>
        <p:grpSpPr>
          <a:xfrm>
            <a:off x="698639" y="3408947"/>
            <a:ext cx="5589866" cy="45719"/>
            <a:chOff x="2055030" y="1463669"/>
            <a:chExt cx="2304256" cy="5449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42465A-DC11-43A4-909F-31D5073FED77}"/>
                </a:ext>
              </a:extLst>
            </p:cNvPr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5F91651-C314-4E44-B0F0-6FB142590551}"/>
                </a:ext>
              </a:extLst>
            </p:cNvPr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41F3237-D6D1-45F7-9BE4-C83C770BE94B}"/>
                </a:ext>
              </a:extLst>
            </p:cNvPr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568BFD2-D461-45FA-9F7D-6A959ADEF8EB}"/>
                </a:ext>
              </a:extLst>
            </p:cNvPr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B09ABF-B3CD-870B-7556-BFCE8DC682E9}"/>
              </a:ext>
            </a:extLst>
          </p:cNvPr>
          <p:cNvSpPr txBox="1"/>
          <p:nvPr/>
        </p:nvSpPr>
        <p:spPr>
          <a:xfrm>
            <a:off x="1040130" y="4894580"/>
            <a:ext cx="1011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DoIP</a:t>
            </a:r>
            <a:r>
              <a:rPr lang="en-US" altLang="zh-CN" dirty="0"/>
              <a:t> (Diagnostic communication over Internet Protocol) </a:t>
            </a:r>
            <a:r>
              <a:rPr lang="zh-CN" altLang="en-US" dirty="0"/>
              <a:t>，即基于</a:t>
            </a:r>
            <a:r>
              <a:rPr lang="en-US" altLang="zh-CN" dirty="0"/>
              <a:t>TCP/IP</a:t>
            </a:r>
            <a:r>
              <a:rPr lang="zh-CN" altLang="en-US" dirty="0"/>
              <a:t>协议栈实现的</a:t>
            </a:r>
            <a:r>
              <a:rPr lang="en-US" altLang="zh-CN" dirty="0"/>
              <a:t>UDS</a:t>
            </a:r>
            <a:r>
              <a:rPr lang="zh-CN" altLang="en-US" dirty="0"/>
              <a:t>诊断服务。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445F5-805B-5F6F-D47C-9335638A952C}"/>
              </a:ext>
            </a:extLst>
          </p:cNvPr>
          <p:cNvSpPr txBox="1"/>
          <p:nvPr/>
        </p:nvSpPr>
        <p:spPr>
          <a:xfrm>
            <a:off x="1040130" y="762000"/>
            <a:ext cx="1011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UDS (Unified Diagnostic Services)</a:t>
            </a:r>
            <a:r>
              <a:rPr lang="zh-CN" altLang="en-US" dirty="0"/>
              <a:t>，是一种诊断协议，同时也是一系列服务的集合，位于</a:t>
            </a:r>
            <a:r>
              <a:rPr lang="en-US" altLang="zh-CN" dirty="0"/>
              <a:t>OSI</a:t>
            </a:r>
            <a:r>
              <a:rPr lang="zh-CN" altLang="en-US" dirty="0"/>
              <a:t>模型的应用层和会话层。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A4B2EB-37A4-112B-C3D5-C9564827F590}"/>
              </a:ext>
            </a:extLst>
          </p:cNvPr>
          <p:cNvSpPr txBox="1"/>
          <p:nvPr/>
        </p:nvSpPr>
        <p:spPr>
          <a:xfrm>
            <a:off x="1040130" y="2828290"/>
            <a:ext cx="1011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DoCAN</a:t>
            </a:r>
            <a:r>
              <a:rPr lang="en-US" altLang="zh-CN" dirty="0"/>
              <a:t> (Diagnostic communication over Controller Area Network)</a:t>
            </a:r>
            <a:r>
              <a:rPr lang="zh-CN" altLang="en-US" dirty="0"/>
              <a:t>，即基于</a:t>
            </a:r>
            <a:r>
              <a:rPr lang="en-US" altLang="zh-CN" dirty="0"/>
              <a:t>CAN</a:t>
            </a:r>
            <a:r>
              <a:rPr lang="zh-CN" altLang="en-US" dirty="0"/>
              <a:t>总线实现的</a:t>
            </a:r>
            <a:r>
              <a:rPr lang="en-US" altLang="zh-CN" dirty="0"/>
              <a:t>UDS</a:t>
            </a:r>
            <a:r>
              <a:rPr lang="zh-CN" altLang="en-US" dirty="0"/>
              <a:t>诊断服务。</a:t>
            </a:r>
          </a:p>
        </p:txBody>
      </p:sp>
    </p:spTree>
    <p:extLst>
      <p:ext uri="{BB962C8B-B14F-4D97-AF65-F5344CB8AC3E}">
        <p14:creationId xmlns:p14="http://schemas.microsoft.com/office/powerpoint/2010/main" val="184256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F75B055B-1186-932E-7463-ADBF08B91C9D}"/>
              </a:ext>
            </a:extLst>
          </p:cNvPr>
          <p:cNvSpPr/>
          <p:nvPr/>
        </p:nvSpPr>
        <p:spPr>
          <a:xfrm>
            <a:off x="6684138" y="120638"/>
            <a:ext cx="3596042" cy="6584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484991-0DF0-2781-E2D2-3441E6150F1C}"/>
              </a:ext>
            </a:extLst>
          </p:cNvPr>
          <p:cNvSpPr/>
          <p:nvPr/>
        </p:nvSpPr>
        <p:spPr>
          <a:xfrm>
            <a:off x="1025305" y="96624"/>
            <a:ext cx="3596042" cy="65849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BB1977-FB9A-EFCA-5496-FC0961C3C35D}"/>
              </a:ext>
            </a:extLst>
          </p:cNvPr>
          <p:cNvSpPr/>
          <p:nvPr/>
        </p:nvSpPr>
        <p:spPr>
          <a:xfrm>
            <a:off x="1923067" y="180445"/>
            <a:ext cx="1706253" cy="355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UDS Data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2E17C4-D69F-DE5E-95C3-AABB7C1E4448}"/>
              </a:ext>
            </a:extLst>
          </p:cNvPr>
          <p:cNvSpPr/>
          <p:nvPr/>
        </p:nvSpPr>
        <p:spPr>
          <a:xfrm>
            <a:off x="1663829" y="1170259"/>
            <a:ext cx="2172880" cy="7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E5684E-8140-7F19-C3BD-FF5587FC6EC0}"/>
              </a:ext>
            </a:extLst>
          </p:cNvPr>
          <p:cNvSpPr/>
          <p:nvPr/>
        </p:nvSpPr>
        <p:spPr>
          <a:xfrm>
            <a:off x="1897141" y="1545573"/>
            <a:ext cx="1706253" cy="355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UDS Data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1C9C4E-0C54-8EBD-93BC-7224C97B3402}"/>
              </a:ext>
            </a:extLst>
          </p:cNvPr>
          <p:cNvSpPr txBox="1"/>
          <p:nvPr/>
        </p:nvSpPr>
        <p:spPr>
          <a:xfrm>
            <a:off x="1663829" y="1170259"/>
            <a:ext cx="115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首部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8B6CA7B-2804-F507-5F59-40D7827E4B39}"/>
              </a:ext>
            </a:extLst>
          </p:cNvPr>
          <p:cNvSpPr/>
          <p:nvPr/>
        </p:nvSpPr>
        <p:spPr>
          <a:xfrm>
            <a:off x="2658360" y="621217"/>
            <a:ext cx="127260" cy="499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AB0B38-32D2-C806-8B5D-EBFF29DC6880}"/>
              </a:ext>
            </a:extLst>
          </p:cNvPr>
          <p:cNvSpPr/>
          <p:nvPr/>
        </p:nvSpPr>
        <p:spPr>
          <a:xfrm>
            <a:off x="1383187" y="2621077"/>
            <a:ext cx="2625757" cy="129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6D0C6C-39C7-9724-DE1F-D425E633A124}"/>
              </a:ext>
            </a:extLst>
          </p:cNvPr>
          <p:cNvSpPr/>
          <p:nvPr/>
        </p:nvSpPr>
        <p:spPr>
          <a:xfrm>
            <a:off x="1635550" y="3006374"/>
            <a:ext cx="2172880" cy="7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5D7F44F-8C45-B461-4A2B-72A5824C9EEF}"/>
              </a:ext>
            </a:extLst>
          </p:cNvPr>
          <p:cNvSpPr/>
          <p:nvPr/>
        </p:nvSpPr>
        <p:spPr>
          <a:xfrm>
            <a:off x="1990037" y="3399623"/>
            <a:ext cx="1706253" cy="355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UDS Data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11AEB6-F05E-8CCB-75CF-979B4A760A91}"/>
              </a:ext>
            </a:extLst>
          </p:cNvPr>
          <p:cNvSpPr txBox="1"/>
          <p:nvPr/>
        </p:nvSpPr>
        <p:spPr>
          <a:xfrm>
            <a:off x="1683665" y="3036095"/>
            <a:ext cx="115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首部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E9A4CA-958C-6431-4E0E-EFBD7AEDA89A}"/>
              </a:ext>
            </a:extLst>
          </p:cNvPr>
          <p:cNvSpPr txBox="1"/>
          <p:nvPr/>
        </p:nvSpPr>
        <p:spPr>
          <a:xfrm>
            <a:off x="1383188" y="2621078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首部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843C7E6-55E7-B83D-9562-AB3AA4C2C5E4}"/>
              </a:ext>
            </a:extLst>
          </p:cNvPr>
          <p:cNvSpPr/>
          <p:nvPr/>
        </p:nvSpPr>
        <p:spPr>
          <a:xfrm>
            <a:off x="2621600" y="2044997"/>
            <a:ext cx="231150" cy="549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F6EAC43-0016-DBD8-3DC8-EDF9A1378A83}"/>
              </a:ext>
            </a:extLst>
          </p:cNvPr>
          <p:cNvSpPr/>
          <p:nvPr/>
        </p:nvSpPr>
        <p:spPr>
          <a:xfrm>
            <a:off x="1159498" y="4601435"/>
            <a:ext cx="3091991" cy="197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B622891-2E47-653C-43E5-09E7F92FA8C9}"/>
              </a:ext>
            </a:extLst>
          </p:cNvPr>
          <p:cNvSpPr/>
          <p:nvPr/>
        </p:nvSpPr>
        <p:spPr>
          <a:xfrm>
            <a:off x="1398701" y="5144970"/>
            <a:ext cx="2625757" cy="134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87143BC-664C-ACCD-2D47-CFE95711C2B0}"/>
              </a:ext>
            </a:extLst>
          </p:cNvPr>
          <p:cNvSpPr/>
          <p:nvPr/>
        </p:nvSpPr>
        <p:spPr>
          <a:xfrm>
            <a:off x="1767719" y="5602088"/>
            <a:ext cx="2172880" cy="7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94F7E28-6D07-5427-8D21-EFC037350ACE}"/>
              </a:ext>
            </a:extLst>
          </p:cNvPr>
          <p:cNvSpPr/>
          <p:nvPr/>
        </p:nvSpPr>
        <p:spPr>
          <a:xfrm>
            <a:off x="2074091" y="5997897"/>
            <a:ext cx="1706253" cy="355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UDS Data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B6E7EEE-658E-E140-2758-BBD05959676B}"/>
              </a:ext>
            </a:extLst>
          </p:cNvPr>
          <p:cNvSpPr txBox="1"/>
          <p:nvPr/>
        </p:nvSpPr>
        <p:spPr>
          <a:xfrm>
            <a:off x="1767719" y="5634369"/>
            <a:ext cx="115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首部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960F8E-3A9E-AAE0-FBFF-72229CFCD3A3}"/>
              </a:ext>
            </a:extLst>
          </p:cNvPr>
          <p:cNvSpPr txBox="1"/>
          <p:nvPr/>
        </p:nvSpPr>
        <p:spPr>
          <a:xfrm>
            <a:off x="1467242" y="5219352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首部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59A37F1-552D-40F6-243D-CE5C79614E36}"/>
              </a:ext>
            </a:extLst>
          </p:cNvPr>
          <p:cNvSpPr txBox="1"/>
          <p:nvPr/>
        </p:nvSpPr>
        <p:spPr>
          <a:xfrm>
            <a:off x="1244337" y="4690284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以太网首部</a:t>
            </a:r>
            <a:endParaRPr lang="en-US" altLang="zh-CN" dirty="0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57259265-548C-044A-2AFB-C812478F01A1}"/>
              </a:ext>
            </a:extLst>
          </p:cNvPr>
          <p:cNvSpPr/>
          <p:nvPr/>
        </p:nvSpPr>
        <p:spPr>
          <a:xfrm>
            <a:off x="2531015" y="3945217"/>
            <a:ext cx="381950" cy="63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47EB77-8940-2158-1DEE-91568033A8C6}"/>
              </a:ext>
            </a:extLst>
          </p:cNvPr>
          <p:cNvSpPr/>
          <p:nvPr/>
        </p:nvSpPr>
        <p:spPr>
          <a:xfrm>
            <a:off x="7789681" y="180445"/>
            <a:ext cx="1706253" cy="355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UDS Data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B8790A-0E05-1F03-6384-BC38F422B338}"/>
              </a:ext>
            </a:extLst>
          </p:cNvPr>
          <p:cNvSpPr/>
          <p:nvPr/>
        </p:nvSpPr>
        <p:spPr>
          <a:xfrm>
            <a:off x="7530443" y="1170259"/>
            <a:ext cx="2172880" cy="7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A794BCC-DFEA-2AB9-8487-42483C544BD8}"/>
              </a:ext>
            </a:extLst>
          </p:cNvPr>
          <p:cNvSpPr/>
          <p:nvPr/>
        </p:nvSpPr>
        <p:spPr>
          <a:xfrm>
            <a:off x="7763755" y="1545573"/>
            <a:ext cx="1706253" cy="355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UDS Data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021C6C0-0953-158D-4B86-4B721C13BCB6}"/>
              </a:ext>
            </a:extLst>
          </p:cNvPr>
          <p:cNvSpPr txBox="1"/>
          <p:nvPr/>
        </p:nvSpPr>
        <p:spPr>
          <a:xfrm>
            <a:off x="7530443" y="1170259"/>
            <a:ext cx="115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首部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EDBBCFA1-FA34-E00A-D185-3C072E503100}"/>
              </a:ext>
            </a:extLst>
          </p:cNvPr>
          <p:cNvSpPr/>
          <p:nvPr/>
        </p:nvSpPr>
        <p:spPr>
          <a:xfrm rot="10800000">
            <a:off x="8562680" y="602292"/>
            <a:ext cx="127260" cy="499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1C67ACD-6BB7-D1B1-0366-3200F2DE9C14}"/>
              </a:ext>
            </a:extLst>
          </p:cNvPr>
          <p:cNvSpPr/>
          <p:nvPr/>
        </p:nvSpPr>
        <p:spPr>
          <a:xfrm>
            <a:off x="7249801" y="2621077"/>
            <a:ext cx="2625757" cy="129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85FD86-97ED-D842-2726-E4694E80BF92}"/>
              </a:ext>
            </a:extLst>
          </p:cNvPr>
          <p:cNvSpPr/>
          <p:nvPr/>
        </p:nvSpPr>
        <p:spPr>
          <a:xfrm>
            <a:off x="7502164" y="3006374"/>
            <a:ext cx="2172880" cy="7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06E1C21-1067-8F13-6B6E-C7DE207E8543}"/>
              </a:ext>
            </a:extLst>
          </p:cNvPr>
          <p:cNvSpPr/>
          <p:nvPr/>
        </p:nvSpPr>
        <p:spPr>
          <a:xfrm>
            <a:off x="7856651" y="3399623"/>
            <a:ext cx="1706253" cy="355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UDS 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7C29748-AF0F-B93E-6A7F-A8838FFCA802}"/>
              </a:ext>
            </a:extLst>
          </p:cNvPr>
          <p:cNvSpPr txBox="1"/>
          <p:nvPr/>
        </p:nvSpPr>
        <p:spPr>
          <a:xfrm>
            <a:off x="7550279" y="3036095"/>
            <a:ext cx="115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首部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8CB2866-ADF3-37B7-70B6-A15896CA1D24}"/>
              </a:ext>
            </a:extLst>
          </p:cNvPr>
          <p:cNvSpPr txBox="1"/>
          <p:nvPr/>
        </p:nvSpPr>
        <p:spPr>
          <a:xfrm>
            <a:off x="7249802" y="2621078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首部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323715-98E5-B018-DC02-5BC95187B175}"/>
              </a:ext>
            </a:extLst>
          </p:cNvPr>
          <p:cNvSpPr/>
          <p:nvPr/>
        </p:nvSpPr>
        <p:spPr>
          <a:xfrm>
            <a:off x="7026112" y="4601435"/>
            <a:ext cx="3091991" cy="1974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532406D-B2CA-C231-2F83-BA552B4819A6}"/>
              </a:ext>
            </a:extLst>
          </p:cNvPr>
          <p:cNvSpPr/>
          <p:nvPr/>
        </p:nvSpPr>
        <p:spPr>
          <a:xfrm>
            <a:off x="7265315" y="5144970"/>
            <a:ext cx="2625757" cy="1348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FB02331-7C6B-5C00-3BFD-641E20A89918}"/>
              </a:ext>
            </a:extLst>
          </p:cNvPr>
          <p:cNvSpPr/>
          <p:nvPr/>
        </p:nvSpPr>
        <p:spPr>
          <a:xfrm>
            <a:off x="7634333" y="5602088"/>
            <a:ext cx="2172880" cy="798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DB1A0AB-7E38-EB82-0972-C3055EA8FC82}"/>
              </a:ext>
            </a:extLst>
          </p:cNvPr>
          <p:cNvSpPr/>
          <p:nvPr/>
        </p:nvSpPr>
        <p:spPr>
          <a:xfrm>
            <a:off x="7940705" y="5997897"/>
            <a:ext cx="1706253" cy="355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UDS Data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0600640-B99B-E322-32F7-02A008A01742}"/>
              </a:ext>
            </a:extLst>
          </p:cNvPr>
          <p:cNvSpPr txBox="1"/>
          <p:nvPr/>
        </p:nvSpPr>
        <p:spPr>
          <a:xfrm>
            <a:off x="7634333" y="5634369"/>
            <a:ext cx="115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首部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15D53C2-9103-D93B-4CA5-E6ABE4B108C8}"/>
              </a:ext>
            </a:extLst>
          </p:cNvPr>
          <p:cNvSpPr txBox="1"/>
          <p:nvPr/>
        </p:nvSpPr>
        <p:spPr>
          <a:xfrm>
            <a:off x="7333856" y="5219352"/>
            <a:ext cx="1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</a:t>
            </a:r>
            <a:r>
              <a:rPr lang="zh-CN" altLang="en-US" dirty="0"/>
              <a:t>首部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7EB8525-40D6-1ECF-BBBC-FDA7AAF5D085}"/>
              </a:ext>
            </a:extLst>
          </p:cNvPr>
          <p:cNvSpPr txBox="1"/>
          <p:nvPr/>
        </p:nvSpPr>
        <p:spPr>
          <a:xfrm>
            <a:off x="7110951" y="4690284"/>
            <a:ext cx="135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以太网首部</a:t>
            </a:r>
            <a:endParaRPr lang="en-US" altLang="zh-CN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914306B9-2786-C180-5218-2D2E1BE401C4}"/>
              </a:ext>
            </a:extLst>
          </p:cNvPr>
          <p:cNvSpPr/>
          <p:nvPr/>
        </p:nvSpPr>
        <p:spPr>
          <a:xfrm>
            <a:off x="4399105" y="5997897"/>
            <a:ext cx="2529003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AD41A23-F75E-09E7-B87F-C378B95C237E}"/>
              </a:ext>
            </a:extLst>
          </p:cNvPr>
          <p:cNvSpPr txBox="1"/>
          <p:nvPr/>
        </p:nvSpPr>
        <p:spPr>
          <a:xfrm>
            <a:off x="5144770" y="120639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应用层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D73128-9C05-D661-FB95-5F1C11E3733F}"/>
              </a:ext>
            </a:extLst>
          </p:cNvPr>
          <p:cNvSpPr txBox="1"/>
          <p:nvPr/>
        </p:nvSpPr>
        <p:spPr>
          <a:xfrm>
            <a:off x="5144770" y="1308758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传输层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69BB0C4-ACA9-F4B5-6F05-861495C39642}"/>
              </a:ext>
            </a:extLst>
          </p:cNvPr>
          <p:cNvSpPr txBox="1"/>
          <p:nvPr/>
        </p:nvSpPr>
        <p:spPr>
          <a:xfrm>
            <a:off x="5160645" y="2904505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网络层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2DE6301-A7C9-D43D-706B-EAE7B0FDCD8E}"/>
              </a:ext>
            </a:extLst>
          </p:cNvPr>
          <p:cNvSpPr txBox="1"/>
          <p:nvPr/>
        </p:nvSpPr>
        <p:spPr>
          <a:xfrm>
            <a:off x="5151761" y="5188852"/>
            <a:ext cx="10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链路层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AA2956E-5C42-094E-DB98-C1E115E8DE7B}"/>
              </a:ext>
            </a:extLst>
          </p:cNvPr>
          <p:cNvSpPr txBox="1"/>
          <p:nvPr/>
        </p:nvSpPr>
        <p:spPr>
          <a:xfrm>
            <a:off x="4956369" y="3276387"/>
            <a:ext cx="13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IP</a:t>
            </a:r>
            <a:r>
              <a:rPr lang="zh-CN" altLang="en-US" sz="1400" dirty="0">
                <a:solidFill>
                  <a:schemeClr val="accent2"/>
                </a:solidFill>
              </a:rPr>
              <a:t>、</a:t>
            </a:r>
            <a:r>
              <a:rPr lang="en-US" altLang="zh-CN" sz="1400" dirty="0">
                <a:solidFill>
                  <a:schemeClr val="accent2"/>
                </a:solidFill>
              </a:rPr>
              <a:t>ARP</a:t>
            </a:r>
            <a:r>
              <a:rPr lang="zh-CN" altLang="en-US" sz="1400" dirty="0">
                <a:solidFill>
                  <a:schemeClr val="accent2"/>
                </a:solidFill>
              </a:rPr>
              <a:t>，路由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477B28B-1C4F-9071-ADA7-2296728E4575}"/>
              </a:ext>
            </a:extLst>
          </p:cNvPr>
          <p:cNvSpPr txBox="1"/>
          <p:nvPr/>
        </p:nvSpPr>
        <p:spPr>
          <a:xfrm>
            <a:off x="5226652" y="5558184"/>
            <a:ext cx="93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以太网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A376E94-95DE-F3EF-A5CE-497D3E87C20D}"/>
              </a:ext>
            </a:extLst>
          </p:cNvPr>
          <p:cNvSpPr txBox="1"/>
          <p:nvPr/>
        </p:nvSpPr>
        <p:spPr>
          <a:xfrm>
            <a:off x="5109517" y="1647205"/>
            <a:ext cx="1048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TCP</a:t>
            </a:r>
            <a:r>
              <a:rPr lang="zh-CN" altLang="en-US" sz="1400" dirty="0">
                <a:solidFill>
                  <a:schemeClr val="accent2"/>
                </a:solidFill>
              </a:rPr>
              <a:t>、</a:t>
            </a:r>
            <a:r>
              <a:rPr lang="en-US" altLang="zh-CN" sz="1400" dirty="0">
                <a:solidFill>
                  <a:schemeClr val="accent2"/>
                </a:solidFill>
              </a:rPr>
              <a:t>UDP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896AC50-0CCE-E3D9-B5F2-F59F8B754301}"/>
              </a:ext>
            </a:extLst>
          </p:cNvPr>
          <p:cNvSpPr txBox="1"/>
          <p:nvPr/>
        </p:nvSpPr>
        <p:spPr>
          <a:xfrm>
            <a:off x="5072310" y="422364"/>
            <a:ext cx="118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UDS</a:t>
            </a:r>
            <a:r>
              <a:rPr lang="zh-CN" altLang="en-US" sz="1400" dirty="0">
                <a:solidFill>
                  <a:schemeClr val="accent2"/>
                </a:solidFill>
              </a:rPr>
              <a:t>、</a:t>
            </a:r>
            <a:r>
              <a:rPr lang="en-US" altLang="zh-CN" sz="1400" dirty="0" err="1">
                <a:solidFill>
                  <a:schemeClr val="accent2"/>
                </a:solidFill>
              </a:rPr>
              <a:t>DoIP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533722-1F17-35AC-015B-56BB3287AECB}"/>
              </a:ext>
            </a:extLst>
          </p:cNvPr>
          <p:cNvSpPr txBox="1"/>
          <p:nvPr/>
        </p:nvSpPr>
        <p:spPr>
          <a:xfrm>
            <a:off x="80475" y="96624"/>
            <a:ext cx="461665" cy="29097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err="1"/>
              <a:t>DoIP</a:t>
            </a:r>
            <a:r>
              <a:rPr lang="zh-CN" altLang="en-US" b="1" dirty="0"/>
              <a:t>协议栈数据流示意图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9C534C-7EDE-0999-5E7C-7BD347A89577}"/>
              </a:ext>
            </a:extLst>
          </p:cNvPr>
          <p:cNvSpPr txBox="1"/>
          <p:nvPr/>
        </p:nvSpPr>
        <p:spPr>
          <a:xfrm>
            <a:off x="957939" y="89994"/>
            <a:ext cx="85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FB2E77-09B6-E93E-E720-A57A0EF896E6}"/>
              </a:ext>
            </a:extLst>
          </p:cNvPr>
          <p:cNvSpPr txBox="1"/>
          <p:nvPr/>
        </p:nvSpPr>
        <p:spPr>
          <a:xfrm>
            <a:off x="6687200" y="81384"/>
            <a:ext cx="97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ECU</a:t>
            </a:r>
            <a:endParaRPr lang="zh-CN" altLang="en-US" dirty="0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18B13493-BE28-82AB-0F42-996709A8FC84}"/>
              </a:ext>
            </a:extLst>
          </p:cNvPr>
          <p:cNvSpPr/>
          <p:nvPr/>
        </p:nvSpPr>
        <p:spPr>
          <a:xfrm rot="10800000">
            <a:off x="8501306" y="2044997"/>
            <a:ext cx="231150" cy="549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下 65">
            <a:extLst>
              <a:ext uri="{FF2B5EF4-FFF2-40B4-BE49-F238E27FC236}">
                <a16:creationId xmlns:a16="http://schemas.microsoft.com/office/drawing/2014/main" id="{F9A118EA-3C7B-1A90-E1AD-DF217BEA68F6}"/>
              </a:ext>
            </a:extLst>
          </p:cNvPr>
          <p:cNvSpPr/>
          <p:nvPr/>
        </p:nvSpPr>
        <p:spPr>
          <a:xfrm rot="10800000">
            <a:off x="8425906" y="3943067"/>
            <a:ext cx="381950" cy="63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63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EF4BF7-83DA-B95C-F98D-5CF20ACDB860}"/>
              </a:ext>
            </a:extLst>
          </p:cNvPr>
          <p:cNvSpPr txBox="1"/>
          <p:nvPr/>
        </p:nvSpPr>
        <p:spPr>
          <a:xfrm>
            <a:off x="38100" y="17379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2">
                    <a:lumMod val="50000"/>
                  </a:schemeClr>
                </a:solidFill>
              </a:rPr>
              <a:t>DoIP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数据帧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41A3652-F67C-A75E-6E2A-048948E19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016737"/>
              </p:ext>
            </p:extLst>
          </p:nvPr>
        </p:nvGraphicFramePr>
        <p:xfrm>
          <a:off x="2201378" y="972328"/>
          <a:ext cx="9757611" cy="4353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51522">
                  <a:extLst>
                    <a:ext uri="{9D8B030D-6E8A-4147-A177-3AD203B41FA5}">
                      <a16:colId xmlns:a16="http://schemas.microsoft.com/office/drawing/2014/main" val="3374216890"/>
                    </a:ext>
                  </a:extLst>
                </a:gridCol>
                <a:gridCol w="1444384">
                  <a:extLst>
                    <a:ext uri="{9D8B030D-6E8A-4147-A177-3AD203B41FA5}">
                      <a16:colId xmlns:a16="http://schemas.microsoft.com/office/drawing/2014/main" val="2750804826"/>
                    </a:ext>
                  </a:extLst>
                </a:gridCol>
                <a:gridCol w="2458661">
                  <a:extLst>
                    <a:ext uri="{9D8B030D-6E8A-4147-A177-3AD203B41FA5}">
                      <a16:colId xmlns:a16="http://schemas.microsoft.com/office/drawing/2014/main" val="665442285"/>
                    </a:ext>
                  </a:extLst>
                </a:gridCol>
                <a:gridCol w="1951522">
                  <a:extLst>
                    <a:ext uri="{9D8B030D-6E8A-4147-A177-3AD203B41FA5}">
                      <a16:colId xmlns:a16="http://schemas.microsoft.com/office/drawing/2014/main" val="1404021700"/>
                    </a:ext>
                  </a:extLst>
                </a:gridCol>
                <a:gridCol w="1951522">
                  <a:extLst>
                    <a:ext uri="{9D8B030D-6E8A-4147-A177-3AD203B41FA5}">
                      <a16:colId xmlns:a16="http://schemas.microsoft.com/office/drawing/2014/main" val="2738171240"/>
                    </a:ext>
                  </a:extLst>
                </a:gridCol>
              </a:tblGrid>
              <a:tr h="43536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Eth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IP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TCP/UDP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bg1"/>
                          </a:solidFill>
                        </a:rPr>
                        <a:t>DoIP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Eth CRC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806956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FCC570F-3FE4-A4C6-BDD7-302097132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14402"/>
              </p:ext>
            </p:extLst>
          </p:nvPr>
        </p:nvGraphicFramePr>
        <p:xfrm>
          <a:off x="2277741" y="2680813"/>
          <a:ext cx="9681243" cy="74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155">
                  <a:extLst>
                    <a:ext uri="{9D8B030D-6E8A-4147-A177-3AD203B41FA5}">
                      <a16:colId xmlns:a16="http://schemas.microsoft.com/office/drawing/2014/main" val="496668237"/>
                    </a:ext>
                  </a:extLst>
                </a:gridCol>
                <a:gridCol w="1951522">
                  <a:extLst>
                    <a:ext uri="{9D8B030D-6E8A-4147-A177-3AD203B41FA5}">
                      <a16:colId xmlns:a16="http://schemas.microsoft.com/office/drawing/2014/main" val="249072405"/>
                    </a:ext>
                  </a:extLst>
                </a:gridCol>
                <a:gridCol w="1951522">
                  <a:extLst>
                    <a:ext uri="{9D8B030D-6E8A-4147-A177-3AD203B41FA5}">
                      <a16:colId xmlns:a16="http://schemas.microsoft.com/office/drawing/2014/main" val="1382564703"/>
                    </a:ext>
                  </a:extLst>
                </a:gridCol>
                <a:gridCol w="1951522">
                  <a:extLst>
                    <a:ext uri="{9D8B030D-6E8A-4147-A177-3AD203B41FA5}">
                      <a16:colId xmlns:a16="http://schemas.microsoft.com/office/drawing/2014/main" val="1774672417"/>
                    </a:ext>
                  </a:extLst>
                </a:gridCol>
                <a:gridCol w="1951522">
                  <a:extLst>
                    <a:ext uri="{9D8B030D-6E8A-4147-A177-3AD203B41FA5}">
                      <a16:colId xmlns:a16="http://schemas.microsoft.com/office/drawing/2014/main" val="1867887055"/>
                    </a:ext>
                  </a:extLst>
                </a:gridCol>
              </a:tblGrid>
              <a:tr h="748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Protocol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Verxion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Inv. Protocol Version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Payload Type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Payload Length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bg1"/>
                          </a:solidFill>
                        </a:rPr>
                        <a:t>DoIP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 Payload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53490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5E4BD09-C118-A5CA-7417-4E225E05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32635"/>
              </p:ext>
            </p:extLst>
          </p:nvPr>
        </p:nvGraphicFramePr>
        <p:xfrm>
          <a:off x="6123672" y="4860665"/>
          <a:ext cx="5835312" cy="74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104">
                  <a:extLst>
                    <a:ext uri="{9D8B030D-6E8A-4147-A177-3AD203B41FA5}">
                      <a16:colId xmlns:a16="http://schemas.microsoft.com/office/drawing/2014/main" val="1883434498"/>
                    </a:ext>
                  </a:extLst>
                </a:gridCol>
                <a:gridCol w="1945104">
                  <a:extLst>
                    <a:ext uri="{9D8B030D-6E8A-4147-A177-3AD203B41FA5}">
                      <a16:colId xmlns:a16="http://schemas.microsoft.com/office/drawing/2014/main" val="3196496331"/>
                    </a:ext>
                  </a:extLst>
                </a:gridCol>
                <a:gridCol w="1945104">
                  <a:extLst>
                    <a:ext uri="{9D8B030D-6E8A-4147-A177-3AD203B41FA5}">
                      <a16:colId xmlns:a16="http://schemas.microsoft.com/office/drawing/2014/main" val="3103826664"/>
                    </a:ext>
                  </a:extLst>
                </a:gridCol>
              </a:tblGrid>
              <a:tr h="748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DoIP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Source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DoIP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Target 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User Data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e.g.UDS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request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243288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32C4D0F-C5AD-2637-6F40-3EEA18CD7828}"/>
              </a:ext>
            </a:extLst>
          </p:cNvPr>
          <p:cNvCxnSpPr/>
          <p:nvPr/>
        </p:nvCxnSpPr>
        <p:spPr>
          <a:xfrm flipH="1">
            <a:off x="2277741" y="1407695"/>
            <a:ext cx="5775329" cy="1273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FFB2D65-CA4C-8078-D5A8-8530BE32500C}"/>
              </a:ext>
            </a:extLst>
          </p:cNvPr>
          <p:cNvCxnSpPr/>
          <p:nvPr/>
        </p:nvCxnSpPr>
        <p:spPr>
          <a:xfrm>
            <a:off x="10008870" y="1407695"/>
            <a:ext cx="1950114" cy="1273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0C1272F-2DF9-47BD-01EF-46B55A478B58}"/>
              </a:ext>
            </a:extLst>
          </p:cNvPr>
          <p:cNvCxnSpPr/>
          <p:nvPr/>
        </p:nvCxnSpPr>
        <p:spPr>
          <a:xfrm>
            <a:off x="11958984" y="3429000"/>
            <a:ext cx="0" cy="14316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CFAC4D9-24FA-52DE-D00F-1A258AB59812}"/>
              </a:ext>
            </a:extLst>
          </p:cNvPr>
          <p:cNvCxnSpPr/>
          <p:nvPr/>
        </p:nvCxnSpPr>
        <p:spPr>
          <a:xfrm flipH="1">
            <a:off x="6123672" y="3429000"/>
            <a:ext cx="3885198" cy="14316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3BAF57B-F8C5-E22B-05AF-149AD61F29C3}"/>
              </a:ext>
            </a:extLst>
          </p:cNvPr>
          <p:cNvSpPr txBox="1"/>
          <p:nvPr/>
        </p:nvSpPr>
        <p:spPr>
          <a:xfrm>
            <a:off x="245578" y="972328"/>
            <a:ext cx="170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Ethernet frame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83A747-5AEF-2609-3FD3-CD47B90E9241}"/>
              </a:ext>
            </a:extLst>
          </p:cNvPr>
          <p:cNvSpPr txBox="1"/>
          <p:nvPr/>
        </p:nvSpPr>
        <p:spPr>
          <a:xfrm>
            <a:off x="245578" y="2870240"/>
            <a:ext cx="170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DoIP</a:t>
            </a:r>
            <a:r>
              <a:rPr lang="en-US" altLang="zh-CN" dirty="0"/>
              <a:t> message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704892-01AD-076D-A6E3-2C23184A27CB}"/>
              </a:ext>
            </a:extLst>
          </p:cNvPr>
          <p:cNvSpPr txBox="1"/>
          <p:nvPr/>
        </p:nvSpPr>
        <p:spPr>
          <a:xfrm>
            <a:off x="245578" y="4948113"/>
            <a:ext cx="159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DoIP</a:t>
            </a:r>
            <a:r>
              <a:rPr lang="en-US" altLang="zh-CN" dirty="0"/>
              <a:t> payload</a:t>
            </a:r>
          </a:p>
        </p:txBody>
      </p:sp>
    </p:spTree>
    <p:extLst>
      <p:ext uri="{BB962C8B-B14F-4D97-AF65-F5344CB8AC3E}">
        <p14:creationId xmlns:p14="http://schemas.microsoft.com/office/powerpoint/2010/main" val="225176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D4C3F1-4EE5-8A66-5362-A9C8E9DC5652}"/>
              </a:ext>
            </a:extLst>
          </p:cNvPr>
          <p:cNvSpPr txBox="1"/>
          <p:nvPr/>
        </p:nvSpPr>
        <p:spPr>
          <a:xfrm>
            <a:off x="1226820" y="784860"/>
            <a:ext cx="8884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cdd</a:t>
            </a:r>
            <a:r>
              <a:rPr lang="zh-CN" altLang="en-US" dirty="0"/>
              <a:t>诊断描述文件是如何关联到</a:t>
            </a:r>
            <a:r>
              <a:rPr lang="en-US" altLang="zh-CN" dirty="0"/>
              <a:t>ECU</a:t>
            </a:r>
            <a:r>
              <a:rPr lang="zh-CN" altLang="en-US" dirty="0"/>
              <a:t>的？</a:t>
            </a:r>
            <a:endParaRPr lang="en-US" altLang="zh-CN" dirty="0"/>
          </a:p>
          <a:p>
            <a:r>
              <a:rPr lang="en-US" altLang="zh-CN" dirty="0"/>
              <a:t>ECU</a:t>
            </a:r>
            <a:r>
              <a:rPr lang="zh-CN" altLang="en-US" dirty="0"/>
              <a:t>在以太网中有唯一的</a:t>
            </a:r>
            <a:r>
              <a:rPr lang="en-US" altLang="zh-CN" dirty="0"/>
              <a:t>IP</a:t>
            </a:r>
            <a:r>
              <a:rPr lang="zh-CN" altLang="en-US" dirty="0"/>
              <a:t>地址，</a:t>
            </a:r>
            <a:r>
              <a:rPr lang="en-US" altLang="zh-CN" dirty="0" err="1"/>
              <a:t>cdd</a:t>
            </a:r>
            <a:r>
              <a:rPr lang="zh-CN" altLang="en-US" dirty="0"/>
              <a:t>文件为诊断仪和</a:t>
            </a:r>
            <a:r>
              <a:rPr lang="en-US" altLang="zh-CN" dirty="0"/>
              <a:t>ECU</a:t>
            </a:r>
            <a:r>
              <a:rPr lang="zh-CN" altLang="en-US" dirty="0"/>
              <a:t>之间规定好的通信数据，诊断仪可以通过</a:t>
            </a:r>
            <a:r>
              <a:rPr lang="en-US" altLang="zh-CN" dirty="0"/>
              <a:t>ECU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地址进行会话。所以诊断仪并不需要知道</a:t>
            </a:r>
            <a:r>
              <a:rPr lang="en-US" altLang="zh-CN" dirty="0"/>
              <a:t>ECU</a:t>
            </a:r>
            <a:r>
              <a:rPr lang="zh-CN" altLang="en-US" dirty="0"/>
              <a:t>具体的位置在哪里，只要得到它的</a:t>
            </a:r>
            <a:r>
              <a:rPr lang="en-US" altLang="zh-CN" dirty="0"/>
              <a:t>IP</a:t>
            </a:r>
            <a:r>
              <a:rPr lang="zh-CN" altLang="en-US" dirty="0"/>
              <a:t>地址，就可以尝试访问。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功能寻址和物理寻址是在哪一层描述的？</a:t>
            </a:r>
            <a:endParaRPr lang="en-US" altLang="zh-CN" dirty="0"/>
          </a:p>
          <a:p>
            <a:r>
              <a:rPr lang="zh-CN" altLang="en-US" dirty="0"/>
              <a:t>在应用层定义，应用层会将</a:t>
            </a:r>
            <a:r>
              <a:rPr lang="en-US" altLang="zh-CN" dirty="0"/>
              <a:t>ECU</a:t>
            </a:r>
            <a:r>
              <a:rPr lang="zh-CN" altLang="en-US" dirty="0"/>
              <a:t>的功能地址或物理地址与</a:t>
            </a:r>
            <a:r>
              <a:rPr lang="en-US" altLang="zh-CN" dirty="0"/>
              <a:t>SID</a:t>
            </a:r>
            <a:r>
              <a:rPr lang="zh-CN" altLang="en-US" dirty="0"/>
              <a:t>封装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766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284</Words>
  <Application>Microsoft Office PowerPoint</Application>
  <PresentationFormat>宽屏</PresentationFormat>
  <Paragraphs>59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DoIP协议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Wong</dc:creator>
  <cp:lastModifiedBy>George Wong</cp:lastModifiedBy>
  <cp:revision>25</cp:revision>
  <dcterms:created xsi:type="dcterms:W3CDTF">2022-07-28T01:50:35Z</dcterms:created>
  <dcterms:modified xsi:type="dcterms:W3CDTF">2022-08-01T02:53:02Z</dcterms:modified>
</cp:coreProperties>
</file>