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5" r:id="rId4"/>
    <p:sldId id="258" r:id="rId5"/>
    <p:sldId id="259" r:id="rId6"/>
    <p:sldId id="267" r:id="rId7"/>
    <p:sldId id="266" r:id="rId8"/>
    <p:sldId id="260" r:id="rId9"/>
    <p:sldId id="268" r:id="rId10"/>
    <p:sldId id="261" r:id="rId11"/>
    <p:sldId id="262" r:id="rId12"/>
    <p:sldId id="263" r:id="rId13"/>
    <p:sldId id="269" r:id="rId14"/>
    <p:sldId id="264" r:id="rId15"/>
    <p:sldId id="270" r:id="rId16"/>
    <p:sldId id="27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241" autoAdjust="0"/>
  </p:normalViewPr>
  <p:slideViewPr>
    <p:cSldViewPr snapToGrid="0">
      <p:cViewPr varScale="1">
        <p:scale>
          <a:sx n="63" d="100"/>
          <a:sy n="63" d="100"/>
        </p:scale>
        <p:origin x="142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CDBE3D-6E97-4A48-9308-6E9F2127DFC3}" type="datetimeFigureOut">
              <a:rPr lang="zh-CN" altLang="en-US" smtClean="0"/>
              <a:t>2019/12/15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B727B4-23D8-4415-BC30-9D65C39FCD49}" type="slidenum">
              <a:rPr lang="zh-CN" altLang="en-US" smtClean="0"/>
              <a:t>‹#›</a:t>
            </a:fld>
            <a:endParaRPr lang="zh-CN" altLang="en-US"/>
          </a:p>
        </p:txBody>
      </p:sp>
    </p:spTree>
    <p:extLst>
      <p:ext uri="{BB962C8B-B14F-4D97-AF65-F5344CB8AC3E}">
        <p14:creationId xmlns:p14="http://schemas.microsoft.com/office/powerpoint/2010/main" val="216148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CB727B4-23D8-4415-BC30-9D65C39FCD49}" type="slidenum">
              <a:rPr lang="zh-CN" altLang="en-US" smtClean="0"/>
              <a:t>1</a:t>
            </a:fld>
            <a:endParaRPr lang="zh-CN" altLang="en-US"/>
          </a:p>
        </p:txBody>
      </p:sp>
    </p:spTree>
    <p:extLst>
      <p:ext uri="{BB962C8B-B14F-4D97-AF65-F5344CB8AC3E}">
        <p14:creationId xmlns:p14="http://schemas.microsoft.com/office/powerpoint/2010/main" val="3682718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zh-CN" altLang="en-US"/>
              <a:t>读完问题</a:t>
            </a:r>
            <a:endParaRPr lang="en-US" altLang="zh-CN"/>
          </a:p>
          <a:p>
            <a:r>
              <a:rPr lang="zh-CN" altLang="en-US"/>
              <a:t>为此</a:t>
            </a:r>
            <a:r>
              <a:rPr lang="zh-CN" altLang="en-US" dirty="0"/>
              <a:t>我们引入</a:t>
            </a:r>
            <a:r>
              <a:rPr lang="en-US" altLang="zh-CN" dirty="0"/>
              <a:t>ARP</a:t>
            </a:r>
            <a:r>
              <a:rPr lang="zh-CN" altLang="en-US" dirty="0"/>
              <a:t>协议</a:t>
            </a:r>
            <a:endParaRPr lang="en-US" altLang="zh-CN" dirty="0"/>
          </a:p>
          <a:p>
            <a:endParaRPr lang="en-US" altLang="zh-CN" dirty="0"/>
          </a:p>
          <a:p>
            <a:r>
              <a:rPr lang="zh-CN" altLang="en-US" dirty="0"/>
              <a:t>通过</a:t>
            </a:r>
            <a:r>
              <a:rPr lang="en-US" altLang="zh-CN" dirty="0"/>
              <a:t>ARP</a:t>
            </a:r>
            <a:r>
              <a:rPr lang="zh-CN" altLang="en-US" dirty="0"/>
              <a:t>协议的工作原理可以发现，</a:t>
            </a:r>
            <a:r>
              <a:rPr lang="en-US" altLang="zh-CN" dirty="0"/>
              <a:t>ARP</a:t>
            </a:r>
            <a:r>
              <a:rPr lang="zh-CN" altLang="en-US" dirty="0"/>
              <a:t>的</a:t>
            </a:r>
            <a:r>
              <a:rPr lang="en-US" altLang="zh-CN" dirty="0"/>
              <a:t>MAC</a:t>
            </a:r>
            <a:r>
              <a:rPr lang="zh-CN" altLang="en-US" dirty="0"/>
              <a:t>寻址还局限在同一个子网中，这就引出我们第三个问题</a:t>
            </a:r>
            <a:endParaRPr lang="en-US" altLang="zh-CN" dirty="0"/>
          </a:p>
        </p:txBody>
      </p:sp>
      <p:sp>
        <p:nvSpPr>
          <p:cNvPr id="4" name="灯片编号占位符 3"/>
          <p:cNvSpPr>
            <a:spLocks noGrp="1"/>
          </p:cNvSpPr>
          <p:nvPr>
            <p:ph type="sldNum" sz="quarter" idx="5"/>
          </p:nvPr>
        </p:nvSpPr>
        <p:spPr/>
        <p:txBody>
          <a:bodyPr/>
          <a:lstStyle/>
          <a:p>
            <a:fld id="{CCB727B4-23D8-4415-BC30-9D65C39FCD49}" type="slidenum">
              <a:rPr lang="zh-CN" altLang="en-US" smtClean="0"/>
              <a:t>10</a:t>
            </a:fld>
            <a:endParaRPr lang="zh-CN" altLang="en-US"/>
          </a:p>
        </p:txBody>
      </p:sp>
    </p:spTree>
    <p:extLst>
      <p:ext uri="{BB962C8B-B14F-4D97-AF65-F5344CB8AC3E}">
        <p14:creationId xmlns:p14="http://schemas.microsoft.com/office/powerpoint/2010/main" val="18220213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为解决这个问题，网络层引入了路由协议，路由协议有很多，我这里不列举了，有兴趣可以搜一下，路由，顾名思义，它本质上就是找路的，就是如何从当前子网找到目标主机所在的子网，但这个问题涉及到更深层次研究，这里就不做介绍了，</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t>&lt;</a:t>
            </a:r>
            <a:r>
              <a:rPr lang="zh-CN" altLang="en-US" b="0" dirty="0"/>
              <a:t>网络层总结</a:t>
            </a:r>
            <a:r>
              <a:rPr lang="en-US" altLang="zh-CN" b="0" dirty="0"/>
              <a:t>&gt; </a:t>
            </a:r>
            <a:r>
              <a:rPr lang="zh-CN" altLang="en-US" dirty="0"/>
              <a:t>我们来看一下有了路由协议后网络层数据的发送流程</a:t>
            </a:r>
            <a:endParaRPr lang="en-US" altLang="zh-CN" dirty="0"/>
          </a:p>
          <a:p>
            <a:r>
              <a:rPr lang="zh-CN" altLang="en-US" dirty="0"/>
              <a:t>首先通过</a:t>
            </a:r>
            <a:r>
              <a:rPr lang="en-US" altLang="zh-CN" b="1" dirty="0"/>
              <a:t>IP</a:t>
            </a:r>
            <a:r>
              <a:rPr lang="zh-CN" altLang="en-US" b="1" dirty="0"/>
              <a:t>协议</a:t>
            </a:r>
            <a:r>
              <a:rPr lang="zh-CN" altLang="en-US" dirty="0"/>
              <a:t>来判断两台主机</a:t>
            </a:r>
            <a:r>
              <a:rPr lang="zh-CN" altLang="en-US" b="1" dirty="0"/>
              <a:t>是否</a:t>
            </a:r>
            <a:r>
              <a:rPr lang="zh-CN" altLang="en-US" dirty="0"/>
              <a:t>在同一个子网内</a:t>
            </a:r>
            <a:endParaRPr lang="en-US" altLang="zh-CN" dirty="0"/>
          </a:p>
          <a:p>
            <a:r>
              <a:rPr lang="zh-CN" altLang="en-US" dirty="0"/>
              <a:t>如果</a:t>
            </a:r>
            <a:r>
              <a:rPr lang="zh-CN" altLang="en-US" b="1" dirty="0"/>
              <a:t>在：</a:t>
            </a:r>
            <a:r>
              <a:rPr lang="zh-CN" altLang="en-US" dirty="0"/>
              <a:t>就通过</a:t>
            </a:r>
            <a:r>
              <a:rPr lang="en-US" altLang="zh-CN" dirty="0"/>
              <a:t>ARP</a:t>
            </a:r>
            <a:r>
              <a:rPr lang="zh-CN" altLang="en-US" dirty="0"/>
              <a:t>协议解析出目标主机</a:t>
            </a:r>
            <a:r>
              <a:rPr lang="en-US" altLang="zh-CN" dirty="0"/>
              <a:t>MAC</a:t>
            </a:r>
            <a:r>
              <a:rPr lang="zh-CN" altLang="en-US" dirty="0"/>
              <a:t>地址，然后以广播形式发送数据包（子网所有主机得到包进行</a:t>
            </a:r>
            <a:r>
              <a:rPr lang="en-US" altLang="zh-CN" dirty="0"/>
              <a:t>MAC</a:t>
            </a:r>
            <a:r>
              <a:rPr lang="zh-CN" altLang="en-US" dirty="0"/>
              <a:t>比较来获取数据）</a:t>
            </a:r>
            <a:endParaRPr lang="en-US" altLang="zh-CN" dirty="0"/>
          </a:p>
          <a:p>
            <a:r>
              <a:rPr lang="zh-CN" altLang="en-US" dirty="0"/>
              <a:t>如果</a:t>
            </a:r>
            <a:r>
              <a:rPr lang="zh-CN" altLang="en-US" b="1" dirty="0"/>
              <a:t>不在：</a:t>
            </a:r>
            <a:r>
              <a:rPr lang="zh-CN" altLang="en-US" b="0" dirty="0"/>
              <a:t>以太网会将数据包转发给当前子网的</a:t>
            </a:r>
            <a:r>
              <a:rPr lang="zh-CN" altLang="en-US" b="1" dirty="0"/>
              <a:t>网关</a:t>
            </a:r>
            <a:r>
              <a:rPr lang="zh-CN" altLang="en-US" b="0" dirty="0"/>
              <a:t>进行路由（网关：互联网上子网与子网之间的桥梁），所有的网关进行多次转发，最终将数据包转发到目标</a:t>
            </a:r>
            <a:r>
              <a:rPr lang="en-US" altLang="zh-CN" b="0" dirty="0"/>
              <a:t>IP</a:t>
            </a:r>
            <a:r>
              <a:rPr lang="zh-CN" altLang="en-US" b="0" dirty="0"/>
              <a:t>所在的子网中，然后</a:t>
            </a:r>
            <a:r>
              <a:rPr lang="en-US" altLang="zh-CN" b="0" dirty="0">
                <a:sym typeface="Wingdings" panose="05000000000000000000" pitchFamily="2" charset="2"/>
              </a:rPr>
              <a:t></a:t>
            </a:r>
            <a:r>
              <a:rPr lang="zh-CN" altLang="en-US" b="1" dirty="0">
                <a:sym typeface="Wingdings" panose="05000000000000000000" pitchFamily="2" charset="2"/>
              </a:rPr>
              <a:t>在</a:t>
            </a:r>
            <a:endParaRPr lang="en-US" altLang="zh-CN" b="0" dirty="0"/>
          </a:p>
          <a:p>
            <a:r>
              <a:rPr lang="zh-CN" altLang="en-US" b="0" dirty="0"/>
              <a:t>（网关：互联网上子网与子网之间的桥梁）</a:t>
            </a:r>
            <a:endParaRPr lang="en-US" altLang="zh-CN" b="0" dirty="0"/>
          </a:p>
          <a:p>
            <a:endParaRPr lang="en-US" altLang="zh-CN" b="0" dirty="0"/>
          </a:p>
          <a:p>
            <a:r>
              <a:rPr lang="zh-CN" altLang="en-US" b="0" dirty="0"/>
              <a:t>网络层的主要工作是通过</a:t>
            </a:r>
            <a:r>
              <a:rPr lang="en-US" altLang="zh-CN" b="0" dirty="0"/>
              <a:t>IP</a:t>
            </a:r>
            <a:r>
              <a:rPr lang="zh-CN" altLang="en-US" b="0" dirty="0"/>
              <a:t>协议定义网络地址，区分网段，通过</a:t>
            </a:r>
            <a:r>
              <a:rPr lang="en-US" altLang="zh-CN" b="0" dirty="0"/>
              <a:t>ARP</a:t>
            </a:r>
            <a:r>
              <a:rPr lang="zh-CN" altLang="en-US" b="0" dirty="0"/>
              <a:t>在子网内</a:t>
            </a:r>
            <a:r>
              <a:rPr lang="en-US" altLang="zh-CN" b="0" dirty="0"/>
              <a:t>MAC</a:t>
            </a:r>
            <a:r>
              <a:rPr lang="zh-CN" altLang="en-US" b="0" dirty="0"/>
              <a:t>寻址，通过路由协议对不同子网的数据包进行路由转发从而使数据到达目标主机所处子网。</a:t>
            </a:r>
            <a:endParaRPr lang="en-US" altLang="zh-CN" b="0" dirty="0"/>
          </a:p>
          <a:p>
            <a:endParaRPr lang="en-US" altLang="zh-CN" b="0" dirty="0"/>
          </a:p>
          <a:p>
            <a:r>
              <a:rPr lang="zh-CN" altLang="en-US" b="0" dirty="0"/>
              <a:t>这呢就是网络层所完成的工作</a:t>
            </a:r>
            <a:endParaRPr lang="en-US" altLang="zh-CN" b="0" dirty="0"/>
          </a:p>
          <a:p>
            <a:endParaRPr lang="en-US" altLang="zh-CN" b="0" dirty="0"/>
          </a:p>
        </p:txBody>
      </p:sp>
      <p:sp>
        <p:nvSpPr>
          <p:cNvPr id="4" name="灯片编号占位符 3"/>
          <p:cNvSpPr>
            <a:spLocks noGrp="1"/>
          </p:cNvSpPr>
          <p:nvPr>
            <p:ph type="sldNum" sz="quarter" idx="5"/>
          </p:nvPr>
        </p:nvSpPr>
        <p:spPr/>
        <p:txBody>
          <a:bodyPr/>
          <a:lstStyle/>
          <a:p>
            <a:fld id="{CCB727B4-23D8-4415-BC30-9D65C39FCD49}" type="slidenum">
              <a:rPr lang="zh-CN" altLang="en-US" smtClean="0"/>
              <a:t>11</a:t>
            </a:fld>
            <a:endParaRPr lang="zh-CN" altLang="en-US"/>
          </a:p>
        </p:txBody>
      </p:sp>
    </p:spTree>
    <p:extLst>
      <p:ext uri="{BB962C8B-B14F-4D97-AF65-F5344CB8AC3E}">
        <p14:creationId xmlns:p14="http://schemas.microsoft.com/office/powerpoint/2010/main" val="3058038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我们知道，链路层定义了主机的身份（</a:t>
            </a:r>
            <a:r>
              <a:rPr lang="en-US" altLang="zh-CN" dirty="0"/>
              <a:t>MAC</a:t>
            </a:r>
            <a:r>
              <a:rPr lang="zh-CN" altLang="en-US" dirty="0"/>
              <a:t>地址）而网路层定义了</a:t>
            </a:r>
            <a:r>
              <a:rPr lang="en-US" altLang="zh-CN" dirty="0"/>
              <a:t>IP</a:t>
            </a:r>
            <a:r>
              <a:rPr lang="zh-CN" altLang="en-US" dirty="0"/>
              <a:t>地址，明确了主机所在网段，有了这两个地址，数据包就可以从一个主机发送到另一个主机了</a:t>
            </a:r>
            <a:endParaRPr lang="en-US" altLang="zh-CN" dirty="0"/>
          </a:p>
          <a:p>
            <a:endParaRPr lang="en-US" altLang="zh-CN" dirty="0"/>
          </a:p>
          <a:p>
            <a:r>
              <a:rPr lang="zh-CN" altLang="en-US" dirty="0"/>
              <a:t>但是，大家想过没有，实际上我们的数据包是从某个应用程序发出的，然后由目标主机的对应某个应用程序接收，而每台电脑都可能运行着多个应用，当数据包被发到目标主机上时，是无法确定哪一个应用来接收这个包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所以，在传输层，我们引入</a:t>
            </a:r>
            <a:r>
              <a:rPr lang="en-US" altLang="zh-CN" dirty="0"/>
              <a:t>UDP</a:t>
            </a:r>
            <a:r>
              <a:rPr lang="zh-CN" altLang="en-US" dirty="0"/>
              <a:t>协议</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UDP</a:t>
            </a:r>
            <a:r>
              <a:rPr lang="zh-CN" altLang="en-US" dirty="0"/>
              <a:t>协议的特点是面向无连接的，数据传输速度快，但它没有确认机制，数据发送后无法知道对方是否收到，由此引入</a:t>
            </a:r>
            <a:r>
              <a:rPr lang="en-US" altLang="zh-CN" dirty="0"/>
              <a:t>TCP</a:t>
            </a:r>
            <a:r>
              <a:rPr lang="zh-CN" altLang="en-US" dirty="0"/>
              <a:t>协议（翻页直接读）</a:t>
            </a:r>
            <a:endParaRPr lang="en-US" altLang="zh-CN" dirty="0"/>
          </a:p>
        </p:txBody>
      </p:sp>
      <p:sp>
        <p:nvSpPr>
          <p:cNvPr id="4" name="灯片编号占位符 3"/>
          <p:cNvSpPr>
            <a:spLocks noGrp="1"/>
          </p:cNvSpPr>
          <p:nvPr>
            <p:ph type="sldNum" sz="quarter" idx="5"/>
          </p:nvPr>
        </p:nvSpPr>
        <p:spPr/>
        <p:txBody>
          <a:bodyPr/>
          <a:lstStyle/>
          <a:p>
            <a:fld id="{CCB727B4-23D8-4415-BC30-9D65C39FCD49}" type="slidenum">
              <a:rPr lang="zh-CN" altLang="en-US" smtClean="0"/>
              <a:t>12</a:t>
            </a:fld>
            <a:endParaRPr lang="zh-CN" altLang="en-US"/>
          </a:p>
        </p:txBody>
      </p:sp>
    </p:spTree>
    <p:extLst>
      <p:ext uri="{BB962C8B-B14F-4D97-AF65-F5344CB8AC3E}">
        <p14:creationId xmlns:p14="http://schemas.microsoft.com/office/powerpoint/2010/main" val="523173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r>
              <a:rPr lang="zh-CN" altLang="en-US" dirty="0"/>
              <a:t>为保证数据传输的可靠性，</a:t>
            </a:r>
            <a:r>
              <a:rPr lang="en-US" altLang="zh-CN" dirty="0"/>
              <a:t>TCP</a:t>
            </a:r>
            <a:r>
              <a:rPr lang="zh-CN" altLang="en-US" dirty="0"/>
              <a:t>协议在</a:t>
            </a:r>
            <a:r>
              <a:rPr lang="en-US" altLang="zh-CN" dirty="0"/>
              <a:t>UDP</a:t>
            </a:r>
            <a:r>
              <a:rPr lang="zh-CN" altLang="en-US" dirty="0"/>
              <a:t>基础上建立三次对话的确认机制，也就是在正式发数据之前，必须建立可靠的连接。</a:t>
            </a:r>
            <a:endParaRPr lang="en-US" altLang="zh-CN" dirty="0"/>
          </a:p>
          <a:p>
            <a:r>
              <a:rPr lang="zh-CN" altLang="en-US" dirty="0"/>
              <a:t>相比于</a:t>
            </a:r>
            <a:r>
              <a:rPr lang="en-US" altLang="zh-CN" dirty="0"/>
              <a:t>UDP</a:t>
            </a:r>
            <a:r>
              <a:rPr lang="zh-CN" altLang="en-US" dirty="0"/>
              <a:t>，</a:t>
            </a:r>
            <a:r>
              <a:rPr lang="en-US" altLang="zh-CN" dirty="0"/>
              <a:t>TCP</a:t>
            </a:r>
            <a:r>
              <a:rPr lang="zh-CN" altLang="en-US" dirty="0"/>
              <a:t>要复杂得多，所以速度很慢</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&lt;</a:t>
            </a:r>
            <a:r>
              <a:rPr lang="zh-CN" altLang="en-US" dirty="0"/>
              <a:t>传输层总结</a:t>
            </a:r>
            <a:r>
              <a:rPr lang="en-US" altLang="zh-CN" dirty="0"/>
              <a:t>&gt; </a:t>
            </a:r>
            <a:r>
              <a:rPr lang="zh-CN" altLang="en-US" dirty="0"/>
              <a:t>好了，关于传输层，它的主要工作，我们知道，是通过</a:t>
            </a:r>
            <a:r>
              <a:rPr lang="en-US" altLang="zh-CN" dirty="0"/>
              <a:t>UDP</a:t>
            </a:r>
            <a:r>
              <a:rPr lang="zh-CN" altLang="en-US" dirty="0"/>
              <a:t>协议定义端口，标识应用程序身份，实现端口到端口的通信，而</a:t>
            </a:r>
            <a:r>
              <a:rPr lang="en-US" altLang="zh-CN" dirty="0"/>
              <a:t>TCP</a:t>
            </a:r>
            <a:r>
              <a:rPr lang="zh-CN" altLang="en-US" dirty="0"/>
              <a:t>协议对</a:t>
            </a:r>
            <a:r>
              <a:rPr lang="en-US" altLang="zh-CN" dirty="0"/>
              <a:t>UDP</a:t>
            </a:r>
            <a:r>
              <a:rPr lang="zh-CN" altLang="en-US" dirty="0"/>
              <a:t>协议做了封装，它可以保证数据传输的可靠性</a:t>
            </a:r>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CCB727B4-23D8-4415-BC30-9D65C39FCD49}" type="slidenum">
              <a:rPr lang="zh-CN" altLang="en-US" smtClean="0"/>
              <a:t>13</a:t>
            </a:fld>
            <a:endParaRPr lang="zh-CN" altLang="en-US"/>
          </a:p>
        </p:txBody>
      </p:sp>
    </p:spTree>
    <p:extLst>
      <p:ext uri="{BB962C8B-B14F-4D97-AF65-F5344CB8AC3E}">
        <p14:creationId xmlns:p14="http://schemas.microsoft.com/office/powerpoint/2010/main" val="2005644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理论上讲，有了以上三层协议的支持，数据已经可以从一个主机上的应用程序传输到另一台主机的应用程序，但此时传过来的数据是字节流，不能很好的得到有用信息，操作性差。因此，应用层定义了各种各样的协议来规范数据格式，常见的</a:t>
            </a:r>
            <a:r>
              <a:rPr lang="en-US" altLang="zh-CN" dirty="0"/>
              <a:t>HTTP</a:t>
            </a:r>
            <a:r>
              <a:rPr lang="zh-CN" altLang="en-US" dirty="0"/>
              <a:t>、</a:t>
            </a:r>
            <a:r>
              <a:rPr lang="en-US" altLang="zh-CN" dirty="0"/>
              <a:t>FTP</a:t>
            </a:r>
            <a:r>
              <a:rPr lang="zh-CN" altLang="en-US" dirty="0"/>
              <a:t>、</a:t>
            </a:r>
            <a:r>
              <a:rPr lang="en-US" altLang="zh-CN" dirty="0"/>
              <a:t>SMTP</a:t>
            </a:r>
          </a:p>
          <a:p>
            <a:endParaRPr lang="en-US" altLang="zh-CN" dirty="0"/>
          </a:p>
          <a:p>
            <a:r>
              <a:rPr lang="en-US" altLang="zh-CN" sz="1200" b="0" i="0" kern="1200" dirty="0">
                <a:solidFill>
                  <a:schemeClr val="tx1"/>
                </a:solidFill>
                <a:effectLst/>
                <a:latin typeface="+mn-lt"/>
                <a:ea typeface="+mn-ea"/>
                <a:cs typeface="+mn-cs"/>
              </a:rPr>
              <a:t>&lt;</a:t>
            </a:r>
            <a:r>
              <a:rPr lang="zh-CN" altLang="en-US" sz="1200" b="0" i="0" kern="1200" dirty="0">
                <a:solidFill>
                  <a:schemeClr val="tx1"/>
                </a:solidFill>
                <a:effectLst/>
                <a:latin typeface="+mn-lt"/>
                <a:ea typeface="+mn-ea"/>
                <a:cs typeface="+mn-cs"/>
              </a:rPr>
              <a:t>应用层总结</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所以应用层的主要工作就是定义数据格式并按照对应的格式解读数据，然后我们利用这些数据实现我们的需求</a:t>
            </a:r>
            <a:endParaRPr lang="zh-CN" altLang="en-US" b="0" dirty="0"/>
          </a:p>
        </p:txBody>
      </p:sp>
      <p:sp>
        <p:nvSpPr>
          <p:cNvPr id="4" name="灯片编号占位符 3"/>
          <p:cNvSpPr>
            <a:spLocks noGrp="1"/>
          </p:cNvSpPr>
          <p:nvPr>
            <p:ph type="sldNum" sz="quarter" idx="5"/>
          </p:nvPr>
        </p:nvSpPr>
        <p:spPr/>
        <p:txBody>
          <a:bodyPr/>
          <a:lstStyle/>
          <a:p>
            <a:fld id="{CCB727B4-23D8-4415-BC30-9D65C39FCD49}" type="slidenum">
              <a:rPr lang="zh-CN" altLang="en-US" smtClean="0"/>
              <a:t>14</a:t>
            </a:fld>
            <a:endParaRPr lang="zh-CN" altLang="en-US"/>
          </a:p>
        </p:txBody>
      </p:sp>
    </p:spTree>
    <p:extLst>
      <p:ext uri="{BB962C8B-B14F-4D97-AF65-F5344CB8AC3E}">
        <p14:creationId xmlns:p14="http://schemas.microsoft.com/office/powerpoint/2010/main" val="2691077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我们再来走一遍流程，</a:t>
            </a:r>
            <a:endParaRPr lang="en-US" altLang="zh-CN" dirty="0"/>
          </a:p>
          <a:p>
            <a:r>
              <a:rPr lang="zh-CN" altLang="en-US" dirty="0"/>
              <a:t>一个应用程序发出一个数据包后，</a:t>
            </a:r>
            <a:endParaRPr lang="en-US" altLang="zh-CN" dirty="0"/>
          </a:p>
          <a:p>
            <a:pPr marL="171450" indent="-171450">
              <a:buFont typeface="Arial" panose="020B0604020202020204" pitchFamily="34" charset="0"/>
              <a:buChar char="•"/>
            </a:pPr>
            <a:r>
              <a:rPr lang="zh-CN" altLang="en-US" dirty="0"/>
              <a:t>首先应用层会对该请求包做一下格式处理（比如处理为</a:t>
            </a:r>
            <a:r>
              <a:rPr lang="en-US" altLang="zh-CN" dirty="0"/>
              <a:t>HTTP</a:t>
            </a:r>
            <a:r>
              <a:rPr lang="zh-CN" altLang="en-US" dirty="0"/>
              <a:t>格式数据）</a:t>
            </a:r>
            <a:endParaRPr lang="en-US" altLang="zh-CN" dirty="0"/>
          </a:p>
          <a:p>
            <a:pPr marL="171450" indent="-171450">
              <a:buFont typeface="Arial" panose="020B0604020202020204" pitchFamily="34" charset="0"/>
              <a:buChar char="•"/>
            </a:pPr>
            <a:r>
              <a:rPr lang="zh-CN" altLang="en-US" dirty="0"/>
              <a:t>接着传输层协议（</a:t>
            </a:r>
            <a:r>
              <a:rPr lang="en-US" altLang="zh-CN" dirty="0"/>
              <a:t>UDP</a:t>
            </a:r>
            <a:r>
              <a:rPr lang="zh-CN" altLang="en-US" dirty="0"/>
              <a:t>协议）给这个包加上通信双方端口信息，并放于</a:t>
            </a:r>
            <a:r>
              <a:rPr lang="en-US" altLang="zh-CN" dirty="0"/>
              <a:t>TCP</a:t>
            </a:r>
            <a:r>
              <a:rPr lang="zh-CN" altLang="en-US" dirty="0"/>
              <a:t>首部，这个端口用于确认了通信的应用程序是什么</a:t>
            </a:r>
            <a:endParaRPr lang="en-US" altLang="zh-CN" dirty="0"/>
          </a:p>
          <a:p>
            <a:pPr marL="171450" indent="-171450">
              <a:buFont typeface="Arial" panose="020B0604020202020204" pitchFamily="34" charset="0"/>
              <a:buChar char="•"/>
            </a:pPr>
            <a:r>
              <a:rPr lang="zh-CN" altLang="en-US" dirty="0"/>
              <a:t>然后网络层协议（</a:t>
            </a:r>
            <a:r>
              <a:rPr lang="en-US" altLang="zh-CN" dirty="0"/>
              <a:t>IP</a:t>
            </a:r>
            <a:r>
              <a:rPr lang="zh-CN" altLang="en-US" dirty="0"/>
              <a:t>协议）给这个包再加上通信双方的</a:t>
            </a:r>
            <a:r>
              <a:rPr lang="en-US" altLang="zh-CN" dirty="0"/>
              <a:t>IP</a:t>
            </a:r>
            <a:r>
              <a:rPr lang="zh-CN" altLang="en-US" dirty="0"/>
              <a:t>地址，并放于</a:t>
            </a:r>
            <a:r>
              <a:rPr lang="en-US" altLang="zh-CN" dirty="0"/>
              <a:t>IP</a:t>
            </a:r>
            <a:r>
              <a:rPr lang="zh-CN" altLang="en-US" dirty="0"/>
              <a:t>首部，以此就确认了通信双方的网络位置</a:t>
            </a:r>
            <a:endParaRPr lang="en-US" altLang="zh-CN" dirty="0"/>
          </a:p>
          <a:p>
            <a:pPr marL="171450" indent="-171450">
              <a:buFont typeface="Arial" panose="020B0604020202020204" pitchFamily="34" charset="0"/>
              <a:buChar char="•"/>
            </a:pPr>
            <a:r>
              <a:rPr lang="zh-CN" altLang="en-US" dirty="0"/>
              <a:t>最后链路层协议（以太网协议）给这个包再加上双方的</a:t>
            </a:r>
            <a:r>
              <a:rPr lang="en-US" altLang="zh-CN" dirty="0"/>
              <a:t>MAC</a:t>
            </a:r>
            <a:r>
              <a:rPr lang="zh-CN" altLang="en-US" dirty="0"/>
              <a:t>地址，并放于以太网首部，以此确认了物理位置，，同时将数据进行分组形成数据帧，，对于不同网段的</a:t>
            </a:r>
            <a:r>
              <a:rPr lang="en-US" altLang="zh-CN" dirty="0"/>
              <a:t>IP</a:t>
            </a:r>
            <a:r>
              <a:rPr lang="zh-CN" altLang="en-US" dirty="0"/>
              <a:t>，数据包会通过网关根据相关路由协议进行转发到达目标</a:t>
            </a:r>
            <a:r>
              <a:rPr lang="en-US" altLang="zh-CN" dirty="0"/>
              <a:t>IP</a:t>
            </a:r>
            <a:r>
              <a:rPr lang="zh-CN" altLang="en-US" dirty="0"/>
              <a:t>所在子网，然后以广播的方式将数据发送各目标主机，对于同一子网的</a:t>
            </a:r>
            <a:r>
              <a:rPr lang="en-US" altLang="zh-CN" dirty="0"/>
              <a:t>IP</a:t>
            </a:r>
            <a:r>
              <a:rPr lang="zh-CN" altLang="en-US" dirty="0"/>
              <a:t>则直接广播发送即可</a:t>
            </a:r>
            <a:endParaRPr lang="en-US" altLang="zh-CN" dirty="0"/>
          </a:p>
          <a:p>
            <a:pPr marL="171450" indent="-171450">
              <a:buFont typeface="Arial" panose="020B0604020202020204" pitchFamily="34" charset="0"/>
              <a:buChar char="•"/>
            </a:pPr>
            <a:r>
              <a:rPr lang="zh-CN" altLang="en-US" dirty="0"/>
              <a:t>目标机在接收到数据包后，采用对应协议，对帧数据进行组装，然后由各层相应协议解析，最终在应用层得到便于应用程序处理的数据（</a:t>
            </a:r>
            <a:r>
              <a:rPr lang="en-US" altLang="zh-CN" dirty="0"/>
              <a:t>HTTP</a:t>
            </a:r>
            <a:r>
              <a:rPr lang="zh-CN" altLang="en-US"/>
              <a:t>数据）</a:t>
            </a:r>
            <a:endParaRPr lang="en-US" altLang="zh-CN" dirty="0"/>
          </a:p>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fld id="{CCB727B4-23D8-4415-BC30-9D65C39FCD49}" type="slidenum">
              <a:rPr lang="zh-CN" altLang="en-US" smtClean="0"/>
              <a:t>15</a:t>
            </a:fld>
            <a:endParaRPr lang="zh-CN" altLang="en-US"/>
          </a:p>
        </p:txBody>
      </p:sp>
    </p:spTree>
    <p:extLst>
      <p:ext uri="{BB962C8B-B14F-4D97-AF65-F5344CB8AC3E}">
        <p14:creationId xmlns:p14="http://schemas.microsoft.com/office/powerpoint/2010/main" val="1948425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而日常我们再进行的网络编程，大部分工作都是在应用层完成的，对下层的知识可能不是很清楚，所以呢，我就想借例会去学习了一下相关知识，然后呢和大家一起去简单的认识一下包括了应用层以内的</a:t>
            </a:r>
            <a:r>
              <a:rPr lang="en-US" altLang="zh-CN" dirty="0"/>
              <a:t>4</a:t>
            </a:r>
            <a:r>
              <a:rPr lang="zh-CN" altLang="en-US" dirty="0"/>
              <a:t>层结构到底做了什么工作，使得我们在偌大一个互联网里，能够实现数据交流，，，也就是说，</a:t>
            </a:r>
            <a:r>
              <a:rPr lang="zh-CN" altLang="en-US" b="1" dirty="0"/>
              <a:t>一个主机的数据到底要经过哪些过程才能发送到目标主机上</a:t>
            </a:r>
            <a:r>
              <a:rPr lang="zh-CN" altLang="en-US" dirty="0"/>
              <a:t>。。</a:t>
            </a:r>
            <a:endParaRPr lang="en-US" altLang="zh-CN" dirty="0"/>
          </a:p>
        </p:txBody>
      </p:sp>
      <p:sp>
        <p:nvSpPr>
          <p:cNvPr id="4" name="灯片编号占位符 3"/>
          <p:cNvSpPr>
            <a:spLocks noGrp="1"/>
          </p:cNvSpPr>
          <p:nvPr>
            <p:ph type="sldNum" sz="quarter" idx="5"/>
          </p:nvPr>
        </p:nvSpPr>
        <p:spPr/>
        <p:txBody>
          <a:bodyPr/>
          <a:lstStyle/>
          <a:p>
            <a:fld id="{CCB727B4-23D8-4415-BC30-9D65C39FCD49}" type="slidenum">
              <a:rPr lang="zh-CN" altLang="en-US" smtClean="0"/>
              <a:t>2</a:t>
            </a:fld>
            <a:endParaRPr lang="zh-CN" altLang="en-US"/>
          </a:p>
        </p:txBody>
      </p:sp>
    </p:spTree>
    <p:extLst>
      <p:ext uri="{BB962C8B-B14F-4D97-AF65-F5344CB8AC3E}">
        <p14:creationId xmlns:p14="http://schemas.microsoft.com/office/powerpoint/2010/main" val="675532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首先我们用一张图了解一下</a:t>
            </a:r>
            <a:r>
              <a:rPr lang="en-US" altLang="zh-CN" sz="1200" b="0" i="0" kern="1200" dirty="0">
                <a:solidFill>
                  <a:schemeClr val="tx1"/>
                </a:solidFill>
                <a:effectLst/>
                <a:latin typeface="+mn-lt"/>
                <a:ea typeface="+mn-ea"/>
                <a:cs typeface="+mn-cs"/>
              </a:rPr>
              <a:t>TCP/IP</a:t>
            </a:r>
            <a:r>
              <a:rPr lang="zh-CN" altLang="en-US" sz="1200" b="0" i="0" kern="1200" dirty="0">
                <a:solidFill>
                  <a:schemeClr val="tx1"/>
                </a:solidFill>
                <a:effectLst/>
                <a:latin typeface="+mn-lt"/>
                <a:ea typeface="+mn-ea"/>
                <a:cs typeface="+mn-cs"/>
              </a:rPr>
              <a:t>协议的基本框架</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由图，当我们通过</a:t>
            </a:r>
            <a:r>
              <a:rPr lang="en-US" altLang="zh-CN" sz="1200" b="0" i="0" kern="1200" dirty="0">
                <a:solidFill>
                  <a:schemeClr val="tx1"/>
                </a:solidFill>
                <a:effectLst/>
                <a:latin typeface="+mn-lt"/>
                <a:ea typeface="+mn-ea"/>
                <a:cs typeface="+mn-cs"/>
              </a:rPr>
              <a:t>HTTP</a:t>
            </a:r>
            <a:r>
              <a:rPr lang="zh-CN" altLang="en-US" sz="1200" b="0" i="0" kern="1200" dirty="0">
                <a:solidFill>
                  <a:schemeClr val="tx1"/>
                </a:solidFill>
                <a:effectLst/>
                <a:latin typeface="+mn-lt"/>
                <a:ea typeface="+mn-ea"/>
                <a:cs typeface="+mn-cs"/>
              </a:rPr>
              <a:t>发起一个请求时，</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应用层、传输层、网络层和链路层</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的相关</a:t>
            </a:r>
            <a:r>
              <a:rPr lang="zh-CN" altLang="en-US" sz="1200" b="1" i="0" kern="1200" dirty="0">
                <a:solidFill>
                  <a:schemeClr val="tx1"/>
                </a:solidFill>
                <a:effectLst/>
                <a:latin typeface="+mn-lt"/>
                <a:ea typeface="+mn-ea"/>
                <a:cs typeface="+mn-cs"/>
              </a:rPr>
              <a:t>协议会依次</a:t>
            </a:r>
            <a:r>
              <a:rPr lang="zh-CN" altLang="en-US" sz="1200" b="0" i="0" kern="1200" dirty="0">
                <a:solidFill>
                  <a:schemeClr val="tx1"/>
                </a:solidFill>
                <a:effectLst/>
                <a:latin typeface="+mn-lt"/>
                <a:ea typeface="+mn-ea"/>
                <a:cs typeface="+mn-cs"/>
              </a:rPr>
              <a:t>对该请求进行包装并携带对应的</a:t>
            </a:r>
            <a:r>
              <a:rPr lang="zh-CN" altLang="en-US" sz="1200" b="1" i="0" kern="1200" dirty="0">
                <a:solidFill>
                  <a:schemeClr val="tx1"/>
                </a:solidFill>
                <a:effectLst/>
                <a:latin typeface="+mn-lt"/>
                <a:ea typeface="+mn-ea"/>
                <a:cs typeface="+mn-cs"/>
              </a:rPr>
              <a:t>首部</a:t>
            </a:r>
            <a:r>
              <a:rPr lang="zh-CN" altLang="en-US" sz="1200" b="0" i="0" kern="1200" dirty="0">
                <a:solidFill>
                  <a:schemeClr val="tx1"/>
                </a:solidFill>
                <a:effectLst/>
                <a:latin typeface="+mn-lt"/>
                <a:ea typeface="+mn-ea"/>
                <a:cs typeface="+mn-cs"/>
              </a:rPr>
              <a:t>，最终在链路层生成</a:t>
            </a:r>
            <a:r>
              <a:rPr lang="zh-CN" altLang="en-US" sz="1200" b="1" i="0" kern="1200" dirty="0">
                <a:solidFill>
                  <a:schemeClr val="tx1"/>
                </a:solidFill>
                <a:effectLst/>
                <a:latin typeface="+mn-lt"/>
                <a:ea typeface="+mn-ea"/>
                <a:cs typeface="+mn-cs"/>
              </a:rPr>
              <a:t>以太网数据包</a:t>
            </a:r>
            <a:r>
              <a:rPr lang="zh-CN" altLang="en-US" sz="1200" b="0" i="0" kern="1200" dirty="0">
                <a:solidFill>
                  <a:schemeClr val="tx1"/>
                </a:solidFill>
                <a:effectLst/>
                <a:latin typeface="+mn-lt"/>
                <a:ea typeface="+mn-ea"/>
                <a:cs typeface="+mn-cs"/>
              </a:rPr>
              <a:t>，以太网数据包通过物理介质传输给目标主机，目标主机接收到数据包以后，然后再一层一层采用对应的协议进行拆包，最后在应用层把数据交给应用程序处理。</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在了解了基本框架后呢</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我们从最下层链路层开始，看看各层都用哪些协议来最终实现数据通信</a:t>
            </a:r>
          </a:p>
          <a:p>
            <a:endParaRPr lang="zh-CN" altLang="en-US" dirty="0"/>
          </a:p>
        </p:txBody>
      </p:sp>
      <p:sp>
        <p:nvSpPr>
          <p:cNvPr id="4" name="灯片编号占位符 3"/>
          <p:cNvSpPr>
            <a:spLocks noGrp="1"/>
          </p:cNvSpPr>
          <p:nvPr>
            <p:ph type="sldNum" sz="quarter" idx="5"/>
          </p:nvPr>
        </p:nvSpPr>
        <p:spPr/>
        <p:txBody>
          <a:bodyPr/>
          <a:lstStyle/>
          <a:p>
            <a:fld id="{CCB727B4-23D8-4415-BC30-9D65C39FCD49}" type="slidenum">
              <a:rPr lang="zh-CN" altLang="en-US" smtClean="0"/>
              <a:t>3</a:t>
            </a:fld>
            <a:endParaRPr lang="zh-CN" altLang="en-US"/>
          </a:p>
        </p:txBody>
      </p:sp>
    </p:spTree>
    <p:extLst>
      <p:ext uri="{BB962C8B-B14F-4D97-AF65-F5344CB8AC3E}">
        <p14:creationId xmlns:p14="http://schemas.microsoft.com/office/powerpoint/2010/main" val="3645698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首先我们要让两台主机连接在一起，才可以发送消息吧</a:t>
            </a:r>
            <a:endParaRPr lang="en-US" altLang="zh-CN" dirty="0"/>
          </a:p>
          <a:p>
            <a:endParaRPr lang="en-US" altLang="zh-CN" dirty="0"/>
          </a:p>
          <a:p>
            <a:r>
              <a:rPr lang="zh-CN" altLang="en-US" dirty="0"/>
              <a:t>怎么连呢，对，没错就是网线，，我们叫它</a:t>
            </a:r>
            <a:r>
              <a:rPr lang="zh-CN" altLang="en-US"/>
              <a:t>物理介质（！读）</a:t>
            </a:r>
            <a:endParaRPr lang="en-US" altLang="zh-CN"/>
          </a:p>
          <a:p>
            <a:endParaRPr lang="en-US" altLang="zh-CN"/>
          </a:p>
          <a:p>
            <a:r>
              <a:rPr lang="zh-CN" altLang="en-US"/>
              <a:t>可见</a:t>
            </a:r>
            <a:r>
              <a:rPr lang="zh-CN" altLang="en-US" dirty="0"/>
              <a:t>，物理介质是网络通信的基石</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传输数据的介质有了，接下来就是如何传输有意义的数据，</a:t>
            </a:r>
            <a:endParaRPr lang="en-US" altLang="zh-CN" b="0" i="0" dirty="0">
              <a:solidFill>
                <a:srgbClr val="111111"/>
              </a:solidFill>
              <a:effectLst/>
              <a:latin typeface="verdana" panose="020B0604030504040204" pitchFamily="34" charset="0"/>
            </a:endParaRPr>
          </a:p>
          <a:p>
            <a:endParaRPr lang="zh-CN" altLang="en-US" dirty="0"/>
          </a:p>
        </p:txBody>
      </p:sp>
      <p:sp>
        <p:nvSpPr>
          <p:cNvPr id="4" name="灯片编号占位符 3"/>
          <p:cNvSpPr>
            <a:spLocks noGrp="1"/>
          </p:cNvSpPr>
          <p:nvPr>
            <p:ph type="sldNum" sz="quarter" idx="5"/>
          </p:nvPr>
        </p:nvSpPr>
        <p:spPr/>
        <p:txBody>
          <a:bodyPr/>
          <a:lstStyle/>
          <a:p>
            <a:fld id="{CCB727B4-23D8-4415-BC30-9D65C39FCD49}" type="slidenum">
              <a:rPr lang="zh-CN" altLang="en-US" smtClean="0"/>
              <a:t>4</a:t>
            </a:fld>
            <a:endParaRPr lang="zh-CN" altLang="en-US"/>
          </a:p>
        </p:txBody>
      </p:sp>
    </p:spTree>
    <p:extLst>
      <p:ext uri="{BB962C8B-B14F-4D97-AF65-F5344CB8AC3E}">
        <p14:creationId xmlns:p14="http://schemas.microsoft.com/office/powerpoint/2010/main" val="1073086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我们知道，</a:t>
            </a:r>
            <a:r>
              <a:rPr lang="zh-CN" altLang="en-US" b="0" i="0" dirty="0">
                <a:solidFill>
                  <a:srgbClr val="111111"/>
                </a:solidFill>
                <a:effectLst/>
                <a:latin typeface="verdana" panose="020B0604030504040204" pitchFamily="34" charset="0"/>
              </a:rPr>
              <a:t>网络通信就是把有特定意义的数据通过物理介质传送给目标主机，单纯的发送 </a:t>
            </a:r>
            <a:r>
              <a:rPr lang="en-US" altLang="zh-CN" b="0" i="0" dirty="0">
                <a:solidFill>
                  <a:srgbClr val="111111"/>
                </a:solidFill>
                <a:effectLst/>
                <a:latin typeface="verdana" panose="020B0604030504040204" pitchFamily="34" charset="0"/>
              </a:rPr>
              <a:t>0 </a:t>
            </a:r>
            <a:r>
              <a:rPr lang="zh-CN" altLang="en-US" b="0" i="0" dirty="0">
                <a:solidFill>
                  <a:srgbClr val="111111"/>
                </a:solidFill>
                <a:effectLst/>
                <a:latin typeface="verdana" panose="020B0604030504040204" pitchFamily="34" charset="0"/>
              </a:rPr>
              <a:t>和 </a:t>
            </a:r>
            <a:r>
              <a:rPr lang="en-US" altLang="zh-CN" b="0" i="0" dirty="0">
                <a:solidFill>
                  <a:srgbClr val="111111"/>
                </a:solidFill>
                <a:effectLst/>
                <a:latin typeface="verdana" panose="020B0604030504040204" pitchFamily="34" charset="0"/>
              </a:rPr>
              <a:t>1 </a:t>
            </a:r>
            <a:r>
              <a:rPr lang="zh-CN" altLang="en-US" b="0" i="0" dirty="0">
                <a:solidFill>
                  <a:srgbClr val="111111"/>
                </a:solidFill>
                <a:effectLst/>
                <a:latin typeface="verdana" panose="020B0604030504040204" pitchFamily="34" charset="0"/>
              </a:rPr>
              <a:t>是没有意义的，要传输有意义的数据，就需要以字节为单位对 </a:t>
            </a:r>
            <a:r>
              <a:rPr lang="en-US" altLang="zh-CN" b="0" i="0" dirty="0">
                <a:solidFill>
                  <a:srgbClr val="111111"/>
                </a:solidFill>
                <a:effectLst/>
                <a:latin typeface="verdana" panose="020B0604030504040204" pitchFamily="34" charset="0"/>
              </a:rPr>
              <a:t>0 </a:t>
            </a:r>
            <a:r>
              <a:rPr lang="zh-CN" altLang="en-US" b="0" i="0" dirty="0">
                <a:solidFill>
                  <a:srgbClr val="111111"/>
                </a:solidFill>
                <a:effectLst/>
                <a:latin typeface="verdana" panose="020B0604030504040204" pitchFamily="34" charset="0"/>
              </a:rPr>
              <a:t>和 </a:t>
            </a:r>
            <a:r>
              <a:rPr lang="en-US" altLang="zh-CN" b="0" i="0" dirty="0">
                <a:solidFill>
                  <a:srgbClr val="111111"/>
                </a:solidFill>
                <a:effectLst/>
                <a:latin typeface="verdana" panose="020B0604030504040204" pitchFamily="34" charset="0"/>
              </a:rPr>
              <a:t>1 </a:t>
            </a:r>
            <a:r>
              <a:rPr lang="zh-CN" altLang="en-US" b="0" i="0" dirty="0">
                <a:solidFill>
                  <a:srgbClr val="111111"/>
                </a:solidFill>
                <a:effectLst/>
                <a:latin typeface="verdana" panose="020B0604030504040204" pitchFamily="34" charset="0"/>
              </a:rPr>
              <a:t>进行分组，并且要标识好每一组电信号的信息特征，然后按照分组的顺序依次发送，，那如何分组呢？</a:t>
            </a:r>
            <a:r>
              <a:rPr lang="en-US" altLang="zh-CN" b="0" i="0" dirty="0">
                <a:solidFill>
                  <a:srgbClr val="111111"/>
                </a:solidFill>
                <a:effectLst/>
                <a:latin typeface="verdana" panose="020B0604030504040204" pitchFamily="34" charset="0"/>
              </a:rPr>
              <a:t>(</a:t>
            </a:r>
            <a:r>
              <a:rPr lang="zh-CN" altLang="en-US" b="0" i="0" dirty="0">
                <a:solidFill>
                  <a:srgbClr val="111111"/>
                </a:solidFill>
                <a:effectLst/>
                <a:latin typeface="verdana" panose="020B0604030504040204" pitchFamily="34" charset="0"/>
              </a:rPr>
              <a:t>链路层引入以太网协议来解决这个问题）</a:t>
            </a:r>
            <a:endParaRPr lang="en-US" altLang="zh-CN" b="0" i="0" dirty="0">
              <a:solidFill>
                <a:srgbClr val="111111"/>
              </a:solidFill>
              <a:effectLst/>
              <a:latin typeface="verdana" panose="020B0604030504040204" pitchFamily="34" charset="0"/>
            </a:endParaRPr>
          </a:p>
          <a:p>
            <a:endParaRPr lang="en-US" altLang="zh-CN" b="0" i="0" dirty="0">
              <a:solidFill>
                <a:srgbClr val="111111"/>
              </a:solidFill>
              <a:effectLst/>
              <a:latin typeface="verdana" panose="020B0604030504040204" pitchFamily="34" charset="0"/>
            </a:endParaRPr>
          </a:p>
          <a:p>
            <a:r>
              <a:rPr lang="zh-CN" altLang="en-US" b="0" i="0" dirty="0">
                <a:solidFill>
                  <a:srgbClr val="111111"/>
                </a:solidFill>
                <a:effectLst/>
                <a:latin typeface="verdana" panose="020B0604030504040204" pitchFamily="34" charset="0"/>
              </a:rPr>
              <a:t>数据传输变得有一定规律后，大家可能会想，数据传到哪呢，以太网又是怎么识别目标主机的身份呢？</a:t>
            </a:r>
            <a:endParaRPr lang="en-US" altLang="zh-CN" b="0" i="0" dirty="0">
              <a:solidFill>
                <a:srgbClr val="111111"/>
              </a:solidFill>
              <a:effectLst/>
              <a:latin typeface="verdana" panose="020B0604030504040204" pitchFamily="34" charset="0"/>
            </a:endParaRPr>
          </a:p>
        </p:txBody>
      </p:sp>
      <p:sp>
        <p:nvSpPr>
          <p:cNvPr id="4" name="灯片编号占位符 3"/>
          <p:cNvSpPr>
            <a:spLocks noGrp="1"/>
          </p:cNvSpPr>
          <p:nvPr>
            <p:ph type="sldNum" sz="quarter" idx="5"/>
          </p:nvPr>
        </p:nvSpPr>
        <p:spPr/>
        <p:txBody>
          <a:bodyPr/>
          <a:lstStyle/>
          <a:p>
            <a:fld id="{CCB727B4-23D8-4415-BC30-9D65C39FCD49}" type="slidenum">
              <a:rPr lang="zh-CN" altLang="en-US" smtClean="0"/>
              <a:t>5</a:t>
            </a:fld>
            <a:endParaRPr lang="zh-CN" altLang="en-US"/>
          </a:p>
        </p:txBody>
      </p:sp>
    </p:spTree>
    <p:extLst>
      <p:ext uri="{BB962C8B-B14F-4D97-AF65-F5344CB8AC3E}">
        <p14:creationId xmlns:p14="http://schemas.microsoft.com/office/powerpoint/2010/main" val="3261904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11111"/>
                </a:solidFill>
                <a:effectLst/>
                <a:latin typeface="verdana" panose="020B0604030504040204" pitchFamily="34" charset="0"/>
              </a:rPr>
              <a:t>前面以太网数据包中首部包含的</a:t>
            </a:r>
            <a:r>
              <a:rPr lang="en-US" altLang="zh-CN" b="0" i="0" dirty="0">
                <a:solidFill>
                  <a:srgbClr val="111111"/>
                </a:solidFill>
                <a:effectLst/>
                <a:latin typeface="verdana" panose="020B0604030504040204" pitchFamily="34" charset="0"/>
              </a:rPr>
              <a:t>MAC</a:t>
            </a:r>
            <a:r>
              <a:rPr lang="zh-CN" altLang="en-US" b="0" i="0" dirty="0">
                <a:solidFill>
                  <a:srgbClr val="111111"/>
                </a:solidFill>
                <a:effectLst/>
                <a:latin typeface="verdana" panose="020B0604030504040204" pitchFamily="34" charset="0"/>
              </a:rPr>
              <a:t>地址</a:t>
            </a:r>
            <a:endParaRPr lang="en-US" altLang="zh-CN" b="0" i="0" dirty="0">
              <a:solidFill>
                <a:srgbClr val="111111"/>
              </a:solidFill>
              <a:effectLst/>
              <a:latin typeface="verdana" panose="020B0604030504040204" pitchFamily="34" charset="0"/>
            </a:endParaRPr>
          </a:p>
          <a:p>
            <a:endParaRPr lang="en-US" altLang="zh-CN" b="0" i="0" dirty="0">
              <a:solidFill>
                <a:srgbClr val="111111"/>
              </a:solidFill>
              <a:effectLst/>
              <a:latin typeface="verdana" panose="020B0604030504040204" pitchFamily="34" charset="0"/>
            </a:endParaRPr>
          </a:p>
          <a:p>
            <a:r>
              <a:rPr lang="zh-CN" altLang="en-US" b="0" i="0" dirty="0">
                <a:solidFill>
                  <a:srgbClr val="111111"/>
                </a:solidFill>
                <a:effectLst/>
                <a:latin typeface="verdana" panose="020B0604030504040204" pitchFamily="34" charset="0"/>
              </a:rPr>
              <a:t>** 解释图** </a:t>
            </a:r>
            <a:endParaRPr lang="en-US" altLang="zh-CN" b="0" i="0" dirty="0">
              <a:solidFill>
                <a:srgbClr val="111111"/>
              </a:solidFill>
              <a:effectLst/>
              <a:latin typeface="verdana" panose="020B0604030504040204" pitchFamily="34" charset="0"/>
            </a:endParaRPr>
          </a:p>
          <a:p>
            <a:r>
              <a:rPr lang="zh-CN" altLang="en-US" b="0" i="0" dirty="0">
                <a:solidFill>
                  <a:srgbClr val="111111"/>
                </a:solidFill>
                <a:effectLst/>
                <a:latin typeface="verdana" panose="020B0604030504040204" pitchFamily="34" charset="0"/>
              </a:rPr>
              <a:t>如图，</a:t>
            </a:r>
            <a:r>
              <a:rPr lang="en-US" altLang="zh-CN" b="0" i="0" dirty="0">
                <a:solidFill>
                  <a:srgbClr val="111111"/>
                </a:solidFill>
                <a:effectLst/>
                <a:latin typeface="verdana" panose="020B0604030504040204" pitchFamily="34" charset="0"/>
              </a:rPr>
              <a:t>MAC</a:t>
            </a:r>
            <a:r>
              <a:rPr lang="zh-CN" altLang="en-US" b="0" i="0" dirty="0">
                <a:solidFill>
                  <a:srgbClr val="111111"/>
                </a:solidFill>
                <a:effectLst/>
                <a:latin typeface="verdana" panose="020B0604030504040204" pitchFamily="34" charset="0"/>
              </a:rPr>
              <a:t>地址呢，采用十六进制标识，由</a:t>
            </a:r>
            <a:r>
              <a:rPr lang="en-US" altLang="zh-CN" b="0" i="0" dirty="0">
                <a:solidFill>
                  <a:srgbClr val="111111"/>
                </a:solidFill>
                <a:effectLst/>
                <a:latin typeface="verdana" panose="020B0604030504040204" pitchFamily="34" charset="0"/>
              </a:rPr>
              <a:t>6</a:t>
            </a:r>
            <a:r>
              <a:rPr lang="zh-CN" altLang="en-US" b="0" i="0" dirty="0">
                <a:solidFill>
                  <a:srgbClr val="111111"/>
                </a:solidFill>
                <a:effectLst/>
                <a:latin typeface="verdana" panose="020B0604030504040204" pitchFamily="34" charset="0"/>
              </a:rPr>
              <a:t>个字节组成（前三厂商，后三厂商生产电子设备的流水号），由此可见，它具有全球唯一性</a:t>
            </a:r>
            <a:endParaRPr lang="en-US" altLang="zh-CN" b="0" i="0" dirty="0">
              <a:solidFill>
                <a:srgbClr val="111111"/>
              </a:solidFill>
              <a:effectLst/>
              <a:latin typeface="verdana" panose="020B0604030504040204" pitchFamily="34" charset="0"/>
            </a:endParaRPr>
          </a:p>
          <a:p>
            <a:endParaRPr lang="en-US" altLang="zh-CN" b="0" i="0" dirty="0">
              <a:solidFill>
                <a:srgbClr val="111111"/>
              </a:solidFill>
              <a:effectLst/>
              <a:latin typeface="verdana" panose="020B0604030504040204" pitchFamily="34" charset="0"/>
            </a:endParaRPr>
          </a:p>
          <a:p>
            <a:endParaRPr lang="en-US" altLang="zh-CN" b="0" i="0" dirty="0">
              <a:solidFill>
                <a:srgbClr val="111111"/>
              </a:solidFill>
              <a:effectLst/>
              <a:latin typeface="verdana" panose="020B0604030504040204" pitchFamily="34" charset="0"/>
            </a:endParaRPr>
          </a:p>
          <a:p>
            <a:r>
              <a:rPr lang="zh-CN" altLang="en-US" b="0" i="0" dirty="0">
                <a:solidFill>
                  <a:srgbClr val="111111"/>
                </a:solidFill>
                <a:effectLst/>
                <a:latin typeface="verdana" panose="020B0604030504040204" pitchFamily="34" charset="0"/>
              </a:rPr>
              <a:t>有了</a:t>
            </a:r>
            <a:r>
              <a:rPr lang="en-US" altLang="zh-CN" b="0" i="0" dirty="0">
                <a:solidFill>
                  <a:srgbClr val="111111"/>
                </a:solidFill>
                <a:effectLst/>
                <a:latin typeface="verdana" panose="020B0604030504040204" pitchFamily="34" charset="0"/>
              </a:rPr>
              <a:t>MAC</a:t>
            </a:r>
            <a:r>
              <a:rPr lang="zh-CN" altLang="en-US" b="0" i="0" dirty="0">
                <a:solidFill>
                  <a:srgbClr val="111111"/>
                </a:solidFill>
                <a:effectLst/>
                <a:latin typeface="verdana" panose="020B0604030504040204" pitchFamily="34" charset="0"/>
              </a:rPr>
              <a:t>地址（翻页）</a:t>
            </a:r>
            <a:endParaRPr lang="en-US" altLang="zh-CN" b="0" i="0" dirty="0">
              <a:solidFill>
                <a:srgbClr val="111111"/>
              </a:solidFill>
              <a:effectLst/>
              <a:latin typeface="verdana" panose="020B0604030504040204" pitchFamily="34" charset="0"/>
            </a:endParaRPr>
          </a:p>
          <a:p>
            <a:endParaRPr lang="en-US" altLang="zh-CN" b="0" i="0" dirty="0">
              <a:solidFill>
                <a:srgbClr val="111111"/>
              </a:solidFill>
              <a:effectLst/>
              <a:latin typeface="verdana" panose="020B0604030504040204" pitchFamily="34" charset="0"/>
            </a:endParaRPr>
          </a:p>
          <a:p>
            <a:endParaRPr lang="en-US" altLang="zh-CN" b="0" i="0" dirty="0">
              <a:solidFill>
                <a:srgbClr val="111111"/>
              </a:solidFill>
              <a:effectLst/>
              <a:latin typeface="verdana" panose="020B0604030504040204" pitchFamily="34" charset="0"/>
            </a:endParaRPr>
          </a:p>
          <a:p>
            <a:endParaRPr lang="zh-CN" altLang="en-US" dirty="0"/>
          </a:p>
        </p:txBody>
      </p:sp>
      <p:sp>
        <p:nvSpPr>
          <p:cNvPr id="4" name="灯片编号占位符 3"/>
          <p:cNvSpPr>
            <a:spLocks noGrp="1"/>
          </p:cNvSpPr>
          <p:nvPr>
            <p:ph type="sldNum" sz="quarter" idx="5"/>
          </p:nvPr>
        </p:nvSpPr>
        <p:spPr/>
        <p:txBody>
          <a:bodyPr/>
          <a:lstStyle/>
          <a:p>
            <a:fld id="{CCB727B4-23D8-4415-BC30-9D65C39FCD49}" type="slidenum">
              <a:rPr lang="zh-CN" altLang="en-US" smtClean="0"/>
              <a:t>6</a:t>
            </a:fld>
            <a:endParaRPr lang="zh-CN" altLang="en-US"/>
          </a:p>
        </p:txBody>
      </p:sp>
    </p:spTree>
    <p:extLst>
      <p:ext uri="{BB962C8B-B14F-4D97-AF65-F5344CB8AC3E}">
        <p14:creationId xmlns:p14="http://schemas.microsoft.com/office/powerpoint/2010/main" val="1504352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a:solidFill>
                  <a:srgbClr val="111111"/>
                </a:solidFill>
                <a:effectLst/>
                <a:latin typeface="verdana" panose="020B0604030504040204" pitchFamily="34" charset="0"/>
              </a:rPr>
              <a:t>直接读</a:t>
            </a:r>
            <a:r>
              <a:rPr lang="en-US" altLang="zh-CN" b="0" i="0">
                <a:solidFill>
                  <a:srgbClr val="111111"/>
                </a:solidFill>
                <a:effectLst/>
                <a:latin typeface="verdana" panose="020B0604030504040204" pitchFamily="34" charset="0"/>
              </a:rPr>
              <a:t>PPT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a:solidFill>
                  <a:srgbClr val="111111"/>
                </a:solidFill>
                <a:effectLst/>
                <a:latin typeface="verdana" panose="020B0604030504040204" pitchFamily="34" charset="0"/>
              </a:rPr>
              <a:t>如</a:t>
            </a:r>
            <a:r>
              <a:rPr lang="zh-CN" altLang="en-US" b="0" i="0" dirty="0">
                <a:solidFill>
                  <a:srgbClr val="111111"/>
                </a:solidFill>
                <a:effectLst/>
                <a:latin typeface="verdana" panose="020B0604030504040204" pitchFamily="34" charset="0"/>
              </a:rPr>
              <a:t>图，我们看到</a:t>
            </a:r>
            <a:r>
              <a:rPr lang="en-US" altLang="zh-CN" b="0" i="0" dirty="0">
                <a:solidFill>
                  <a:srgbClr val="111111"/>
                </a:solidFill>
                <a:effectLst/>
                <a:latin typeface="verdana" panose="020B0604030504040204" pitchFamily="34" charset="0"/>
              </a:rPr>
              <a:t>1</a:t>
            </a:r>
            <a:r>
              <a:rPr lang="zh-CN" altLang="en-US" b="0" i="0" dirty="0">
                <a:solidFill>
                  <a:srgbClr val="111111"/>
                </a:solidFill>
                <a:effectLst/>
                <a:latin typeface="verdana" panose="020B0604030504040204" pitchFamily="34" charset="0"/>
              </a:rPr>
              <a:t>要发数据给</a:t>
            </a:r>
            <a:r>
              <a:rPr lang="en-US" altLang="zh-CN" b="0" i="0" dirty="0">
                <a:solidFill>
                  <a:srgbClr val="111111"/>
                </a:solidFill>
                <a:effectLst/>
                <a:latin typeface="verdana" panose="020B0604030504040204" pitchFamily="34" charset="0"/>
              </a:rPr>
              <a:t>2</a:t>
            </a:r>
            <a:r>
              <a:rPr lang="zh-CN" altLang="en-US" b="0" i="0" dirty="0">
                <a:solidFill>
                  <a:srgbClr val="111111"/>
                </a:solidFill>
                <a:effectLst/>
                <a:latin typeface="verdana" panose="020B0604030504040204" pitchFamily="34" charset="0"/>
              </a:rPr>
              <a:t>，首先是将数据广播给子网内所有的主机</a:t>
            </a:r>
            <a:endParaRPr lang="en-US" altLang="zh-CN" b="0" i="0" dirty="0">
              <a:solidFill>
                <a:srgbClr val="111111"/>
              </a:solidFill>
              <a:effectLst/>
              <a:latin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111111"/>
              </a:solidFill>
              <a:effectLst/>
              <a:latin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11111"/>
                </a:solidFill>
                <a:effectLst/>
                <a:latin typeface="verdana" panose="020B0604030504040204" pitchFamily="34" charset="0"/>
              </a:rPr>
              <a:t>&lt;</a:t>
            </a:r>
            <a:r>
              <a:rPr lang="zh-CN" altLang="en-US" b="0" i="0" dirty="0">
                <a:solidFill>
                  <a:srgbClr val="111111"/>
                </a:solidFill>
                <a:effectLst/>
                <a:latin typeface="verdana" panose="020B0604030504040204" pitchFamily="34" charset="0"/>
              </a:rPr>
              <a:t>链路层总结</a:t>
            </a:r>
            <a:r>
              <a:rPr lang="en-US" altLang="zh-CN" b="0" i="0" dirty="0">
                <a:solidFill>
                  <a:srgbClr val="111111"/>
                </a:solidFill>
                <a:effectLst/>
                <a:latin typeface="verdana" panose="020B0604030504040204" pitchFamily="34" charset="0"/>
              </a:rPr>
              <a:t>&gt; </a:t>
            </a:r>
            <a:r>
              <a:rPr lang="zh-CN" altLang="en-US" b="0" i="0" dirty="0">
                <a:solidFill>
                  <a:srgbClr val="111111"/>
                </a:solidFill>
                <a:effectLst/>
                <a:latin typeface="verdana" panose="020B0604030504040204" pitchFamily="34" charset="0"/>
              </a:rPr>
              <a:t>所以呢，链路层的主要工作就是对电信号进行分组，形成具有特定意义的数据帧，然后以广播的形式通过物理介质发送到目标主机</a:t>
            </a:r>
            <a:endParaRPr lang="en-US" altLang="zh-CN" b="0" i="0" dirty="0">
              <a:solidFill>
                <a:srgbClr val="111111"/>
              </a:solidFill>
              <a:effectLst/>
              <a:latin typeface="verdana" panose="020B0604030504040204" pitchFamily="34" charset="0"/>
            </a:endParaRPr>
          </a:p>
          <a:p>
            <a:endParaRPr lang="zh-CN" altLang="en-US" dirty="0"/>
          </a:p>
        </p:txBody>
      </p:sp>
      <p:sp>
        <p:nvSpPr>
          <p:cNvPr id="4" name="灯片编号占位符 3"/>
          <p:cNvSpPr>
            <a:spLocks noGrp="1"/>
          </p:cNvSpPr>
          <p:nvPr>
            <p:ph type="sldNum" sz="quarter" idx="5"/>
          </p:nvPr>
        </p:nvSpPr>
        <p:spPr/>
        <p:txBody>
          <a:bodyPr/>
          <a:lstStyle/>
          <a:p>
            <a:fld id="{CCB727B4-23D8-4415-BC30-9D65C39FCD49}" type="slidenum">
              <a:rPr lang="zh-CN" altLang="en-US" smtClean="0"/>
              <a:t>7</a:t>
            </a:fld>
            <a:endParaRPr lang="zh-CN" altLang="en-US"/>
          </a:p>
        </p:txBody>
      </p:sp>
    </p:spTree>
    <p:extLst>
      <p:ext uri="{BB962C8B-B14F-4D97-AF65-F5344CB8AC3E}">
        <p14:creationId xmlns:p14="http://schemas.microsoft.com/office/powerpoint/2010/main" val="2101384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了解了链路层的工作后，大家可能会思考这几个问题：</a:t>
            </a:r>
            <a:r>
              <a:rPr lang="en-US" altLang="zh-CN" dirty="0"/>
              <a:t>  </a:t>
            </a:r>
          </a:p>
          <a:p>
            <a:pPr marL="171450" indent="-171450">
              <a:buFont typeface="Arial" panose="020B0604020202020204" pitchFamily="34" charset="0"/>
              <a:buChar char="•"/>
            </a:pPr>
            <a:r>
              <a:rPr lang="zh-CN" altLang="en-US" dirty="0"/>
              <a:t>发送者是怎么知道目标主机和自己同属于一个子网的？</a:t>
            </a:r>
            <a:r>
              <a:rPr lang="en-US" altLang="zh-CN" dirty="0"/>
              <a:t>(505</a:t>
            </a:r>
            <a:r>
              <a:rPr lang="zh-CN" altLang="en-US" dirty="0"/>
              <a:t>同处一个子网）</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发送数据的人是怎么知道目标主机网卡地址，也就是</a:t>
            </a:r>
            <a:r>
              <a:rPr lang="en-US" altLang="zh-CN" dirty="0"/>
              <a:t>MAC</a:t>
            </a:r>
            <a:r>
              <a:rPr lang="zh-CN" altLang="en-US" dirty="0"/>
              <a:t>地址的？</a:t>
            </a:r>
            <a:endParaRPr lang="en-US" altLang="zh-CN" dirty="0"/>
          </a:p>
          <a:p>
            <a:pPr marL="171450" indent="-171450">
              <a:buFont typeface="Arial" panose="020B0604020202020204" pitchFamily="34" charset="0"/>
              <a:buChar char="•"/>
            </a:pPr>
            <a:r>
              <a:rPr lang="zh-CN" altLang="en-US" dirty="0"/>
              <a:t>如果说两个主机不处于同一个子网该怎么办？</a:t>
            </a:r>
            <a:endParaRPr lang="en-US" altLang="zh-CN" dirty="0"/>
          </a:p>
          <a:p>
            <a:pPr marL="0" indent="0">
              <a:buFont typeface="Arial" panose="020B0604020202020204" pitchFamily="34" charset="0"/>
              <a:buNone/>
            </a:pPr>
            <a:r>
              <a:rPr lang="zh-CN" altLang="en-US" dirty="0"/>
              <a:t>首先我们来看第一个问题</a:t>
            </a:r>
            <a:endParaRPr lang="en-US" altLang="zh-CN" dirty="0"/>
          </a:p>
          <a:p>
            <a:pPr marL="0" indent="0">
              <a:buFont typeface="Arial" panose="020B0604020202020204" pitchFamily="34" charset="0"/>
              <a:buNone/>
            </a:pPr>
            <a:r>
              <a:rPr lang="zh-CN" altLang="en-US" b="1" dirty="0"/>
              <a:t>问题之后</a:t>
            </a:r>
            <a:r>
              <a:rPr lang="zh-CN" altLang="en-US" dirty="0"/>
              <a:t>：前面我们说了</a:t>
            </a:r>
            <a:r>
              <a:rPr lang="en-US" altLang="zh-CN" dirty="0"/>
              <a:t>MAC</a:t>
            </a:r>
            <a:r>
              <a:rPr lang="zh-CN" altLang="en-US" dirty="0"/>
              <a:t>地址，知道这个值只与厂商有关，与所处网络无关，所以我们无法通过</a:t>
            </a:r>
            <a:r>
              <a:rPr lang="en-US" altLang="zh-CN" dirty="0"/>
              <a:t>MAC</a:t>
            </a:r>
            <a:r>
              <a:rPr lang="zh-CN" altLang="en-US" dirty="0"/>
              <a:t>来判断主机是否同属于一个网络，为此在网络层，我们引入</a:t>
            </a:r>
            <a:r>
              <a:rPr lang="en-US" altLang="zh-CN" dirty="0"/>
              <a:t>IP</a:t>
            </a:r>
            <a:r>
              <a:rPr lang="zh-CN" altLang="en-US" dirty="0"/>
              <a:t>协议</a:t>
            </a: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r>
              <a:rPr lang="zh-CN" altLang="en-US" dirty="0"/>
              <a:t>讲完</a:t>
            </a:r>
            <a:r>
              <a:rPr lang="en-US" altLang="zh-CN" dirty="0"/>
              <a:t>PPT</a:t>
            </a:r>
            <a:r>
              <a:rPr lang="zh-CN" altLang="en-US" dirty="0"/>
              <a:t>之后：那么我们如何使用目标主机和自己主机 的</a:t>
            </a:r>
            <a:r>
              <a:rPr lang="en-US" altLang="zh-CN" dirty="0"/>
              <a:t>IP</a:t>
            </a:r>
            <a:r>
              <a:rPr lang="zh-CN" altLang="en-US" dirty="0"/>
              <a:t>地址来判断，是否同属于一个子网呢</a:t>
            </a:r>
            <a:endParaRPr lang="en-US" altLang="zh-CN" dirty="0"/>
          </a:p>
        </p:txBody>
      </p:sp>
      <p:sp>
        <p:nvSpPr>
          <p:cNvPr id="4" name="灯片编号占位符 3"/>
          <p:cNvSpPr>
            <a:spLocks noGrp="1"/>
          </p:cNvSpPr>
          <p:nvPr>
            <p:ph type="sldNum" sz="quarter" idx="5"/>
          </p:nvPr>
        </p:nvSpPr>
        <p:spPr/>
        <p:txBody>
          <a:bodyPr/>
          <a:lstStyle/>
          <a:p>
            <a:fld id="{CCB727B4-23D8-4415-BC30-9D65C39FCD49}" type="slidenum">
              <a:rPr lang="zh-CN" altLang="en-US" smtClean="0"/>
              <a:t>8</a:t>
            </a:fld>
            <a:endParaRPr lang="zh-CN" altLang="en-US"/>
          </a:p>
        </p:txBody>
      </p:sp>
    </p:spTree>
    <p:extLst>
      <p:ext uri="{BB962C8B-B14F-4D97-AF65-F5344CB8AC3E}">
        <p14:creationId xmlns:p14="http://schemas.microsoft.com/office/powerpoint/2010/main" val="2750914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dirty="0"/>
              <a:t>**</a:t>
            </a:r>
            <a:r>
              <a:rPr lang="zh-CN" altLang="en-US" dirty="0"/>
              <a:t>画小黑板</a:t>
            </a:r>
            <a:r>
              <a:rPr lang="en-US" altLang="zh-CN"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dirty="0"/>
              <a:t>因为在</a:t>
            </a:r>
            <a:r>
              <a:rPr lang="en-US" altLang="zh-CN" dirty="0"/>
              <a:t>32</a:t>
            </a:r>
            <a:r>
              <a:rPr lang="zh-CN" altLang="en-US" dirty="0"/>
              <a:t>位的二进制</a:t>
            </a:r>
            <a:r>
              <a:rPr lang="en-US" altLang="zh-CN" dirty="0"/>
              <a:t>IP</a:t>
            </a:r>
            <a:r>
              <a:rPr lang="zh-CN" altLang="en-US" dirty="0"/>
              <a:t>地址中网络地址和主机地址这两部分占的比例不固定，我们也不知道前多少位是网络地址，后多少位是主机地址</a:t>
            </a:r>
            <a:endParaRPr lang="en-US" altLang="zh-CN"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dirty="0"/>
              <a:t>于是有了子网掩码，</a:t>
            </a:r>
            <a:endParaRPr lang="en-US" altLang="zh-CN"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dirty="0"/>
              <a:t>子网掩码，顾名思义，掩码掩码，就是掩去不需要的部分，我们要得到网络地址就需要把主机地址掩去，而按位与恰好能帮我们实现这个功能</a:t>
            </a:r>
            <a:endParaRPr lang="en-US" altLang="zh-CN"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dirty="0"/>
              <a:t>我们用</a:t>
            </a:r>
            <a:r>
              <a:rPr lang="en-US" altLang="zh-CN" dirty="0"/>
              <a:t>C</a:t>
            </a:r>
            <a:r>
              <a:rPr lang="zh-CN" altLang="en-US" dirty="0"/>
              <a:t>类地址给大家做个简单的运算，看看计算机是怎么通过子网掩码得到网络地址的</a:t>
            </a:r>
            <a:endParaRPr lang="en-US" altLang="zh-CN" dirty="0"/>
          </a:p>
          <a:p>
            <a:pPr marL="0" indent="0">
              <a:buFont typeface="Arial" panose="020B0604020202020204" pitchFamily="34" charset="0"/>
              <a:buNone/>
            </a:pPr>
            <a:r>
              <a:rPr lang="en-US" altLang="zh-CN" dirty="0"/>
              <a:t>505</a:t>
            </a:r>
            <a:r>
              <a:rPr lang="zh-CN" altLang="en-US" dirty="0"/>
              <a:t>主机</a:t>
            </a:r>
            <a:r>
              <a:rPr lang="en-US" altLang="zh-CN" dirty="0" err="1"/>
              <a:t>WiFi</a:t>
            </a:r>
            <a:r>
              <a:rPr lang="zh-CN" altLang="en-US" dirty="0"/>
              <a:t>：</a:t>
            </a:r>
            <a:r>
              <a:rPr lang="en-US" altLang="zh-CN" dirty="0"/>
              <a:t>192.168.1.1 (. 00000001)</a:t>
            </a:r>
            <a:r>
              <a:rPr lang="zh-CN" altLang="en-US" dirty="0"/>
              <a:t>、</a:t>
            </a:r>
            <a:r>
              <a:rPr lang="en-US" altLang="zh-CN" dirty="0"/>
              <a:t>192.168.1.2 (. 00000010)</a:t>
            </a:r>
          </a:p>
          <a:p>
            <a:pPr marL="0" indent="0">
              <a:buFont typeface="Arial" panose="020B0604020202020204" pitchFamily="34" charset="0"/>
              <a:buNone/>
            </a:pPr>
            <a:r>
              <a:rPr lang="zh-CN" altLang="en-US" dirty="0"/>
              <a:t>子网掩码 </a:t>
            </a:r>
            <a:r>
              <a:rPr lang="en-US" altLang="zh-CN" dirty="0"/>
              <a:t>255.255.255.0</a:t>
            </a:r>
          </a:p>
          <a:p>
            <a:pPr marL="0" indent="0">
              <a:buFont typeface="Arial" panose="020B0604020202020204" pitchFamily="34" charset="0"/>
              <a:buNone/>
            </a:pPr>
            <a:endParaRPr lang="en-US" altLang="zh-CN" dirty="0"/>
          </a:p>
          <a:p>
            <a:pPr marL="0" indent="0">
              <a:buFont typeface="Arial" panose="020B0604020202020204" pitchFamily="34" charset="0"/>
              <a:buNone/>
            </a:pPr>
            <a:r>
              <a:rPr lang="zh-CN" altLang="en-US" dirty="0"/>
              <a:t>讲到这里我们知道，</a:t>
            </a:r>
            <a:r>
              <a:rPr lang="en-US" altLang="zh-CN" dirty="0"/>
              <a:t>IP</a:t>
            </a:r>
            <a:r>
              <a:rPr lang="zh-CN" altLang="en-US" dirty="0"/>
              <a:t>协议为每台计算机分配</a:t>
            </a:r>
            <a:r>
              <a:rPr lang="en-US" altLang="zh-CN" dirty="0"/>
              <a:t>IP</a:t>
            </a:r>
            <a:r>
              <a:rPr lang="zh-CN" altLang="en-US" dirty="0"/>
              <a:t>地址后，并通过子网掩码确定网络地址是否在同一个子网，，解决了发送者是怎么知道目标主机和自己同属于一个子网的问题</a:t>
            </a:r>
            <a:endParaRPr lang="en-US" altLang="zh-CN" dirty="0"/>
          </a:p>
        </p:txBody>
      </p:sp>
      <p:sp>
        <p:nvSpPr>
          <p:cNvPr id="4" name="灯片编号占位符 3"/>
          <p:cNvSpPr>
            <a:spLocks noGrp="1"/>
          </p:cNvSpPr>
          <p:nvPr>
            <p:ph type="sldNum" sz="quarter" idx="5"/>
          </p:nvPr>
        </p:nvSpPr>
        <p:spPr/>
        <p:txBody>
          <a:bodyPr/>
          <a:lstStyle/>
          <a:p>
            <a:fld id="{CCB727B4-23D8-4415-BC30-9D65C39FCD49}" type="slidenum">
              <a:rPr lang="zh-CN" altLang="en-US" smtClean="0"/>
              <a:t>9</a:t>
            </a:fld>
            <a:endParaRPr lang="zh-CN" altLang="en-US"/>
          </a:p>
        </p:txBody>
      </p:sp>
    </p:spTree>
    <p:extLst>
      <p:ext uri="{BB962C8B-B14F-4D97-AF65-F5344CB8AC3E}">
        <p14:creationId xmlns:p14="http://schemas.microsoft.com/office/powerpoint/2010/main" val="616648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3EBB7C-79FD-4671-8A25-9A89ACC572A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0C253FC-AF73-4A9C-9A73-887DB46A92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59FB017-2190-4C35-A30A-77078B095788}"/>
              </a:ext>
            </a:extLst>
          </p:cNvPr>
          <p:cNvSpPr>
            <a:spLocks noGrp="1"/>
          </p:cNvSpPr>
          <p:nvPr>
            <p:ph type="dt" sz="half" idx="10"/>
          </p:nvPr>
        </p:nvSpPr>
        <p:spPr/>
        <p:txBody>
          <a:bodyPr/>
          <a:lstStyle/>
          <a:p>
            <a:fld id="{EF2542A9-2F4F-44BA-AF36-D78FD265C945}" type="datetimeFigureOut">
              <a:rPr lang="zh-CN" altLang="en-US" smtClean="0"/>
              <a:t>2019/12/15</a:t>
            </a:fld>
            <a:endParaRPr lang="zh-CN" altLang="en-US"/>
          </a:p>
        </p:txBody>
      </p:sp>
      <p:sp>
        <p:nvSpPr>
          <p:cNvPr id="5" name="页脚占位符 4">
            <a:extLst>
              <a:ext uri="{FF2B5EF4-FFF2-40B4-BE49-F238E27FC236}">
                <a16:creationId xmlns:a16="http://schemas.microsoft.com/office/drawing/2014/main" id="{86634B79-9F3E-4E3D-99A0-33DCC2EEAD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DBD425B-58D8-41CF-9FD6-19CA993BE823}"/>
              </a:ext>
            </a:extLst>
          </p:cNvPr>
          <p:cNvSpPr>
            <a:spLocks noGrp="1"/>
          </p:cNvSpPr>
          <p:nvPr>
            <p:ph type="sldNum" sz="quarter" idx="12"/>
          </p:nvPr>
        </p:nvSpPr>
        <p:spPr/>
        <p:txBody>
          <a:bodyPr/>
          <a:lstStyle/>
          <a:p>
            <a:fld id="{6452FD65-B58F-4857-AAE4-B7BEE9348E74}" type="slidenum">
              <a:rPr lang="zh-CN" altLang="en-US" smtClean="0"/>
              <a:t>‹#›</a:t>
            </a:fld>
            <a:endParaRPr lang="zh-CN" altLang="en-US"/>
          </a:p>
        </p:txBody>
      </p:sp>
    </p:spTree>
    <p:extLst>
      <p:ext uri="{BB962C8B-B14F-4D97-AF65-F5344CB8AC3E}">
        <p14:creationId xmlns:p14="http://schemas.microsoft.com/office/powerpoint/2010/main" val="4236655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DE8421-14FB-43EA-B979-0F50EB922CB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D62145D-3472-47CC-8F49-91D069346B6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B874BFC-4A5B-4F5B-B1AC-B23B17582AE4}"/>
              </a:ext>
            </a:extLst>
          </p:cNvPr>
          <p:cNvSpPr>
            <a:spLocks noGrp="1"/>
          </p:cNvSpPr>
          <p:nvPr>
            <p:ph type="dt" sz="half" idx="10"/>
          </p:nvPr>
        </p:nvSpPr>
        <p:spPr/>
        <p:txBody>
          <a:bodyPr/>
          <a:lstStyle/>
          <a:p>
            <a:fld id="{EF2542A9-2F4F-44BA-AF36-D78FD265C945}" type="datetimeFigureOut">
              <a:rPr lang="zh-CN" altLang="en-US" smtClean="0"/>
              <a:t>2019/12/15</a:t>
            </a:fld>
            <a:endParaRPr lang="zh-CN" altLang="en-US"/>
          </a:p>
        </p:txBody>
      </p:sp>
      <p:sp>
        <p:nvSpPr>
          <p:cNvPr id="5" name="页脚占位符 4">
            <a:extLst>
              <a:ext uri="{FF2B5EF4-FFF2-40B4-BE49-F238E27FC236}">
                <a16:creationId xmlns:a16="http://schemas.microsoft.com/office/drawing/2014/main" id="{5E003308-1923-4B12-A433-A4436A6218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090C02-4F0E-4B72-AAC4-0BD5648F2046}"/>
              </a:ext>
            </a:extLst>
          </p:cNvPr>
          <p:cNvSpPr>
            <a:spLocks noGrp="1"/>
          </p:cNvSpPr>
          <p:nvPr>
            <p:ph type="sldNum" sz="quarter" idx="12"/>
          </p:nvPr>
        </p:nvSpPr>
        <p:spPr/>
        <p:txBody>
          <a:bodyPr/>
          <a:lstStyle/>
          <a:p>
            <a:fld id="{6452FD65-B58F-4857-AAE4-B7BEE9348E74}" type="slidenum">
              <a:rPr lang="zh-CN" altLang="en-US" smtClean="0"/>
              <a:t>‹#›</a:t>
            </a:fld>
            <a:endParaRPr lang="zh-CN" altLang="en-US"/>
          </a:p>
        </p:txBody>
      </p:sp>
    </p:spTree>
    <p:extLst>
      <p:ext uri="{BB962C8B-B14F-4D97-AF65-F5344CB8AC3E}">
        <p14:creationId xmlns:p14="http://schemas.microsoft.com/office/powerpoint/2010/main" val="2914242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FF7C100-08F0-4B0F-BE5E-8C57DFBA9FA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AFDED07-50FA-44E3-A6EB-1E7A0C24495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93A74C7-F4BE-40C6-A360-F75A88CF0D61}"/>
              </a:ext>
            </a:extLst>
          </p:cNvPr>
          <p:cNvSpPr>
            <a:spLocks noGrp="1"/>
          </p:cNvSpPr>
          <p:nvPr>
            <p:ph type="dt" sz="half" idx="10"/>
          </p:nvPr>
        </p:nvSpPr>
        <p:spPr/>
        <p:txBody>
          <a:bodyPr/>
          <a:lstStyle/>
          <a:p>
            <a:fld id="{EF2542A9-2F4F-44BA-AF36-D78FD265C945}" type="datetimeFigureOut">
              <a:rPr lang="zh-CN" altLang="en-US" smtClean="0"/>
              <a:t>2019/12/15</a:t>
            </a:fld>
            <a:endParaRPr lang="zh-CN" altLang="en-US"/>
          </a:p>
        </p:txBody>
      </p:sp>
      <p:sp>
        <p:nvSpPr>
          <p:cNvPr id="5" name="页脚占位符 4">
            <a:extLst>
              <a:ext uri="{FF2B5EF4-FFF2-40B4-BE49-F238E27FC236}">
                <a16:creationId xmlns:a16="http://schemas.microsoft.com/office/drawing/2014/main" id="{05481A4B-7638-4501-800C-6C2123F46F7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7D1AF0-D9F3-4C18-BE36-C2F3C3FE3EA9}"/>
              </a:ext>
            </a:extLst>
          </p:cNvPr>
          <p:cNvSpPr>
            <a:spLocks noGrp="1"/>
          </p:cNvSpPr>
          <p:nvPr>
            <p:ph type="sldNum" sz="quarter" idx="12"/>
          </p:nvPr>
        </p:nvSpPr>
        <p:spPr/>
        <p:txBody>
          <a:bodyPr/>
          <a:lstStyle/>
          <a:p>
            <a:fld id="{6452FD65-B58F-4857-AAE4-B7BEE9348E74}" type="slidenum">
              <a:rPr lang="zh-CN" altLang="en-US" smtClean="0"/>
              <a:t>‹#›</a:t>
            </a:fld>
            <a:endParaRPr lang="zh-CN" altLang="en-US"/>
          </a:p>
        </p:txBody>
      </p:sp>
    </p:spTree>
    <p:extLst>
      <p:ext uri="{BB962C8B-B14F-4D97-AF65-F5344CB8AC3E}">
        <p14:creationId xmlns:p14="http://schemas.microsoft.com/office/powerpoint/2010/main" val="255548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64333B-24C6-4044-AA5B-0BE9BD1FBDE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BBBD11F-B638-4680-85EA-19A41AA531F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32891F0-94A2-4759-80BB-F5606426F983}"/>
              </a:ext>
            </a:extLst>
          </p:cNvPr>
          <p:cNvSpPr>
            <a:spLocks noGrp="1"/>
          </p:cNvSpPr>
          <p:nvPr>
            <p:ph type="dt" sz="half" idx="10"/>
          </p:nvPr>
        </p:nvSpPr>
        <p:spPr/>
        <p:txBody>
          <a:bodyPr/>
          <a:lstStyle/>
          <a:p>
            <a:fld id="{EF2542A9-2F4F-44BA-AF36-D78FD265C945}" type="datetimeFigureOut">
              <a:rPr lang="zh-CN" altLang="en-US" smtClean="0"/>
              <a:t>2019/12/15</a:t>
            </a:fld>
            <a:endParaRPr lang="zh-CN" altLang="en-US"/>
          </a:p>
        </p:txBody>
      </p:sp>
      <p:sp>
        <p:nvSpPr>
          <p:cNvPr id="5" name="页脚占位符 4">
            <a:extLst>
              <a:ext uri="{FF2B5EF4-FFF2-40B4-BE49-F238E27FC236}">
                <a16:creationId xmlns:a16="http://schemas.microsoft.com/office/drawing/2014/main" id="{AF75D32F-8178-44B6-8ADC-DA95BDEE2C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DEC04E-0B98-4AED-A8B2-9E7D59500FDB}"/>
              </a:ext>
            </a:extLst>
          </p:cNvPr>
          <p:cNvSpPr>
            <a:spLocks noGrp="1"/>
          </p:cNvSpPr>
          <p:nvPr>
            <p:ph type="sldNum" sz="quarter" idx="12"/>
          </p:nvPr>
        </p:nvSpPr>
        <p:spPr/>
        <p:txBody>
          <a:bodyPr/>
          <a:lstStyle/>
          <a:p>
            <a:fld id="{6452FD65-B58F-4857-AAE4-B7BEE9348E74}" type="slidenum">
              <a:rPr lang="zh-CN" altLang="en-US" smtClean="0"/>
              <a:t>‹#›</a:t>
            </a:fld>
            <a:endParaRPr lang="zh-CN" altLang="en-US"/>
          </a:p>
        </p:txBody>
      </p:sp>
    </p:spTree>
    <p:extLst>
      <p:ext uri="{BB962C8B-B14F-4D97-AF65-F5344CB8AC3E}">
        <p14:creationId xmlns:p14="http://schemas.microsoft.com/office/powerpoint/2010/main" val="1157080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7D9207-814F-450D-BDDF-0D77E95DC23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EB537FE-EAE8-4093-8595-C5DD5552DC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DFCF8F4-8372-4FA0-9A1C-087D6038EB5D}"/>
              </a:ext>
            </a:extLst>
          </p:cNvPr>
          <p:cNvSpPr>
            <a:spLocks noGrp="1"/>
          </p:cNvSpPr>
          <p:nvPr>
            <p:ph type="dt" sz="half" idx="10"/>
          </p:nvPr>
        </p:nvSpPr>
        <p:spPr/>
        <p:txBody>
          <a:bodyPr/>
          <a:lstStyle/>
          <a:p>
            <a:fld id="{EF2542A9-2F4F-44BA-AF36-D78FD265C945}" type="datetimeFigureOut">
              <a:rPr lang="zh-CN" altLang="en-US" smtClean="0"/>
              <a:t>2019/12/15</a:t>
            </a:fld>
            <a:endParaRPr lang="zh-CN" altLang="en-US"/>
          </a:p>
        </p:txBody>
      </p:sp>
      <p:sp>
        <p:nvSpPr>
          <p:cNvPr id="5" name="页脚占位符 4">
            <a:extLst>
              <a:ext uri="{FF2B5EF4-FFF2-40B4-BE49-F238E27FC236}">
                <a16:creationId xmlns:a16="http://schemas.microsoft.com/office/drawing/2014/main" id="{EC3EEFFC-8AD7-4156-82FE-5CCF5859FA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2DEBD1-E773-4CC2-9F18-7EB272944E15}"/>
              </a:ext>
            </a:extLst>
          </p:cNvPr>
          <p:cNvSpPr>
            <a:spLocks noGrp="1"/>
          </p:cNvSpPr>
          <p:nvPr>
            <p:ph type="sldNum" sz="quarter" idx="12"/>
          </p:nvPr>
        </p:nvSpPr>
        <p:spPr/>
        <p:txBody>
          <a:bodyPr/>
          <a:lstStyle/>
          <a:p>
            <a:fld id="{6452FD65-B58F-4857-AAE4-B7BEE9348E74}" type="slidenum">
              <a:rPr lang="zh-CN" altLang="en-US" smtClean="0"/>
              <a:t>‹#›</a:t>
            </a:fld>
            <a:endParaRPr lang="zh-CN" altLang="en-US"/>
          </a:p>
        </p:txBody>
      </p:sp>
    </p:spTree>
    <p:extLst>
      <p:ext uri="{BB962C8B-B14F-4D97-AF65-F5344CB8AC3E}">
        <p14:creationId xmlns:p14="http://schemas.microsoft.com/office/powerpoint/2010/main" val="2636883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11A5F4-BFD4-495D-BDBF-4856D82696D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557B182-DB48-4533-AE47-3489AF88DDF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B64E5E7-F351-4D6C-B4FD-0190D092CF9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9445924-65D6-4A17-8CC3-5E9DF7D23DE9}"/>
              </a:ext>
            </a:extLst>
          </p:cNvPr>
          <p:cNvSpPr>
            <a:spLocks noGrp="1"/>
          </p:cNvSpPr>
          <p:nvPr>
            <p:ph type="dt" sz="half" idx="10"/>
          </p:nvPr>
        </p:nvSpPr>
        <p:spPr/>
        <p:txBody>
          <a:bodyPr/>
          <a:lstStyle/>
          <a:p>
            <a:fld id="{EF2542A9-2F4F-44BA-AF36-D78FD265C945}" type="datetimeFigureOut">
              <a:rPr lang="zh-CN" altLang="en-US" smtClean="0"/>
              <a:t>2019/12/15</a:t>
            </a:fld>
            <a:endParaRPr lang="zh-CN" altLang="en-US"/>
          </a:p>
        </p:txBody>
      </p:sp>
      <p:sp>
        <p:nvSpPr>
          <p:cNvPr id="6" name="页脚占位符 5">
            <a:extLst>
              <a:ext uri="{FF2B5EF4-FFF2-40B4-BE49-F238E27FC236}">
                <a16:creationId xmlns:a16="http://schemas.microsoft.com/office/drawing/2014/main" id="{6ACE0720-C225-4031-B1CD-AFBCE854C80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96629D-29EF-4B7E-AA57-3DC7BCCC62B7}"/>
              </a:ext>
            </a:extLst>
          </p:cNvPr>
          <p:cNvSpPr>
            <a:spLocks noGrp="1"/>
          </p:cNvSpPr>
          <p:nvPr>
            <p:ph type="sldNum" sz="quarter" idx="12"/>
          </p:nvPr>
        </p:nvSpPr>
        <p:spPr/>
        <p:txBody>
          <a:bodyPr/>
          <a:lstStyle/>
          <a:p>
            <a:fld id="{6452FD65-B58F-4857-AAE4-B7BEE9348E74}" type="slidenum">
              <a:rPr lang="zh-CN" altLang="en-US" smtClean="0"/>
              <a:t>‹#›</a:t>
            </a:fld>
            <a:endParaRPr lang="zh-CN" altLang="en-US"/>
          </a:p>
        </p:txBody>
      </p:sp>
    </p:spTree>
    <p:extLst>
      <p:ext uri="{BB962C8B-B14F-4D97-AF65-F5344CB8AC3E}">
        <p14:creationId xmlns:p14="http://schemas.microsoft.com/office/powerpoint/2010/main" val="1025762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03638E-3BE5-4D86-AD8E-CBE24162277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A72381A-8E39-45CF-AEA0-2FC37FC3B4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0EF9EF5-84D9-4177-A721-045D348C000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1E74C43-0744-4E99-9039-B3A7BCA5F3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6D40B10-9591-4A9F-8415-9956AE13EA5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C8DBDCD-034F-40A2-8045-B867FBF0C012}"/>
              </a:ext>
            </a:extLst>
          </p:cNvPr>
          <p:cNvSpPr>
            <a:spLocks noGrp="1"/>
          </p:cNvSpPr>
          <p:nvPr>
            <p:ph type="dt" sz="half" idx="10"/>
          </p:nvPr>
        </p:nvSpPr>
        <p:spPr/>
        <p:txBody>
          <a:bodyPr/>
          <a:lstStyle/>
          <a:p>
            <a:fld id="{EF2542A9-2F4F-44BA-AF36-D78FD265C945}" type="datetimeFigureOut">
              <a:rPr lang="zh-CN" altLang="en-US" smtClean="0"/>
              <a:t>2019/12/15</a:t>
            </a:fld>
            <a:endParaRPr lang="zh-CN" altLang="en-US"/>
          </a:p>
        </p:txBody>
      </p:sp>
      <p:sp>
        <p:nvSpPr>
          <p:cNvPr id="8" name="页脚占位符 7">
            <a:extLst>
              <a:ext uri="{FF2B5EF4-FFF2-40B4-BE49-F238E27FC236}">
                <a16:creationId xmlns:a16="http://schemas.microsoft.com/office/drawing/2014/main" id="{7FDBBDAD-4C71-4D96-8D5A-8092538941F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E150BEF-3ACA-495B-AA1F-95B81F6DAE5E}"/>
              </a:ext>
            </a:extLst>
          </p:cNvPr>
          <p:cNvSpPr>
            <a:spLocks noGrp="1"/>
          </p:cNvSpPr>
          <p:nvPr>
            <p:ph type="sldNum" sz="quarter" idx="12"/>
          </p:nvPr>
        </p:nvSpPr>
        <p:spPr/>
        <p:txBody>
          <a:bodyPr/>
          <a:lstStyle/>
          <a:p>
            <a:fld id="{6452FD65-B58F-4857-AAE4-B7BEE9348E74}" type="slidenum">
              <a:rPr lang="zh-CN" altLang="en-US" smtClean="0"/>
              <a:t>‹#›</a:t>
            </a:fld>
            <a:endParaRPr lang="zh-CN" altLang="en-US"/>
          </a:p>
        </p:txBody>
      </p:sp>
    </p:spTree>
    <p:extLst>
      <p:ext uri="{BB962C8B-B14F-4D97-AF65-F5344CB8AC3E}">
        <p14:creationId xmlns:p14="http://schemas.microsoft.com/office/powerpoint/2010/main" val="2771447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91D6C7-C8A2-4B22-BE95-59DD4CBE230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4F21D89-E8E9-45D9-A344-3A1439FEA5ED}"/>
              </a:ext>
            </a:extLst>
          </p:cNvPr>
          <p:cNvSpPr>
            <a:spLocks noGrp="1"/>
          </p:cNvSpPr>
          <p:nvPr>
            <p:ph type="dt" sz="half" idx="10"/>
          </p:nvPr>
        </p:nvSpPr>
        <p:spPr/>
        <p:txBody>
          <a:bodyPr/>
          <a:lstStyle/>
          <a:p>
            <a:fld id="{EF2542A9-2F4F-44BA-AF36-D78FD265C945}" type="datetimeFigureOut">
              <a:rPr lang="zh-CN" altLang="en-US" smtClean="0"/>
              <a:t>2019/12/15</a:t>
            </a:fld>
            <a:endParaRPr lang="zh-CN" altLang="en-US"/>
          </a:p>
        </p:txBody>
      </p:sp>
      <p:sp>
        <p:nvSpPr>
          <p:cNvPr id="4" name="页脚占位符 3">
            <a:extLst>
              <a:ext uri="{FF2B5EF4-FFF2-40B4-BE49-F238E27FC236}">
                <a16:creationId xmlns:a16="http://schemas.microsoft.com/office/drawing/2014/main" id="{DA80C56E-4AD6-4379-A9F3-3DFC369E329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285289A-F01E-4870-962B-A664C86019D3}"/>
              </a:ext>
            </a:extLst>
          </p:cNvPr>
          <p:cNvSpPr>
            <a:spLocks noGrp="1"/>
          </p:cNvSpPr>
          <p:nvPr>
            <p:ph type="sldNum" sz="quarter" idx="12"/>
          </p:nvPr>
        </p:nvSpPr>
        <p:spPr/>
        <p:txBody>
          <a:bodyPr/>
          <a:lstStyle/>
          <a:p>
            <a:fld id="{6452FD65-B58F-4857-AAE4-B7BEE9348E74}" type="slidenum">
              <a:rPr lang="zh-CN" altLang="en-US" smtClean="0"/>
              <a:t>‹#›</a:t>
            </a:fld>
            <a:endParaRPr lang="zh-CN" altLang="en-US"/>
          </a:p>
        </p:txBody>
      </p:sp>
    </p:spTree>
    <p:extLst>
      <p:ext uri="{BB962C8B-B14F-4D97-AF65-F5344CB8AC3E}">
        <p14:creationId xmlns:p14="http://schemas.microsoft.com/office/powerpoint/2010/main" val="1276522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CC7B7F7-E0A3-4FC8-BE1C-AD0131AFFE32}"/>
              </a:ext>
            </a:extLst>
          </p:cNvPr>
          <p:cNvSpPr>
            <a:spLocks noGrp="1"/>
          </p:cNvSpPr>
          <p:nvPr>
            <p:ph type="dt" sz="half" idx="10"/>
          </p:nvPr>
        </p:nvSpPr>
        <p:spPr/>
        <p:txBody>
          <a:bodyPr/>
          <a:lstStyle/>
          <a:p>
            <a:fld id="{EF2542A9-2F4F-44BA-AF36-D78FD265C945}" type="datetimeFigureOut">
              <a:rPr lang="zh-CN" altLang="en-US" smtClean="0"/>
              <a:t>2019/12/15</a:t>
            </a:fld>
            <a:endParaRPr lang="zh-CN" altLang="en-US"/>
          </a:p>
        </p:txBody>
      </p:sp>
      <p:sp>
        <p:nvSpPr>
          <p:cNvPr id="3" name="页脚占位符 2">
            <a:extLst>
              <a:ext uri="{FF2B5EF4-FFF2-40B4-BE49-F238E27FC236}">
                <a16:creationId xmlns:a16="http://schemas.microsoft.com/office/drawing/2014/main" id="{C39300B2-8DB7-4064-A00A-0296633296A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11222D0-EBAF-455E-84E8-E4389BA6DB5C}"/>
              </a:ext>
            </a:extLst>
          </p:cNvPr>
          <p:cNvSpPr>
            <a:spLocks noGrp="1"/>
          </p:cNvSpPr>
          <p:nvPr>
            <p:ph type="sldNum" sz="quarter" idx="12"/>
          </p:nvPr>
        </p:nvSpPr>
        <p:spPr/>
        <p:txBody>
          <a:bodyPr/>
          <a:lstStyle/>
          <a:p>
            <a:fld id="{6452FD65-B58F-4857-AAE4-B7BEE9348E74}" type="slidenum">
              <a:rPr lang="zh-CN" altLang="en-US" smtClean="0"/>
              <a:t>‹#›</a:t>
            </a:fld>
            <a:endParaRPr lang="zh-CN" altLang="en-US"/>
          </a:p>
        </p:txBody>
      </p:sp>
    </p:spTree>
    <p:extLst>
      <p:ext uri="{BB962C8B-B14F-4D97-AF65-F5344CB8AC3E}">
        <p14:creationId xmlns:p14="http://schemas.microsoft.com/office/powerpoint/2010/main" val="203262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C49394-BAC9-4B80-9E44-DF1C9D261B5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772B29F-4E88-4DC8-97B4-3A284CD43F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10CEC47-86B6-4857-B701-CD77716CB2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7687E1B-9A63-4CB1-9B12-EADC5907695D}"/>
              </a:ext>
            </a:extLst>
          </p:cNvPr>
          <p:cNvSpPr>
            <a:spLocks noGrp="1"/>
          </p:cNvSpPr>
          <p:nvPr>
            <p:ph type="dt" sz="half" idx="10"/>
          </p:nvPr>
        </p:nvSpPr>
        <p:spPr/>
        <p:txBody>
          <a:bodyPr/>
          <a:lstStyle/>
          <a:p>
            <a:fld id="{EF2542A9-2F4F-44BA-AF36-D78FD265C945}" type="datetimeFigureOut">
              <a:rPr lang="zh-CN" altLang="en-US" smtClean="0"/>
              <a:t>2019/12/15</a:t>
            </a:fld>
            <a:endParaRPr lang="zh-CN" altLang="en-US"/>
          </a:p>
        </p:txBody>
      </p:sp>
      <p:sp>
        <p:nvSpPr>
          <p:cNvPr id="6" name="页脚占位符 5">
            <a:extLst>
              <a:ext uri="{FF2B5EF4-FFF2-40B4-BE49-F238E27FC236}">
                <a16:creationId xmlns:a16="http://schemas.microsoft.com/office/drawing/2014/main" id="{76A25F95-0933-4D26-B8E3-DDA4E7984D7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B8FF23-0144-4481-8171-F92012CD9C0B}"/>
              </a:ext>
            </a:extLst>
          </p:cNvPr>
          <p:cNvSpPr>
            <a:spLocks noGrp="1"/>
          </p:cNvSpPr>
          <p:nvPr>
            <p:ph type="sldNum" sz="quarter" idx="12"/>
          </p:nvPr>
        </p:nvSpPr>
        <p:spPr/>
        <p:txBody>
          <a:bodyPr/>
          <a:lstStyle/>
          <a:p>
            <a:fld id="{6452FD65-B58F-4857-AAE4-B7BEE9348E74}" type="slidenum">
              <a:rPr lang="zh-CN" altLang="en-US" smtClean="0"/>
              <a:t>‹#›</a:t>
            </a:fld>
            <a:endParaRPr lang="zh-CN" altLang="en-US"/>
          </a:p>
        </p:txBody>
      </p:sp>
    </p:spTree>
    <p:extLst>
      <p:ext uri="{BB962C8B-B14F-4D97-AF65-F5344CB8AC3E}">
        <p14:creationId xmlns:p14="http://schemas.microsoft.com/office/powerpoint/2010/main" val="931951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C333DB-1A2F-4436-A3F3-2519CD2F3EA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4D1AA4E-BC45-4FC5-9125-EB00FFC494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FC62004-9F54-4E6B-A647-DBC8E33E8D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4414B2A-86A5-4926-A373-871EB24A3911}"/>
              </a:ext>
            </a:extLst>
          </p:cNvPr>
          <p:cNvSpPr>
            <a:spLocks noGrp="1"/>
          </p:cNvSpPr>
          <p:nvPr>
            <p:ph type="dt" sz="half" idx="10"/>
          </p:nvPr>
        </p:nvSpPr>
        <p:spPr/>
        <p:txBody>
          <a:bodyPr/>
          <a:lstStyle/>
          <a:p>
            <a:fld id="{EF2542A9-2F4F-44BA-AF36-D78FD265C945}" type="datetimeFigureOut">
              <a:rPr lang="zh-CN" altLang="en-US" smtClean="0"/>
              <a:t>2019/12/15</a:t>
            </a:fld>
            <a:endParaRPr lang="zh-CN" altLang="en-US"/>
          </a:p>
        </p:txBody>
      </p:sp>
      <p:sp>
        <p:nvSpPr>
          <p:cNvPr id="6" name="页脚占位符 5">
            <a:extLst>
              <a:ext uri="{FF2B5EF4-FFF2-40B4-BE49-F238E27FC236}">
                <a16:creationId xmlns:a16="http://schemas.microsoft.com/office/drawing/2014/main" id="{0AEDBE48-F0B4-4E49-917E-EAD817118F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49330B3-8EA4-4844-A3A1-5CC0D6912EAF}"/>
              </a:ext>
            </a:extLst>
          </p:cNvPr>
          <p:cNvSpPr>
            <a:spLocks noGrp="1"/>
          </p:cNvSpPr>
          <p:nvPr>
            <p:ph type="sldNum" sz="quarter" idx="12"/>
          </p:nvPr>
        </p:nvSpPr>
        <p:spPr/>
        <p:txBody>
          <a:bodyPr/>
          <a:lstStyle/>
          <a:p>
            <a:fld id="{6452FD65-B58F-4857-AAE4-B7BEE9348E74}" type="slidenum">
              <a:rPr lang="zh-CN" altLang="en-US" smtClean="0"/>
              <a:t>‹#›</a:t>
            </a:fld>
            <a:endParaRPr lang="zh-CN" altLang="en-US"/>
          </a:p>
        </p:txBody>
      </p:sp>
    </p:spTree>
    <p:extLst>
      <p:ext uri="{BB962C8B-B14F-4D97-AF65-F5344CB8AC3E}">
        <p14:creationId xmlns:p14="http://schemas.microsoft.com/office/powerpoint/2010/main" val="1243033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9658AED-9DC0-4215-90EC-8E0B1B17E4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B4FA4F6-F7DB-4C31-924F-E4C28154EA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1CBB319-2476-43E9-9BF3-474E606F86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2542A9-2F4F-44BA-AF36-D78FD265C945}" type="datetimeFigureOut">
              <a:rPr lang="zh-CN" altLang="en-US" smtClean="0"/>
              <a:t>2019/12/15</a:t>
            </a:fld>
            <a:endParaRPr lang="zh-CN" altLang="en-US"/>
          </a:p>
        </p:txBody>
      </p:sp>
      <p:sp>
        <p:nvSpPr>
          <p:cNvPr id="5" name="页脚占位符 4">
            <a:extLst>
              <a:ext uri="{FF2B5EF4-FFF2-40B4-BE49-F238E27FC236}">
                <a16:creationId xmlns:a16="http://schemas.microsoft.com/office/drawing/2014/main" id="{71268053-1F7D-450E-970A-EDCD24CE9A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605F14A-27F4-4F86-AEC2-F5D10B4B0E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52FD65-B58F-4857-AAE4-B7BEE9348E74}" type="slidenum">
              <a:rPr lang="zh-CN" altLang="en-US" smtClean="0"/>
              <a:t>‹#›</a:t>
            </a:fld>
            <a:endParaRPr lang="zh-CN" altLang="en-US"/>
          </a:p>
        </p:txBody>
      </p:sp>
    </p:spTree>
    <p:extLst>
      <p:ext uri="{BB962C8B-B14F-4D97-AF65-F5344CB8AC3E}">
        <p14:creationId xmlns:p14="http://schemas.microsoft.com/office/powerpoint/2010/main" val="3856575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3B7A8D-40FD-40DC-93EB-654A1C1D20C8}"/>
              </a:ext>
            </a:extLst>
          </p:cNvPr>
          <p:cNvSpPr>
            <a:spLocks noGrp="1"/>
          </p:cNvSpPr>
          <p:nvPr>
            <p:ph type="ctrTitle"/>
          </p:nvPr>
        </p:nvSpPr>
        <p:spPr>
          <a:xfrm>
            <a:off x="392033" y="1106321"/>
            <a:ext cx="11607462" cy="1973357"/>
          </a:xfrm>
        </p:spPr>
        <p:txBody>
          <a:bodyPr/>
          <a:lstStyle/>
          <a:p>
            <a:r>
              <a:rPr lang="en-US" altLang="zh-CN" dirty="0"/>
              <a:t>TCP/IP</a:t>
            </a:r>
            <a:r>
              <a:rPr lang="zh-CN" altLang="en-US" dirty="0"/>
              <a:t>协议栈</a:t>
            </a:r>
          </a:p>
        </p:txBody>
      </p:sp>
      <p:sp>
        <p:nvSpPr>
          <p:cNvPr id="3" name="副标题 2">
            <a:extLst>
              <a:ext uri="{FF2B5EF4-FFF2-40B4-BE49-F238E27FC236}">
                <a16:creationId xmlns:a16="http://schemas.microsoft.com/office/drawing/2014/main" id="{008CF37F-B584-44AE-BA0E-9B7F53716000}"/>
              </a:ext>
            </a:extLst>
          </p:cNvPr>
          <p:cNvSpPr>
            <a:spLocks noGrp="1"/>
          </p:cNvSpPr>
          <p:nvPr>
            <p:ph type="subTitle" idx="1"/>
          </p:nvPr>
        </p:nvSpPr>
        <p:spPr>
          <a:xfrm>
            <a:off x="8598568" y="3938921"/>
            <a:ext cx="2695074" cy="905793"/>
          </a:xfrm>
        </p:spPr>
        <p:txBody>
          <a:bodyPr/>
          <a:lstStyle/>
          <a:p>
            <a:r>
              <a:rPr lang="zh-CN" altLang="en-US" dirty="0"/>
              <a:t>翁朝曦</a:t>
            </a:r>
          </a:p>
        </p:txBody>
      </p:sp>
      <p:grpSp>
        <p:nvGrpSpPr>
          <p:cNvPr id="4" name="Group 11">
            <a:extLst>
              <a:ext uri="{FF2B5EF4-FFF2-40B4-BE49-F238E27FC236}">
                <a16:creationId xmlns:a16="http://schemas.microsoft.com/office/drawing/2014/main" id="{F94FF6B4-A77C-4EA7-AB7E-DD0E0EFC4B35}"/>
              </a:ext>
            </a:extLst>
          </p:cNvPr>
          <p:cNvGrpSpPr/>
          <p:nvPr/>
        </p:nvGrpSpPr>
        <p:grpSpPr>
          <a:xfrm>
            <a:off x="698639" y="3408947"/>
            <a:ext cx="5589866" cy="45719"/>
            <a:chOff x="2055030" y="1463669"/>
            <a:chExt cx="2304256" cy="544908"/>
          </a:xfrm>
        </p:grpSpPr>
        <p:sp>
          <p:nvSpPr>
            <p:cNvPr id="5" name="Rectangle 4">
              <a:extLst>
                <a:ext uri="{FF2B5EF4-FFF2-40B4-BE49-F238E27FC236}">
                  <a16:creationId xmlns:a16="http://schemas.microsoft.com/office/drawing/2014/main" id="{BF42465A-DC11-43A4-909F-31D5073FED77}"/>
                </a:ext>
              </a:extLst>
            </p:cNvPr>
            <p:cNvSpPr/>
            <p:nvPr/>
          </p:nvSpPr>
          <p:spPr>
            <a:xfrm>
              <a:off x="2055030" y="1463670"/>
              <a:ext cx="576064" cy="5449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6">
              <a:extLst>
                <a:ext uri="{FF2B5EF4-FFF2-40B4-BE49-F238E27FC236}">
                  <a16:creationId xmlns:a16="http://schemas.microsoft.com/office/drawing/2014/main" id="{95F91651-C314-4E44-B0F0-6FB142590551}"/>
                </a:ext>
              </a:extLst>
            </p:cNvPr>
            <p:cNvSpPr/>
            <p:nvPr/>
          </p:nvSpPr>
          <p:spPr>
            <a:xfrm>
              <a:off x="2631094" y="1463670"/>
              <a:ext cx="576064" cy="54490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7" name="Rectangle 7">
              <a:extLst>
                <a:ext uri="{FF2B5EF4-FFF2-40B4-BE49-F238E27FC236}">
                  <a16:creationId xmlns:a16="http://schemas.microsoft.com/office/drawing/2014/main" id="{141F3237-D6D1-45F7-9BE4-C83C770BE94B}"/>
                </a:ext>
              </a:extLst>
            </p:cNvPr>
            <p:cNvSpPr/>
            <p:nvPr/>
          </p:nvSpPr>
          <p:spPr>
            <a:xfrm>
              <a:off x="3207158" y="1463669"/>
              <a:ext cx="576064" cy="544907"/>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8" name="Rectangle 8">
              <a:extLst>
                <a:ext uri="{FF2B5EF4-FFF2-40B4-BE49-F238E27FC236}">
                  <a16:creationId xmlns:a16="http://schemas.microsoft.com/office/drawing/2014/main" id="{0568BFD2-D461-45FA-9F7D-6A959ADEF8EB}"/>
                </a:ext>
              </a:extLst>
            </p:cNvPr>
            <p:cNvSpPr/>
            <p:nvPr/>
          </p:nvSpPr>
          <p:spPr>
            <a:xfrm>
              <a:off x="3783222" y="1463670"/>
              <a:ext cx="576064" cy="54490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89659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36413D0-3989-437A-A323-D9D47B1CD138}"/>
              </a:ext>
            </a:extLst>
          </p:cNvPr>
          <p:cNvSpPr>
            <a:spLocks noGrp="1"/>
          </p:cNvSpPr>
          <p:nvPr>
            <p:ph idx="1"/>
          </p:nvPr>
        </p:nvSpPr>
        <p:spPr>
          <a:xfrm>
            <a:off x="737937" y="866273"/>
            <a:ext cx="10668000" cy="5438273"/>
          </a:xfrm>
        </p:spPr>
        <p:txBody>
          <a:bodyPr>
            <a:normAutofit/>
          </a:bodyPr>
          <a:lstStyle/>
          <a:p>
            <a:pPr marL="0" indent="0">
              <a:buNone/>
            </a:pPr>
            <a:r>
              <a:rPr lang="zh-CN" altLang="en-US" b="1" dirty="0"/>
              <a:t>发送数据的人是怎么知道目标主机网卡地址，也就是</a:t>
            </a:r>
            <a:r>
              <a:rPr lang="en-US" altLang="zh-CN" b="1" dirty="0"/>
              <a:t>MAC</a:t>
            </a:r>
            <a:r>
              <a:rPr lang="zh-CN" altLang="en-US" b="1" dirty="0"/>
              <a:t>地址的？</a:t>
            </a:r>
            <a:endParaRPr lang="en-US" altLang="zh-CN" b="1" dirty="0"/>
          </a:p>
          <a:p>
            <a:endParaRPr lang="en-US" altLang="zh-CN" dirty="0"/>
          </a:p>
          <a:p>
            <a:r>
              <a:rPr lang="en-US" altLang="zh-CN" dirty="0"/>
              <a:t>ARP</a:t>
            </a:r>
            <a:r>
              <a:rPr lang="zh-CN" altLang="en-US" dirty="0"/>
              <a:t>协议（地址解析协议），它是根据</a:t>
            </a:r>
            <a:r>
              <a:rPr lang="en-US" altLang="zh-CN" dirty="0"/>
              <a:t>IP</a:t>
            </a:r>
            <a:r>
              <a:rPr lang="zh-CN" altLang="en-US" dirty="0"/>
              <a:t>地址获取</a:t>
            </a:r>
            <a:r>
              <a:rPr lang="en-US" altLang="zh-CN" dirty="0"/>
              <a:t>MAC</a:t>
            </a:r>
            <a:r>
              <a:rPr lang="zh-CN" altLang="en-US" dirty="0"/>
              <a:t>地址的一个网络层协议</a:t>
            </a:r>
            <a:endParaRPr lang="en-US" altLang="zh-CN" dirty="0"/>
          </a:p>
          <a:p>
            <a:endParaRPr lang="en-US" altLang="zh-CN" dirty="0"/>
          </a:p>
          <a:p>
            <a:r>
              <a:rPr lang="zh-CN" altLang="en-US" dirty="0"/>
              <a:t>原理：</a:t>
            </a:r>
            <a:r>
              <a:rPr lang="en-US" altLang="zh-CN" dirty="0"/>
              <a:t>ARP</a:t>
            </a:r>
            <a:r>
              <a:rPr lang="zh-CN" altLang="en-US" dirty="0"/>
              <a:t>首先发起一个请求数据包，这个包的首部包含了目标主机的</a:t>
            </a:r>
            <a:r>
              <a:rPr lang="en-US" altLang="zh-CN" dirty="0"/>
              <a:t>IP</a:t>
            </a:r>
            <a:r>
              <a:rPr lang="zh-CN" altLang="en-US" dirty="0"/>
              <a:t>地址，然后这个数据包会在链路层再次包装，生成以太网数据包，然后由以太网</a:t>
            </a:r>
            <a:r>
              <a:rPr lang="zh-CN" altLang="en-US" b="1" dirty="0"/>
              <a:t>广播给子网内</a:t>
            </a:r>
            <a:r>
              <a:rPr lang="zh-CN" altLang="en-US" dirty="0"/>
              <a:t>所有主机，每个主机接收到这个数据包，并取出其中的目标</a:t>
            </a:r>
            <a:r>
              <a:rPr lang="en-US" altLang="zh-CN" dirty="0"/>
              <a:t>IP</a:t>
            </a:r>
            <a:r>
              <a:rPr lang="zh-CN" altLang="en-US" dirty="0"/>
              <a:t>地址和自己的</a:t>
            </a:r>
            <a:r>
              <a:rPr lang="en-US" altLang="zh-CN" dirty="0"/>
              <a:t>IP</a:t>
            </a:r>
            <a:r>
              <a:rPr lang="zh-CN" altLang="en-US" dirty="0"/>
              <a:t>进行比较，不相同就丢弃，相同则返回自己的</a:t>
            </a:r>
            <a:r>
              <a:rPr lang="en-US" altLang="zh-CN" dirty="0"/>
              <a:t>MAC</a:t>
            </a:r>
            <a:r>
              <a:rPr lang="zh-CN" altLang="en-US" dirty="0"/>
              <a:t>地址。</a:t>
            </a:r>
            <a:r>
              <a:rPr lang="en-US" altLang="zh-CN" dirty="0"/>
              <a:t>ARP</a:t>
            </a:r>
            <a:r>
              <a:rPr lang="zh-CN" altLang="en-US" dirty="0"/>
              <a:t>就接收返回的</a:t>
            </a:r>
            <a:r>
              <a:rPr lang="en-US" altLang="zh-CN" dirty="0"/>
              <a:t>MAC</a:t>
            </a:r>
            <a:r>
              <a:rPr lang="zh-CN" altLang="en-US" dirty="0"/>
              <a:t>地址，这样发送者就知道了目标主机的</a:t>
            </a:r>
            <a:r>
              <a:rPr lang="en-US" altLang="zh-CN" dirty="0"/>
              <a:t>MAC</a:t>
            </a:r>
            <a:r>
              <a:rPr lang="zh-CN" altLang="en-US" dirty="0"/>
              <a:t>地址</a:t>
            </a: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315418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A025E29-FEE0-48E0-AB6F-D9B04632F785}"/>
              </a:ext>
            </a:extLst>
          </p:cNvPr>
          <p:cNvSpPr>
            <a:spLocks noGrp="1"/>
          </p:cNvSpPr>
          <p:nvPr>
            <p:ph idx="1"/>
          </p:nvPr>
        </p:nvSpPr>
        <p:spPr>
          <a:xfrm>
            <a:off x="838200" y="686091"/>
            <a:ext cx="10515600" cy="4351338"/>
          </a:xfrm>
        </p:spPr>
        <p:txBody>
          <a:bodyPr>
            <a:normAutofit lnSpcReduction="10000"/>
          </a:bodyPr>
          <a:lstStyle/>
          <a:p>
            <a:pPr marL="0" indent="0">
              <a:buNone/>
            </a:pPr>
            <a:r>
              <a:rPr lang="zh-CN" altLang="en-US" b="1" dirty="0"/>
              <a:t>如果说两个主机不是同一个子网该怎么办？</a:t>
            </a:r>
            <a:endParaRPr lang="en-US" altLang="zh-CN" b="1" dirty="0"/>
          </a:p>
          <a:p>
            <a:endParaRPr lang="en-US" altLang="zh-CN" dirty="0"/>
          </a:p>
          <a:p>
            <a:r>
              <a:rPr lang="zh-CN" altLang="en-US" b="0" dirty="0"/>
              <a:t>以太网会将数据包转发给当前子网的</a:t>
            </a:r>
            <a:r>
              <a:rPr lang="zh-CN" altLang="en-US" b="1" dirty="0"/>
              <a:t>网关通过</a:t>
            </a:r>
            <a:r>
              <a:rPr lang="zh-CN" altLang="en-US" dirty="0"/>
              <a:t>相关路由协议</a:t>
            </a:r>
            <a:r>
              <a:rPr lang="zh-CN" altLang="en-US" b="0" dirty="0"/>
              <a:t>进行</a:t>
            </a:r>
            <a:r>
              <a:rPr lang="zh-CN" altLang="en-US" b="1" dirty="0"/>
              <a:t>路由</a:t>
            </a:r>
            <a:r>
              <a:rPr lang="zh-CN" altLang="en-US" b="0" dirty="0"/>
              <a:t>，所有的</a:t>
            </a:r>
            <a:r>
              <a:rPr lang="zh-CN" altLang="en-US" b="1" dirty="0"/>
              <a:t>网关（网间连接器，可使各子网互联）</a:t>
            </a:r>
            <a:r>
              <a:rPr lang="zh-CN" altLang="en-US" b="0" dirty="0"/>
              <a:t>进行多次转发，最终将数据包转发到目标</a:t>
            </a:r>
            <a:r>
              <a:rPr lang="en-US" altLang="zh-CN" b="0" dirty="0"/>
              <a:t>IP</a:t>
            </a:r>
            <a:r>
              <a:rPr lang="zh-CN" altLang="en-US" b="0" dirty="0"/>
              <a:t>所在的子网中，</a:t>
            </a:r>
            <a:r>
              <a:rPr lang="zh-CN" altLang="en-US" dirty="0"/>
              <a:t>然后</a:t>
            </a:r>
            <a:r>
              <a:rPr lang="zh-CN" altLang="en-US" b="0" dirty="0"/>
              <a:t>再根据</a:t>
            </a:r>
            <a:r>
              <a:rPr lang="en-US" altLang="zh-CN" b="0" dirty="0"/>
              <a:t>IP</a:t>
            </a:r>
            <a:r>
              <a:rPr lang="zh-CN" altLang="en-US" b="0" dirty="0"/>
              <a:t>地址</a:t>
            </a:r>
            <a:r>
              <a:rPr lang="zh-CN" altLang="en-US" dirty="0"/>
              <a:t>通过</a:t>
            </a:r>
            <a:r>
              <a:rPr lang="en-US" altLang="zh-CN" dirty="0"/>
              <a:t>ARP</a:t>
            </a:r>
            <a:r>
              <a:rPr lang="zh-CN" altLang="en-US" dirty="0"/>
              <a:t>协议解析出目标主机的</a:t>
            </a:r>
            <a:r>
              <a:rPr lang="en-US" altLang="zh-CN" dirty="0"/>
              <a:t>MAC</a:t>
            </a:r>
            <a:r>
              <a:rPr lang="zh-CN" altLang="en-US" dirty="0"/>
              <a:t>地址，最后以广播形式发送数据包（子网所有主机得到包进行</a:t>
            </a:r>
            <a:r>
              <a:rPr lang="en-US" altLang="zh-CN" dirty="0"/>
              <a:t>MAC</a:t>
            </a:r>
            <a:r>
              <a:rPr lang="zh-CN" altLang="en-US" dirty="0"/>
              <a:t>比较来获取数据）</a:t>
            </a:r>
            <a:endParaRPr lang="en-US" altLang="zh-CN" dirty="0"/>
          </a:p>
          <a:p>
            <a:pPr marL="0" indent="0">
              <a:buNone/>
            </a:pPr>
            <a:endParaRPr lang="en-US" altLang="zh-CN" dirty="0"/>
          </a:p>
          <a:p>
            <a:r>
              <a:rPr lang="en-US" altLang="zh-CN" dirty="0"/>
              <a:t>IP</a:t>
            </a:r>
            <a:r>
              <a:rPr lang="zh-CN" altLang="en-US" dirty="0"/>
              <a:t>数据包（</a:t>
            </a:r>
            <a:r>
              <a:rPr lang="zh-CN" altLang="en-US" b="0" dirty="0"/>
              <a:t>首部：源、目标</a:t>
            </a:r>
            <a:r>
              <a:rPr lang="en-US" altLang="zh-CN" b="0" dirty="0"/>
              <a:t>IP</a:t>
            </a:r>
            <a:r>
              <a:rPr lang="zh-CN" altLang="en-US" b="0" dirty="0"/>
              <a:t>地址，目标</a:t>
            </a:r>
            <a:r>
              <a:rPr lang="en-US" altLang="zh-CN" b="0" dirty="0"/>
              <a:t>IP</a:t>
            </a:r>
            <a:r>
              <a:rPr lang="zh-CN" altLang="en-US" b="0" dirty="0"/>
              <a:t>地址是网关路由的线索和依据</a:t>
            </a:r>
            <a:r>
              <a:rPr lang="zh-CN" altLang="en-US" dirty="0"/>
              <a:t>）</a:t>
            </a:r>
            <a:endParaRPr lang="en-US" altLang="zh-CN" dirty="0"/>
          </a:p>
          <a:p>
            <a:pPr marL="0" indent="0">
              <a:buNone/>
            </a:pPr>
            <a:endParaRPr lang="en-US" altLang="zh-CN" dirty="0"/>
          </a:p>
        </p:txBody>
      </p:sp>
      <p:pic>
        <p:nvPicPr>
          <p:cNvPr id="3078" name="Picture 6">
            <a:extLst>
              <a:ext uri="{FF2B5EF4-FFF2-40B4-BE49-F238E27FC236}">
                <a16:creationId xmlns:a16="http://schemas.microsoft.com/office/drawing/2014/main" id="{F659DEF5-CA05-4519-8A82-E142D953B2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5865" y="4903317"/>
            <a:ext cx="9293656" cy="1371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296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078"/>
                                        </p:tgtEl>
                                        <p:attrNameLst>
                                          <p:attrName>style.visibility</p:attrName>
                                        </p:attrNameLst>
                                      </p:cBhvr>
                                      <p:to>
                                        <p:strVal val="visible"/>
                                      </p:to>
                                    </p:set>
                                    <p:animEffect transition="in" filter="fade">
                                      <p:cBhvr>
                                        <p:cTn id="26" dur="1000"/>
                                        <p:tgtEl>
                                          <p:spTgt spid="3078"/>
                                        </p:tgtEl>
                                      </p:cBhvr>
                                    </p:animEffect>
                                    <p:anim calcmode="lin" valueType="num">
                                      <p:cBhvr>
                                        <p:cTn id="27" dur="1000" fill="hold"/>
                                        <p:tgtEl>
                                          <p:spTgt spid="3078"/>
                                        </p:tgtEl>
                                        <p:attrNameLst>
                                          <p:attrName>ppt_x</p:attrName>
                                        </p:attrNameLst>
                                      </p:cBhvr>
                                      <p:tavLst>
                                        <p:tav tm="0">
                                          <p:val>
                                            <p:strVal val="#ppt_x"/>
                                          </p:val>
                                        </p:tav>
                                        <p:tav tm="100000">
                                          <p:val>
                                            <p:strVal val="#ppt_x"/>
                                          </p:val>
                                        </p:tav>
                                      </p:tavLst>
                                    </p:anim>
                                    <p:anim calcmode="lin" valueType="num">
                                      <p:cBhvr>
                                        <p:cTn id="28" dur="1000" fill="hold"/>
                                        <p:tgtEl>
                                          <p:spTgt spid="30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CAD456-4D6B-42CF-9A10-D9A0D91F77D2}"/>
              </a:ext>
            </a:extLst>
          </p:cNvPr>
          <p:cNvSpPr>
            <a:spLocks noGrp="1"/>
          </p:cNvSpPr>
          <p:nvPr>
            <p:ph type="title"/>
          </p:nvPr>
        </p:nvSpPr>
        <p:spPr/>
        <p:txBody>
          <a:bodyPr/>
          <a:lstStyle/>
          <a:p>
            <a:r>
              <a:rPr lang="zh-CN" altLang="en-US" dirty="0"/>
              <a:t>传输层</a:t>
            </a:r>
          </a:p>
        </p:txBody>
      </p:sp>
      <p:sp>
        <p:nvSpPr>
          <p:cNvPr id="3" name="内容占位符 2">
            <a:extLst>
              <a:ext uri="{FF2B5EF4-FFF2-40B4-BE49-F238E27FC236}">
                <a16:creationId xmlns:a16="http://schemas.microsoft.com/office/drawing/2014/main" id="{FD223479-AF43-493B-BA3F-057E652477C9}"/>
              </a:ext>
            </a:extLst>
          </p:cNvPr>
          <p:cNvSpPr>
            <a:spLocks noGrp="1"/>
          </p:cNvSpPr>
          <p:nvPr>
            <p:ph idx="1"/>
          </p:nvPr>
        </p:nvSpPr>
        <p:spPr>
          <a:xfrm>
            <a:off x="838200" y="1420811"/>
            <a:ext cx="10515600" cy="5072063"/>
          </a:xfrm>
        </p:spPr>
        <p:txBody>
          <a:bodyPr/>
          <a:lstStyle/>
          <a:p>
            <a:r>
              <a:rPr lang="en-US" altLang="zh-CN" dirty="0"/>
              <a:t>UDP</a:t>
            </a:r>
            <a:r>
              <a:rPr lang="zh-CN" altLang="en-US" dirty="0"/>
              <a:t>协议（用户数据报协议）</a:t>
            </a:r>
            <a:endParaRPr lang="en-US" altLang="zh-CN" dirty="0"/>
          </a:p>
          <a:p>
            <a:pPr marL="0" indent="0">
              <a:buNone/>
            </a:pPr>
            <a:r>
              <a:rPr lang="en-US" altLang="zh-CN" dirty="0"/>
              <a:t>UDP</a:t>
            </a:r>
            <a:r>
              <a:rPr lang="zh-CN" altLang="en-US" dirty="0"/>
              <a:t>协议定义了</a:t>
            </a:r>
            <a:r>
              <a:rPr lang="zh-CN" altLang="en-US" b="1" dirty="0"/>
              <a:t>端口</a:t>
            </a:r>
            <a:r>
              <a:rPr lang="zh-CN" altLang="en-US" dirty="0"/>
              <a:t>，同一个主机上的每一个应用都需要指定唯一的端口号，并规定网络中传输的数据包必须加上端口信息，这样，当数据包到达主机后，就可以根据端口号找到对应的应用程序了。</a:t>
            </a:r>
            <a:endParaRPr lang="en-US" altLang="zh-CN" dirty="0"/>
          </a:p>
          <a:p>
            <a:pPr marL="0" indent="0">
              <a:buNone/>
            </a:pPr>
            <a:endParaRPr lang="en-US" altLang="zh-CN" dirty="0"/>
          </a:p>
          <a:p>
            <a:pPr marL="0" indent="0">
              <a:buNone/>
            </a:pPr>
            <a:r>
              <a:rPr lang="en-US" altLang="zh-CN" dirty="0"/>
              <a:t>UDP</a:t>
            </a:r>
            <a:r>
              <a:rPr lang="zh-CN" altLang="en-US" dirty="0"/>
              <a:t>数据包由首部和数据两部分组成，首部主要包括源端口和目标端口</a:t>
            </a:r>
            <a:endParaRPr lang="en-US" altLang="zh-CN" dirty="0"/>
          </a:p>
          <a:p>
            <a:pPr marL="0" indent="0">
              <a:buNone/>
            </a:pPr>
            <a:endParaRPr lang="en-US" altLang="zh-CN" dirty="0"/>
          </a:p>
        </p:txBody>
      </p:sp>
      <p:pic>
        <p:nvPicPr>
          <p:cNvPr id="6148" name="Picture 4">
            <a:extLst>
              <a:ext uri="{FF2B5EF4-FFF2-40B4-BE49-F238E27FC236}">
                <a16:creationId xmlns:a16="http://schemas.microsoft.com/office/drawing/2014/main" id="{B3BB4A51-8D55-41B8-B0FB-0C72AB4D72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9919" y="4767036"/>
            <a:ext cx="8972162" cy="1340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270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6148"/>
                                        </p:tgtEl>
                                        <p:attrNameLst>
                                          <p:attrName>style.visibility</p:attrName>
                                        </p:attrNameLst>
                                      </p:cBhvr>
                                      <p:to>
                                        <p:strVal val="visible"/>
                                      </p:to>
                                    </p:set>
                                    <p:animEffect transition="in" filter="fade">
                                      <p:cBhvr>
                                        <p:cTn id="33" dur="1000"/>
                                        <p:tgtEl>
                                          <p:spTgt spid="6148"/>
                                        </p:tgtEl>
                                      </p:cBhvr>
                                    </p:animEffect>
                                    <p:anim calcmode="lin" valueType="num">
                                      <p:cBhvr>
                                        <p:cTn id="34" dur="1000" fill="hold"/>
                                        <p:tgtEl>
                                          <p:spTgt spid="6148"/>
                                        </p:tgtEl>
                                        <p:attrNameLst>
                                          <p:attrName>ppt_x</p:attrName>
                                        </p:attrNameLst>
                                      </p:cBhvr>
                                      <p:tavLst>
                                        <p:tav tm="0">
                                          <p:val>
                                            <p:strVal val="#ppt_x"/>
                                          </p:val>
                                        </p:tav>
                                        <p:tav tm="100000">
                                          <p:val>
                                            <p:strVal val="#ppt_x"/>
                                          </p:val>
                                        </p:tav>
                                      </p:tavLst>
                                    </p:anim>
                                    <p:anim calcmode="lin" valueType="num">
                                      <p:cBhvr>
                                        <p:cTn id="35" dur="1000" fill="hold"/>
                                        <p:tgtEl>
                                          <p:spTgt spid="61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0C4653B-28E5-4EE3-BE76-81523486FFF8}"/>
              </a:ext>
            </a:extLst>
          </p:cNvPr>
          <p:cNvSpPr>
            <a:spLocks noGrp="1"/>
          </p:cNvSpPr>
          <p:nvPr>
            <p:ph idx="1"/>
          </p:nvPr>
        </p:nvSpPr>
        <p:spPr/>
        <p:txBody>
          <a:bodyPr/>
          <a:lstStyle/>
          <a:p>
            <a:r>
              <a:rPr lang="en-US" altLang="zh-CN" dirty="0"/>
              <a:t>TCP</a:t>
            </a:r>
            <a:r>
              <a:rPr lang="zh-CN" altLang="en-US" dirty="0"/>
              <a:t>协议（传输控制协议）</a:t>
            </a:r>
            <a:endParaRPr lang="en-US" altLang="zh-CN" dirty="0"/>
          </a:p>
          <a:p>
            <a:pPr marL="0" indent="0">
              <a:buNone/>
            </a:pPr>
            <a:r>
              <a:rPr lang="zh-CN" altLang="en-US" dirty="0"/>
              <a:t>是一种面向连接的、可靠的、基于字节流的通信协议。</a:t>
            </a:r>
            <a:endParaRPr lang="en-US" altLang="zh-CN" dirty="0"/>
          </a:p>
          <a:p>
            <a:pPr marL="0" indent="0">
              <a:buNone/>
            </a:pPr>
            <a:endParaRPr lang="en-US" altLang="zh-CN" dirty="0"/>
          </a:p>
          <a:p>
            <a:pPr marL="0" indent="0">
              <a:buNone/>
            </a:pPr>
            <a:r>
              <a:rPr lang="zh-CN" altLang="en-US" dirty="0"/>
              <a:t>简单来说</a:t>
            </a:r>
            <a:r>
              <a:rPr lang="en-US" altLang="zh-CN" b="1" dirty="0"/>
              <a:t>TCP</a:t>
            </a:r>
            <a:r>
              <a:rPr lang="zh-CN" altLang="en-US" b="1" dirty="0"/>
              <a:t>就是有确认机制的</a:t>
            </a:r>
            <a:r>
              <a:rPr lang="en-US" altLang="zh-CN" b="1" dirty="0"/>
              <a:t>UDP</a:t>
            </a:r>
            <a:r>
              <a:rPr lang="zh-CN" altLang="en-US" b="1" dirty="0"/>
              <a:t>协议，</a:t>
            </a:r>
            <a:r>
              <a:rPr lang="zh-CN" altLang="en-US" dirty="0"/>
              <a:t>每发出一个数据包都要求确认，如果有一个数据包丢失，就收不到确认，发送方就必须重发这个数据包。</a:t>
            </a:r>
          </a:p>
        </p:txBody>
      </p:sp>
    </p:spTree>
    <p:extLst>
      <p:ext uri="{BB962C8B-B14F-4D97-AF65-F5344CB8AC3E}">
        <p14:creationId xmlns:p14="http://schemas.microsoft.com/office/powerpoint/2010/main" val="48869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BB8FE4-35C5-427D-97F3-85DED169C13A}"/>
              </a:ext>
            </a:extLst>
          </p:cNvPr>
          <p:cNvSpPr>
            <a:spLocks noGrp="1"/>
          </p:cNvSpPr>
          <p:nvPr>
            <p:ph type="title"/>
          </p:nvPr>
        </p:nvSpPr>
        <p:spPr/>
        <p:txBody>
          <a:bodyPr/>
          <a:lstStyle/>
          <a:p>
            <a:r>
              <a:rPr lang="zh-CN" altLang="en-US" dirty="0"/>
              <a:t>应用层</a:t>
            </a:r>
          </a:p>
        </p:txBody>
      </p:sp>
      <p:sp>
        <p:nvSpPr>
          <p:cNvPr id="3" name="内容占位符 2">
            <a:extLst>
              <a:ext uri="{FF2B5EF4-FFF2-40B4-BE49-F238E27FC236}">
                <a16:creationId xmlns:a16="http://schemas.microsoft.com/office/drawing/2014/main" id="{74CDA98D-8D26-4795-A56B-60A4BEBF3FB9}"/>
              </a:ext>
            </a:extLst>
          </p:cNvPr>
          <p:cNvSpPr>
            <a:spLocks noGrp="1"/>
          </p:cNvSpPr>
          <p:nvPr>
            <p:ph idx="1"/>
          </p:nvPr>
        </p:nvSpPr>
        <p:spPr/>
        <p:txBody>
          <a:bodyPr/>
          <a:lstStyle/>
          <a:p>
            <a:r>
              <a:rPr lang="zh-CN" altLang="en-US" dirty="0"/>
              <a:t>各种数据规范协议（</a:t>
            </a:r>
            <a:r>
              <a:rPr lang="en-US" altLang="zh-CN" dirty="0"/>
              <a:t>HTTP</a:t>
            </a:r>
            <a:r>
              <a:rPr lang="zh-CN" altLang="en-US" dirty="0"/>
              <a:t>、</a:t>
            </a:r>
            <a:r>
              <a:rPr lang="en-US" altLang="zh-CN" dirty="0"/>
              <a:t>FTP</a:t>
            </a:r>
            <a:r>
              <a:rPr lang="zh-CN" altLang="en-US" dirty="0"/>
              <a:t>、</a:t>
            </a:r>
            <a:r>
              <a:rPr lang="en-US" altLang="zh-CN" dirty="0"/>
              <a:t>SMTP</a:t>
            </a:r>
            <a:r>
              <a:rPr lang="zh-CN" altLang="en-US" dirty="0"/>
              <a:t>等）</a:t>
            </a:r>
            <a:endParaRPr lang="en-US" altLang="zh-CN" dirty="0"/>
          </a:p>
          <a:p>
            <a:endParaRPr lang="en-US" altLang="zh-CN" dirty="0"/>
          </a:p>
          <a:p>
            <a:r>
              <a:rPr lang="zh-CN" altLang="en-US" dirty="0"/>
              <a:t>应用层定义数据格式并按照对应的格式解读数据</a:t>
            </a:r>
          </a:p>
        </p:txBody>
      </p:sp>
    </p:spTree>
    <p:extLst>
      <p:ext uri="{BB962C8B-B14F-4D97-AF65-F5344CB8AC3E}">
        <p14:creationId xmlns:p14="http://schemas.microsoft.com/office/powerpoint/2010/main" val="845380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764D9CB-21F1-4E85-92C9-24C3BD513ED6}"/>
              </a:ext>
            </a:extLst>
          </p:cNvPr>
          <p:cNvSpPr>
            <a:spLocks noGrp="1"/>
          </p:cNvSpPr>
          <p:nvPr>
            <p:ph idx="1"/>
          </p:nvPr>
        </p:nvSpPr>
        <p:spPr>
          <a:xfrm>
            <a:off x="167639" y="503776"/>
            <a:ext cx="5618611" cy="5388864"/>
          </a:xfrm>
        </p:spPr>
        <p:txBody>
          <a:bodyPr/>
          <a:lstStyle/>
          <a:p>
            <a:r>
              <a:rPr lang="zh-CN" altLang="en-US" b="1" dirty="0"/>
              <a:t>链路层</a:t>
            </a:r>
            <a:r>
              <a:rPr lang="zh-CN" altLang="en-US" dirty="0"/>
              <a:t>：对电信号（</a:t>
            </a:r>
            <a:r>
              <a:rPr lang="en-US" altLang="zh-CN" dirty="0"/>
              <a:t>0</a:t>
            </a:r>
            <a:r>
              <a:rPr lang="zh-CN" altLang="en-US" dirty="0"/>
              <a:t>、</a:t>
            </a:r>
            <a:r>
              <a:rPr lang="en-US" altLang="zh-CN" dirty="0"/>
              <a:t>1</a:t>
            </a:r>
            <a:r>
              <a:rPr lang="zh-CN" altLang="en-US" dirty="0"/>
              <a:t>）分组，定义数据帧，确认主机的物理地址（网卡地址），传输数据</a:t>
            </a:r>
            <a:endParaRPr lang="en-US" altLang="zh-CN" dirty="0"/>
          </a:p>
          <a:p>
            <a:r>
              <a:rPr lang="zh-CN" altLang="en-US" b="1" dirty="0"/>
              <a:t>网络层</a:t>
            </a:r>
            <a:r>
              <a:rPr lang="zh-CN" altLang="en-US" dirty="0"/>
              <a:t>：定义</a:t>
            </a:r>
            <a:r>
              <a:rPr lang="en-US" altLang="zh-CN" dirty="0"/>
              <a:t>IP</a:t>
            </a:r>
            <a:r>
              <a:rPr lang="zh-CN" altLang="en-US" dirty="0"/>
              <a:t>地址，确认主机所在的网络位置，并利用</a:t>
            </a:r>
            <a:r>
              <a:rPr lang="en-US" altLang="zh-CN" dirty="0"/>
              <a:t>ARP</a:t>
            </a:r>
            <a:r>
              <a:rPr lang="zh-CN" altLang="en-US" dirty="0"/>
              <a:t>协议通过</a:t>
            </a:r>
            <a:r>
              <a:rPr lang="en-US" altLang="zh-CN" dirty="0"/>
              <a:t>IP</a:t>
            </a:r>
            <a:r>
              <a:rPr lang="zh-CN" altLang="en-US" dirty="0"/>
              <a:t>进行</a:t>
            </a:r>
            <a:r>
              <a:rPr lang="en-US" altLang="zh-CN" dirty="0"/>
              <a:t>MAC</a:t>
            </a:r>
            <a:r>
              <a:rPr lang="zh-CN" altLang="en-US" dirty="0"/>
              <a:t>寻址，对外网进行路由转发</a:t>
            </a:r>
            <a:endParaRPr lang="en-US" altLang="zh-CN" dirty="0"/>
          </a:p>
          <a:p>
            <a:r>
              <a:rPr lang="zh-CN" altLang="en-US" b="1" dirty="0"/>
              <a:t>传输层</a:t>
            </a:r>
            <a:r>
              <a:rPr lang="zh-CN" altLang="en-US" dirty="0"/>
              <a:t>：定义端口，给应用程序标识一个身份，并将数据包交给对应应用程序</a:t>
            </a:r>
            <a:endParaRPr lang="en-US" altLang="zh-CN" dirty="0"/>
          </a:p>
          <a:p>
            <a:r>
              <a:rPr lang="zh-CN" altLang="en-US" b="1" dirty="0"/>
              <a:t>应用层</a:t>
            </a:r>
            <a:r>
              <a:rPr lang="zh-CN" altLang="en-US" dirty="0"/>
              <a:t>：定义数据格式，并按照对应的格式解读数据</a:t>
            </a:r>
            <a:endParaRPr lang="en-US" altLang="zh-CN" dirty="0"/>
          </a:p>
        </p:txBody>
      </p:sp>
      <p:pic>
        <p:nvPicPr>
          <p:cNvPr id="4" name="Picture 2">
            <a:extLst>
              <a:ext uri="{FF2B5EF4-FFF2-40B4-BE49-F238E27FC236}">
                <a16:creationId xmlns:a16="http://schemas.microsoft.com/office/drawing/2014/main" id="{97B86BBC-B033-487B-A94F-BCC63FD4E8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5200" y="331235"/>
            <a:ext cx="5618612" cy="5733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360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4E181-EADF-4710-B69A-107161A45D5E}"/>
              </a:ext>
            </a:extLst>
          </p:cNvPr>
          <p:cNvSpPr>
            <a:spLocks noGrp="1"/>
          </p:cNvSpPr>
          <p:nvPr>
            <p:ph type="title"/>
          </p:nvPr>
        </p:nvSpPr>
        <p:spPr>
          <a:xfrm>
            <a:off x="838200" y="2643104"/>
            <a:ext cx="10515600" cy="1325563"/>
          </a:xfrm>
        </p:spPr>
        <p:txBody>
          <a:bodyPr/>
          <a:lstStyle/>
          <a:p>
            <a:pPr algn="ctr"/>
            <a:r>
              <a:rPr lang="zh-CN" altLang="en-US" b="1" dirty="0"/>
              <a:t>谢谢</a:t>
            </a:r>
          </a:p>
        </p:txBody>
      </p:sp>
    </p:spTree>
    <p:extLst>
      <p:ext uri="{BB962C8B-B14F-4D97-AF65-F5344CB8AC3E}">
        <p14:creationId xmlns:p14="http://schemas.microsoft.com/office/powerpoint/2010/main" val="358358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58DE550-160B-4C29-87CC-7221E3A4F29A}"/>
              </a:ext>
            </a:extLst>
          </p:cNvPr>
          <p:cNvSpPr>
            <a:spLocks noGrp="1"/>
          </p:cNvSpPr>
          <p:nvPr>
            <p:ph idx="1"/>
          </p:nvPr>
        </p:nvSpPr>
        <p:spPr>
          <a:xfrm>
            <a:off x="838200" y="1039562"/>
            <a:ext cx="10515600" cy="4351338"/>
          </a:xfrm>
        </p:spPr>
        <p:txBody>
          <a:bodyPr>
            <a:normAutofit/>
          </a:bodyPr>
          <a:lstStyle/>
          <a:p>
            <a:r>
              <a:rPr lang="en-US" altLang="zh-CN" dirty="0"/>
              <a:t>TCP/IP </a:t>
            </a:r>
            <a:r>
              <a:rPr lang="zh-CN" altLang="en-US" dirty="0"/>
              <a:t>协议栈是一系列网络协议的总和，是构成网络通信的核心，它定义了电子设备如何连入因特网，以及数据如何在它们之间进行传输。</a:t>
            </a:r>
            <a:r>
              <a:rPr lang="en-US" altLang="zh-CN" dirty="0"/>
              <a:t>TCP/IP </a:t>
            </a:r>
            <a:r>
              <a:rPr lang="zh-CN" altLang="en-US" dirty="0"/>
              <a:t>协议采用</a:t>
            </a:r>
            <a:r>
              <a:rPr lang="en-US" altLang="zh-CN" dirty="0"/>
              <a:t>4</a:t>
            </a:r>
            <a:r>
              <a:rPr lang="zh-CN" altLang="en-US" dirty="0"/>
              <a:t>层结构，分别是</a:t>
            </a:r>
            <a:r>
              <a:rPr lang="zh-CN" altLang="en-US" b="1" dirty="0"/>
              <a:t>应用层、传输层、网络层和链路层</a:t>
            </a:r>
            <a:r>
              <a:rPr lang="zh-CN" altLang="en-US" dirty="0"/>
              <a:t>，每一层都引入相关协议来完成各层所需要的工作。</a:t>
            </a:r>
            <a:endParaRPr lang="en-US" altLang="zh-CN" dirty="0"/>
          </a:p>
          <a:p>
            <a:endParaRPr lang="en-US" altLang="zh-CN" dirty="0"/>
          </a:p>
          <a:p>
            <a:r>
              <a:rPr lang="zh-CN" altLang="en-US" dirty="0"/>
              <a:t>层与协议</a:t>
            </a:r>
            <a:endParaRPr lang="en-US" altLang="zh-CN" dirty="0"/>
          </a:p>
          <a:p>
            <a:pPr marL="0" indent="0">
              <a:buNone/>
            </a:pPr>
            <a:r>
              <a:rPr lang="zh-CN" altLang="en-US" dirty="0"/>
              <a:t>每一层都是为了完成一种功能。为了实现这些功能，就需要大家都遵守共同的规则。我们把这个规则叫做 </a:t>
            </a:r>
            <a:r>
              <a:rPr lang="en-US" altLang="zh-CN" b="1" dirty="0"/>
              <a:t>"</a:t>
            </a:r>
            <a:r>
              <a:rPr lang="zh-CN" altLang="en-US" b="1" dirty="0"/>
              <a:t>协议</a:t>
            </a:r>
            <a:r>
              <a:rPr lang="en-US" altLang="zh-CN" b="1" dirty="0"/>
              <a:t>"</a:t>
            </a:r>
          </a:p>
        </p:txBody>
      </p:sp>
    </p:spTree>
    <p:extLst>
      <p:ext uri="{BB962C8B-B14F-4D97-AF65-F5344CB8AC3E}">
        <p14:creationId xmlns:p14="http://schemas.microsoft.com/office/powerpoint/2010/main" val="388249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68B15E-97E4-467A-A2B3-B19398BAC296}"/>
              </a:ext>
            </a:extLst>
          </p:cNvPr>
          <p:cNvSpPr>
            <a:spLocks noGrp="1"/>
          </p:cNvSpPr>
          <p:nvPr>
            <p:ph type="title"/>
          </p:nvPr>
        </p:nvSpPr>
        <p:spPr>
          <a:xfrm>
            <a:off x="838200" y="262707"/>
            <a:ext cx="10515600" cy="1325563"/>
          </a:xfrm>
        </p:spPr>
        <p:txBody>
          <a:bodyPr>
            <a:normAutofit/>
          </a:bodyPr>
          <a:lstStyle/>
          <a:p>
            <a:r>
              <a:rPr lang="zh-CN" altLang="en-US" sz="2800" b="1" dirty="0"/>
              <a:t>一个主机的数据到底要经过哪些过程才能发送到目标主机上？</a:t>
            </a:r>
            <a:endParaRPr lang="zh-CN" altLang="en-US" sz="2800" dirty="0"/>
          </a:p>
        </p:txBody>
      </p:sp>
      <p:pic>
        <p:nvPicPr>
          <p:cNvPr id="4" name="Picture 2">
            <a:extLst>
              <a:ext uri="{FF2B5EF4-FFF2-40B4-BE49-F238E27FC236}">
                <a16:creationId xmlns:a16="http://schemas.microsoft.com/office/drawing/2014/main" id="{3DEBC31F-BF7B-49AF-AC9B-F3AE213BDBB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26080" y="1337120"/>
            <a:ext cx="6052364" cy="5099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56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7098FE-DF16-474C-B6C9-284501402AE5}"/>
              </a:ext>
            </a:extLst>
          </p:cNvPr>
          <p:cNvSpPr>
            <a:spLocks noGrp="1"/>
          </p:cNvSpPr>
          <p:nvPr>
            <p:ph type="title"/>
          </p:nvPr>
        </p:nvSpPr>
        <p:spPr/>
        <p:txBody>
          <a:bodyPr/>
          <a:lstStyle/>
          <a:p>
            <a:r>
              <a:rPr lang="zh-CN" altLang="en-US" dirty="0"/>
              <a:t>物理介质</a:t>
            </a:r>
          </a:p>
        </p:txBody>
      </p:sp>
      <p:sp>
        <p:nvSpPr>
          <p:cNvPr id="3" name="内容占位符 2">
            <a:extLst>
              <a:ext uri="{FF2B5EF4-FFF2-40B4-BE49-F238E27FC236}">
                <a16:creationId xmlns:a16="http://schemas.microsoft.com/office/drawing/2014/main" id="{1260B127-6913-4D03-91F5-53B874A89E2B}"/>
              </a:ext>
            </a:extLst>
          </p:cNvPr>
          <p:cNvSpPr>
            <a:spLocks noGrp="1"/>
          </p:cNvSpPr>
          <p:nvPr>
            <p:ph idx="1"/>
          </p:nvPr>
        </p:nvSpPr>
        <p:spPr/>
        <p:txBody>
          <a:bodyPr/>
          <a:lstStyle/>
          <a:p>
            <a:r>
              <a:rPr lang="en-US" altLang="zh-CN" dirty="0"/>
              <a:t>TCP/IP</a:t>
            </a:r>
            <a:r>
              <a:rPr lang="zh-CN" altLang="en-US" dirty="0"/>
              <a:t>协议栈分为四层，每一层都有特定的协议进行通信，而协议之间的通信最终都要转化为 </a:t>
            </a:r>
            <a:r>
              <a:rPr lang="en-US" altLang="zh-CN" dirty="0"/>
              <a:t>0 </a:t>
            </a:r>
            <a:r>
              <a:rPr lang="zh-CN" altLang="en-US" dirty="0"/>
              <a:t>和 </a:t>
            </a:r>
            <a:r>
              <a:rPr lang="en-US" altLang="zh-CN" dirty="0"/>
              <a:t>1 </a:t>
            </a:r>
            <a:r>
              <a:rPr lang="zh-CN" altLang="en-US" dirty="0"/>
              <a:t>的电信号，我们通过光缆、电缆、无线电波等物理介质将这些电信号传输到对方的电脑。</a:t>
            </a:r>
          </a:p>
        </p:txBody>
      </p:sp>
      <p:pic>
        <p:nvPicPr>
          <p:cNvPr id="5124" name="Picture 4">
            <a:extLst>
              <a:ext uri="{FF2B5EF4-FFF2-40B4-BE49-F238E27FC236}">
                <a16:creationId xmlns:a16="http://schemas.microsoft.com/office/drawing/2014/main" id="{E646E77A-0B8A-4CC6-8705-5F04FCF16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6678" y="3429000"/>
            <a:ext cx="6391777" cy="195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927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124"/>
                                        </p:tgtEl>
                                        <p:attrNameLst>
                                          <p:attrName>style.visibility</p:attrName>
                                        </p:attrNameLst>
                                      </p:cBhvr>
                                      <p:to>
                                        <p:strVal val="visible"/>
                                      </p:to>
                                    </p:set>
                                    <p:animEffect transition="in" filter="fade">
                                      <p:cBhvr>
                                        <p:cTn id="19" dur="1000"/>
                                        <p:tgtEl>
                                          <p:spTgt spid="5124"/>
                                        </p:tgtEl>
                                      </p:cBhvr>
                                    </p:animEffect>
                                    <p:anim calcmode="lin" valueType="num">
                                      <p:cBhvr>
                                        <p:cTn id="20" dur="1000" fill="hold"/>
                                        <p:tgtEl>
                                          <p:spTgt spid="5124"/>
                                        </p:tgtEl>
                                        <p:attrNameLst>
                                          <p:attrName>ppt_x</p:attrName>
                                        </p:attrNameLst>
                                      </p:cBhvr>
                                      <p:tavLst>
                                        <p:tav tm="0">
                                          <p:val>
                                            <p:strVal val="#ppt_x"/>
                                          </p:val>
                                        </p:tav>
                                        <p:tav tm="100000">
                                          <p:val>
                                            <p:strVal val="#ppt_x"/>
                                          </p:val>
                                        </p:tav>
                                      </p:tavLst>
                                    </p:anim>
                                    <p:anim calcmode="lin" valueType="num">
                                      <p:cBhvr>
                                        <p:cTn id="21" dur="1000" fill="hold"/>
                                        <p:tgtEl>
                                          <p:spTgt spid="51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B9BC16-10EB-4871-AC9A-3E73AB502A37}"/>
              </a:ext>
            </a:extLst>
          </p:cNvPr>
          <p:cNvSpPr>
            <a:spLocks noGrp="1"/>
          </p:cNvSpPr>
          <p:nvPr>
            <p:ph type="title"/>
          </p:nvPr>
        </p:nvSpPr>
        <p:spPr/>
        <p:txBody>
          <a:bodyPr/>
          <a:lstStyle/>
          <a:p>
            <a:r>
              <a:rPr lang="zh-CN" altLang="en-US" dirty="0"/>
              <a:t>链路层</a:t>
            </a:r>
          </a:p>
        </p:txBody>
      </p:sp>
      <p:sp>
        <p:nvSpPr>
          <p:cNvPr id="3" name="内容占位符 2">
            <a:extLst>
              <a:ext uri="{FF2B5EF4-FFF2-40B4-BE49-F238E27FC236}">
                <a16:creationId xmlns:a16="http://schemas.microsoft.com/office/drawing/2014/main" id="{B1FEF184-E9C7-43DB-B8C5-9742B9813D2D}"/>
              </a:ext>
            </a:extLst>
          </p:cNvPr>
          <p:cNvSpPr>
            <a:spLocks noGrp="1"/>
          </p:cNvSpPr>
          <p:nvPr>
            <p:ph idx="1"/>
          </p:nvPr>
        </p:nvSpPr>
        <p:spPr>
          <a:xfrm>
            <a:off x="838200" y="1812886"/>
            <a:ext cx="10515600" cy="4315199"/>
          </a:xfrm>
        </p:spPr>
        <p:txBody>
          <a:bodyPr>
            <a:normAutofit/>
          </a:bodyPr>
          <a:lstStyle/>
          <a:p>
            <a:r>
              <a:rPr lang="zh-CN" altLang="en-US" dirty="0"/>
              <a:t>以太网数据包</a:t>
            </a:r>
            <a:endParaRPr lang="en-US" altLang="zh-CN" dirty="0"/>
          </a:p>
          <a:p>
            <a:pPr marL="0" indent="0">
              <a:buNone/>
            </a:pPr>
            <a:r>
              <a:rPr lang="zh-CN" altLang="en-US" b="1" dirty="0"/>
              <a:t>以太网协议规定一组电信号就是一个数据包，一个数据包被称为一帧，</a:t>
            </a:r>
            <a:r>
              <a:rPr lang="zh-CN" altLang="en-US" dirty="0"/>
              <a:t>整个数据帧由</a:t>
            </a:r>
            <a:r>
              <a:rPr lang="zh-CN" altLang="en-US" b="1" dirty="0"/>
              <a:t>首部</a:t>
            </a:r>
            <a:r>
              <a:rPr lang="zh-CN" altLang="en-US" dirty="0"/>
              <a:t>、</a:t>
            </a:r>
            <a:r>
              <a:rPr lang="zh-CN" altLang="en-US" b="1" dirty="0"/>
              <a:t>数据</a:t>
            </a:r>
            <a:r>
              <a:rPr lang="zh-CN" altLang="en-US" dirty="0"/>
              <a:t>和</a:t>
            </a:r>
            <a:r>
              <a:rPr lang="zh-CN" altLang="en-US" b="1" dirty="0"/>
              <a:t>尾部</a:t>
            </a:r>
            <a:r>
              <a:rPr lang="zh-CN" altLang="en-US" dirty="0"/>
              <a:t>三部分组成，首部固定为</a:t>
            </a:r>
            <a:r>
              <a:rPr lang="en-US" altLang="zh-CN" dirty="0"/>
              <a:t>14</a:t>
            </a:r>
            <a:r>
              <a:rPr lang="zh-CN" altLang="en-US" dirty="0"/>
              <a:t>个字节，包含了目标</a:t>
            </a:r>
            <a:r>
              <a:rPr lang="en-US" altLang="zh-CN" dirty="0"/>
              <a:t>MAC</a:t>
            </a:r>
            <a:r>
              <a:rPr lang="zh-CN" altLang="en-US" dirty="0"/>
              <a:t>地址、源</a:t>
            </a:r>
            <a:r>
              <a:rPr lang="en-US" altLang="zh-CN" dirty="0"/>
              <a:t>MAC</a:t>
            </a:r>
            <a:r>
              <a:rPr lang="zh-CN" altLang="en-US" dirty="0"/>
              <a:t>地址和数据类型；尾部固定为</a:t>
            </a:r>
            <a:r>
              <a:rPr lang="en-US" altLang="zh-CN" dirty="0"/>
              <a:t>4</a:t>
            </a:r>
            <a:r>
              <a:rPr lang="zh-CN" altLang="en-US" dirty="0"/>
              <a:t>个字节，表示数据帧校验序列，用于确定数据包在传输过程中是否损坏</a:t>
            </a:r>
            <a:endParaRPr lang="en-US" altLang="zh-CN" b="1" dirty="0"/>
          </a:p>
          <a:p>
            <a:endParaRPr lang="en-US" altLang="zh-CN" b="1" dirty="0"/>
          </a:p>
          <a:p>
            <a:endParaRPr lang="en-US" altLang="zh-CN" b="1" dirty="0"/>
          </a:p>
          <a:p>
            <a:pPr marL="0" indent="0">
              <a:buNone/>
            </a:pPr>
            <a:endParaRPr lang="en-US" altLang="zh-CN" b="1" dirty="0"/>
          </a:p>
          <a:p>
            <a:pPr marL="0" indent="0">
              <a:buNone/>
            </a:pPr>
            <a:endParaRPr lang="en-US" altLang="zh-CN" b="1" dirty="0"/>
          </a:p>
        </p:txBody>
      </p:sp>
      <p:pic>
        <p:nvPicPr>
          <p:cNvPr id="1030" name="Picture 6">
            <a:extLst>
              <a:ext uri="{FF2B5EF4-FFF2-40B4-BE49-F238E27FC236}">
                <a16:creationId xmlns:a16="http://schemas.microsoft.com/office/drawing/2014/main" id="{FCBDECB2-AB22-4ACF-A8D0-0883B01395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5401" y="4644475"/>
            <a:ext cx="8941197" cy="1288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060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030"/>
                                        </p:tgtEl>
                                        <p:attrNameLst>
                                          <p:attrName>style.visibility</p:attrName>
                                        </p:attrNameLst>
                                      </p:cBhvr>
                                      <p:to>
                                        <p:strVal val="visible"/>
                                      </p:to>
                                    </p:set>
                                    <p:animEffect transition="in" filter="fade">
                                      <p:cBhvr>
                                        <p:cTn id="26" dur="1000"/>
                                        <p:tgtEl>
                                          <p:spTgt spid="1030"/>
                                        </p:tgtEl>
                                      </p:cBhvr>
                                    </p:animEffect>
                                    <p:anim calcmode="lin" valueType="num">
                                      <p:cBhvr>
                                        <p:cTn id="27" dur="1000" fill="hold"/>
                                        <p:tgtEl>
                                          <p:spTgt spid="1030"/>
                                        </p:tgtEl>
                                        <p:attrNameLst>
                                          <p:attrName>ppt_x</p:attrName>
                                        </p:attrNameLst>
                                      </p:cBhvr>
                                      <p:tavLst>
                                        <p:tav tm="0">
                                          <p:val>
                                            <p:strVal val="#ppt_x"/>
                                          </p:val>
                                        </p:tav>
                                        <p:tav tm="100000">
                                          <p:val>
                                            <p:strVal val="#ppt_x"/>
                                          </p:val>
                                        </p:tav>
                                      </p:tavLst>
                                    </p:anim>
                                    <p:anim calcmode="lin" valueType="num">
                                      <p:cBhvr>
                                        <p:cTn id="28" dur="1000" fill="hold"/>
                                        <p:tgtEl>
                                          <p:spTgt spid="10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BAAF073-89A9-47A2-A894-49A4E069392E}"/>
              </a:ext>
            </a:extLst>
          </p:cNvPr>
          <p:cNvSpPr>
            <a:spLocks noGrp="1"/>
          </p:cNvSpPr>
          <p:nvPr>
            <p:ph idx="1"/>
          </p:nvPr>
        </p:nvSpPr>
        <p:spPr>
          <a:xfrm>
            <a:off x="481890" y="681037"/>
            <a:ext cx="10515600" cy="4351338"/>
          </a:xfrm>
        </p:spPr>
        <p:txBody>
          <a:bodyPr/>
          <a:lstStyle/>
          <a:p>
            <a:r>
              <a:rPr lang="en-US" altLang="zh-CN" dirty="0"/>
              <a:t>MAC</a:t>
            </a:r>
            <a:r>
              <a:rPr lang="zh-CN" altLang="en-US" dirty="0"/>
              <a:t>地址</a:t>
            </a:r>
            <a:endParaRPr lang="en-US" altLang="zh-CN" dirty="0"/>
          </a:p>
          <a:p>
            <a:pPr marL="0" indent="0">
              <a:buNone/>
            </a:pPr>
            <a:r>
              <a:rPr lang="en-US" altLang="zh-CN" b="1" dirty="0"/>
              <a:t> </a:t>
            </a:r>
            <a:r>
              <a:rPr lang="zh-CN" altLang="en-US" b="1" dirty="0"/>
              <a:t>以太网协议规定接入设备必须安装网络适配器（网卡），数据包必须从一块网卡传送到另一块网卡。</a:t>
            </a:r>
            <a:endParaRPr lang="en-US" altLang="zh-CN" b="1" dirty="0"/>
          </a:p>
          <a:p>
            <a:pPr marL="0" indent="0">
              <a:buNone/>
            </a:pPr>
            <a:endParaRPr lang="en-US" altLang="zh-CN" b="1" dirty="0"/>
          </a:p>
          <a:p>
            <a:pPr marL="0" indent="0">
              <a:buNone/>
            </a:pPr>
            <a:r>
              <a:rPr lang="zh-CN" altLang="en-US" dirty="0"/>
              <a:t>每一块网卡都有自己的身份标识，叫网卡地址，也就是</a:t>
            </a:r>
            <a:r>
              <a:rPr lang="en-US" altLang="zh-CN" dirty="0"/>
              <a:t>MAC</a:t>
            </a:r>
            <a:r>
              <a:rPr lang="zh-CN" altLang="en-US" dirty="0"/>
              <a:t>地址。</a:t>
            </a:r>
            <a:endParaRPr lang="en-US" altLang="zh-CN" dirty="0"/>
          </a:p>
        </p:txBody>
      </p:sp>
      <p:pic>
        <p:nvPicPr>
          <p:cNvPr id="4" name="Picture 8">
            <a:extLst>
              <a:ext uri="{FF2B5EF4-FFF2-40B4-BE49-F238E27FC236}">
                <a16:creationId xmlns:a16="http://schemas.microsoft.com/office/drawing/2014/main" id="{4E38A116-B88F-472A-A154-C6B90354E7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1576" y="3633717"/>
            <a:ext cx="6640178" cy="1688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331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30EC722-594F-4573-9E31-E5689634F1FC}"/>
              </a:ext>
            </a:extLst>
          </p:cNvPr>
          <p:cNvSpPr>
            <a:spLocks noGrp="1"/>
          </p:cNvSpPr>
          <p:nvPr>
            <p:ph idx="1"/>
          </p:nvPr>
        </p:nvSpPr>
        <p:spPr>
          <a:xfrm>
            <a:off x="497305" y="497305"/>
            <a:ext cx="5935579" cy="5679658"/>
          </a:xfrm>
        </p:spPr>
        <p:txBody>
          <a:bodyPr/>
          <a:lstStyle/>
          <a:p>
            <a:r>
              <a:rPr lang="zh-CN" altLang="en-US" dirty="0"/>
              <a:t>广播</a:t>
            </a:r>
            <a:endParaRPr lang="en-US" altLang="zh-CN" dirty="0"/>
          </a:p>
          <a:p>
            <a:endParaRPr lang="en-US" altLang="zh-CN" dirty="0"/>
          </a:p>
          <a:p>
            <a:pPr marL="0" indent="0">
              <a:buNone/>
            </a:pPr>
            <a:r>
              <a:rPr lang="zh-CN" altLang="en-US" dirty="0"/>
              <a:t>以太网采用</a:t>
            </a:r>
            <a:r>
              <a:rPr lang="zh-CN" altLang="en-US" b="1" dirty="0"/>
              <a:t>广播</a:t>
            </a:r>
            <a:r>
              <a:rPr lang="zh-CN" altLang="en-US" dirty="0"/>
              <a:t>的形式，把以太网数据包群发给</a:t>
            </a:r>
            <a:r>
              <a:rPr lang="zh-CN" altLang="en-US" b="1" dirty="0"/>
              <a:t>同一子网内</a:t>
            </a:r>
            <a:r>
              <a:rPr lang="zh-CN" altLang="en-US" dirty="0"/>
              <a:t>的所有主机，子网内每台主机接到这个数据包后，都会取出以太网数据包首部中的</a:t>
            </a:r>
            <a:r>
              <a:rPr lang="zh-CN" altLang="en-US" b="1" dirty="0"/>
              <a:t>目标</a:t>
            </a:r>
            <a:r>
              <a:rPr lang="en-US" altLang="zh-CN" b="1" dirty="0"/>
              <a:t>MAC</a:t>
            </a:r>
            <a:r>
              <a:rPr lang="zh-CN" altLang="en-US" b="1" dirty="0"/>
              <a:t>地址与自己的</a:t>
            </a:r>
            <a:r>
              <a:rPr lang="en-US" altLang="zh-CN" b="1" dirty="0"/>
              <a:t>MAC</a:t>
            </a:r>
            <a:r>
              <a:rPr lang="zh-CN" altLang="en-US" b="1" dirty="0"/>
              <a:t>进行对比</a:t>
            </a:r>
            <a:r>
              <a:rPr lang="zh-CN" altLang="en-US" dirty="0"/>
              <a:t>，若相同则接收，进行下一步操作，反之丢弃</a:t>
            </a:r>
            <a:endParaRPr lang="en-US" altLang="zh-CN" dirty="0"/>
          </a:p>
          <a:p>
            <a:pPr marL="0" indent="0">
              <a:buNone/>
            </a:pPr>
            <a:endParaRPr lang="zh-CN" altLang="en-US" dirty="0"/>
          </a:p>
        </p:txBody>
      </p:sp>
      <p:pic>
        <p:nvPicPr>
          <p:cNvPr id="7170" name="Picture 2">
            <a:extLst>
              <a:ext uri="{FF2B5EF4-FFF2-40B4-BE49-F238E27FC236}">
                <a16:creationId xmlns:a16="http://schemas.microsoft.com/office/drawing/2014/main" id="{7CC45009-C3E2-4DC8-8220-2FB9B5EE3B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6332" y="882316"/>
            <a:ext cx="5018363" cy="4555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08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7170"/>
                                        </p:tgtEl>
                                        <p:attrNameLst>
                                          <p:attrName>style.visibility</p:attrName>
                                        </p:attrNameLst>
                                      </p:cBhvr>
                                      <p:to>
                                        <p:strVal val="visible"/>
                                      </p:to>
                                    </p:set>
                                    <p:animEffect transition="in" filter="fade">
                                      <p:cBhvr>
                                        <p:cTn id="19" dur="1000"/>
                                        <p:tgtEl>
                                          <p:spTgt spid="7170"/>
                                        </p:tgtEl>
                                      </p:cBhvr>
                                    </p:animEffect>
                                    <p:anim calcmode="lin" valueType="num">
                                      <p:cBhvr>
                                        <p:cTn id="20" dur="1000" fill="hold"/>
                                        <p:tgtEl>
                                          <p:spTgt spid="7170"/>
                                        </p:tgtEl>
                                        <p:attrNameLst>
                                          <p:attrName>ppt_x</p:attrName>
                                        </p:attrNameLst>
                                      </p:cBhvr>
                                      <p:tavLst>
                                        <p:tav tm="0">
                                          <p:val>
                                            <p:strVal val="#ppt_x"/>
                                          </p:val>
                                        </p:tav>
                                        <p:tav tm="100000">
                                          <p:val>
                                            <p:strVal val="#ppt_x"/>
                                          </p:val>
                                        </p:tav>
                                      </p:tavLst>
                                    </p:anim>
                                    <p:anim calcmode="lin" valueType="num">
                                      <p:cBhvr>
                                        <p:cTn id="21"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A46A3F-43A4-4060-A440-95829E3E8613}"/>
              </a:ext>
            </a:extLst>
          </p:cNvPr>
          <p:cNvSpPr>
            <a:spLocks noGrp="1"/>
          </p:cNvSpPr>
          <p:nvPr>
            <p:ph type="title"/>
          </p:nvPr>
        </p:nvSpPr>
        <p:spPr>
          <a:xfrm>
            <a:off x="838200" y="129394"/>
            <a:ext cx="10515600" cy="1325563"/>
          </a:xfrm>
        </p:spPr>
        <p:txBody>
          <a:bodyPr/>
          <a:lstStyle/>
          <a:p>
            <a:r>
              <a:rPr lang="zh-CN" altLang="en-US" dirty="0"/>
              <a:t>网络层</a:t>
            </a:r>
          </a:p>
        </p:txBody>
      </p:sp>
      <p:sp>
        <p:nvSpPr>
          <p:cNvPr id="3" name="内容占位符 2">
            <a:extLst>
              <a:ext uri="{FF2B5EF4-FFF2-40B4-BE49-F238E27FC236}">
                <a16:creationId xmlns:a16="http://schemas.microsoft.com/office/drawing/2014/main" id="{6A07CC1E-1379-4BDC-8E3C-0AD5F0DB2FEE}"/>
              </a:ext>
            </a:extLst>
          </p:cNvPr>
          <p:cNvSpPr>
            <a:spLocks noGrp="1"/>
          </p:cNvSpPr>
          <p:nvPr>
            <p:ph idx="1"/>
          </p:nvPr>
        </p:nvSpPr>
        <p:spPr>
          <a:xfrm>
            <a:off x="838200" y="1454957"/>
            <a:ext cx="10515600" cy="5148012"/>
          </a:xfrm>
        </p:spPr>
        <p:txBody>
          <a:bodyPr>
            <a:normAutofit/>
          </a:bodyPr>
          <a:lstStyle/>
          <a:p>
            <a:pPr marL="0" indent="0">
              <a:buNone/>
            </a:pPr>
            <a:r>
              <a:rPr lang="zh-CN" altLang="en-US" b="1" dirty="0"/>
              <a:t>发送者是怎么知道目标主机和自己同属于一个子网的？</a:t>
            </a:r>
            <a:endParaRPr lang="en-US" altLang="zh-CN" b="1" dirty="0"/>
          </a:p>
          <a:p>
            <a:pPr marL="0" indent="0">
              <a:buNone/>
            </a:pPr>
            <a:r>
              <a:rPr lang="en-US" altLang="zh-CN" dirty="0"/>
              <a:t>	IP</a:t>
            </a:r>
            <a:r>
              <a:rPr lang="zh-CN" altLang="en-US" dirty="0"/>
              <a:t>协议制定了一套新地址，使得我们能够判断两台主机是否同属于一个网络，这个地址就是</a:t>
            </a:r>
            <a:r>
              <a:rPr lang="en-US" altLang="zh-CN" dirty="0"/>
              <a:t>IP</a:t>
            </a:r>
            <a:r>
              <a:rPr lang="zh-CN" altLang="en-US" dirty="0"/>
              <a:t>地址，目前广泛采用的是</a:t>
            </a:r>
            <a:r>
              <a:rPr lang="en-US" altLang="zh-CN" dirty="0"/>
              <a:t>IP</a:t>
            </a:r>
            <a:r>
              <a:rPr lang="zh-CN" altLang="en-US" dirty="0"/>
              <a:t>协议第四版（</a:t>
            </a:r>
            <a:r>
              <a:rPr lang="en-US" altLang="zh-CN" dirty="0"/>
              <a:t>IPv4</a:t>
            </a:r>
            <a:r>
              <a:rPr lang="zh-CN" altLang="en-US" dirty="0"/>
              <a:t>）。这个版本规定，网络地址由</a:t>
            </a:r>
            <a:r>
              <a:rPr lang="en-US" altLang="zh-CN" b="1" dirty="0"/>
              <a:t>32</a:t>
            </a:r>
            <a:r>
              <a:rPr lang="zh-CN" altLang="en-US" b="1" dirty="0"/>
              <a:t>个二进制位</a:t>
            </a:r>
            <a:r>
              <a:rPr lang="zh-CN" altLang="en-US" dirty="0"/>
              <a:t>组成。分为网络地址和主机地址两部分。</a:t>
            </a:r>
            <a:endParaRPr lang="en-US" altLang="zh-CN" dirty="0"/>
          </a:p>
          <a:p>
            <a:pPr marL="0" indent="0">
              <a:buNone/>
            </a:pPr>
            <a:r>
              <a:rPr lang="en-US" altLang="zh-CN" dirty="0"/>
              <a:t>	</a:t>
            </a:r>
            <a:r>
              <a:rPr lang="zh-CN" altLang="en-US" dirty="0"/>
              <a:t>以常见的</a:t>
            </a:r>
            <a:r>
              <a:rPr lang="en-US" altLang="zh-CN" dirty="0"/>
              <a:t>C</a:t>
            </a:r>
            <a:r>
              <a:rPr lang="zh-CN" altLang="en-US" dirty="0"/>
              <a:t>类地址为例，其中前</a:t>
            </a:r>
            <a:r>
              <a:rPr lang="en-US" altLang="zh-CN" dirty="0"/>
              <a:t>24</a:t>
            </a:r>
            <a:r>
              <a:rPr lang="zh-CN" altLang="en-US" dirty="0"/>
              <a:t>位为网络地址，后</a:t>
            </a:r>
            <a:r>
              <a:rPr lang="en-US" altLang="zh-CN" dirty="0"/>
              <a:t>8</a:t>
            </a:r>
            <a:r>
              <a:rPr lang="zh-CN" altLang="en-US" dirty="0"/>
              <a:t>位为主机所处局域网地址。规定如果两个主机连在同一子网内，则他们的</a:t>
            </a:r>
            <a:r>
              <a:rPr lang="en-US" altLang="zh-CN" dirty="0"/>
              <a:t>IP</a:t>
            </a:r>
            <a:r>
              <a:rPr lang="zh-CN" altLang="en-US" dirty="0"/>
              <a:t>地址的网络地址部分一定相同。</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2052" name="Picture 4">
            <a:extLst>
              <a:ext uri="{FF2B5EF4-FFF2-40B4-BE49-F238E27FC236}">
                <a16:creationId xmlns:a16="http://schemas.microsoft.com/office/drawing/2014/main" id="{78255948-CCD7-4A4E-9332-FCA7EBADA4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1063" y="4738749"/>
            <a:ext cx="4487779" cy="1864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922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2052"/>
                                        </p:tgtEl>
                                        <p:attrNameLst>
                                          <p:attrName>style.visibility</p:attrName>
                                        </p:attrNameLst>
                                      </p:cBhvr>
                                      <p:to>
                                        <p:strVal val="visible"/>
                                      </p:to>
                                    </p:set>
                                    <p:animEffect transition="in" filter="fade">
                                      <p:cBhvr>
                                        <p:cTn id="33" dur="1000"/>
                                        <p:tgtEl>
                                          <p:spTgt spid="2052"/>
                                        </p:tgtEl>
                                      </p:cBhvr>
                                    </p:animEffect>
                                    <p:anim calcmode="lin" valueType="num">
                                      <p:cBhvr>
                                        <p:cTn id="34" dur="1000" fill="hold"/>
                                        <p:tgtEl>
                                          <p:spTgt spid="2052"/>
                                        </p:tgtEl>
                                        <p:attrNameLst>
                                          <p:attrName>ppt_x</p:attrName>
                                        </p:attrNameLst>
                                      </p:cBhvr>
                                      <p:tavLst>
                                        <p:tav tm="0">
                                          <p:val>
                                            <p:strVal val="#ppt_x"/>
                                          </p:val>
                                        </p:tav>
                                        <p:tav tm="100000">
                                          <p:val>
                                            <p:strVal val="#ppt_x"/>
                                          </p:val>
                                        </p:tav>
                                      </p:tavLst>
                                    </p:anim>
                                    <p:anim calcmode="lin" valueType="num">
                                      <p:cBhvr>
                                        <p:cTn id="35"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2E475E0-4969-4565-B976-E698E1E1ACF5}"/>
              </a:ext>
            </a:extLst>
          </p:cNvPr>
          <p:cNvSpPr>
            <a:spLocks noGrp="1"/>
          </p:cNvSpPr>
          <p:nvPr>
            <p:ph idx="1"/>
          </p:nvPr>
        </p:nvSpPr>
        <p:spPr>
          <a:xfrm>
            <a:off x="838200" y="1253331"/>
            <a:ext cx="10515600" cy="4351338"/>
          </a:xfrm>
        </p:spPr>
        <p:txBody>
          <a:bodyPr/>
          <a:lstStyle/>
          <a:p>
            <a:r>
              <a:rPr lang="zh-CN" altLang="en-US" dirty="0"/>
              <a:t>子网掩码</a:t>
            </a:r>
            <a:endParaRPr lang="en-US" altLang="zh-CN" dirty="0"/>
          </a:p>
          <a:p>
            <a:pPr marL="0" indent="0">
              <a:buNone/>
            </a:pPr>
            <a:r>
              <a:rPr lang="en-US" altLang="zh-CN" dirty="0"/>
              <a:t>IP</a:t>
            </a:r>
            <a:r>
              <a:rPr lang="zh-CN" altLang="en-US" dirty="0"/>
              <a:t>协议引入</a:t>
            </a:r>
            <a:r>
              <a:rPr lang="zh-CN" altLang="en-US" b="1" dirty="0"/>
              <a:t>子网掩码，</a:t>
            </a:r>
            <a:r>
              <a:rPr lang="zh-CN" altLang="en-US" dirty="0"/>
              <a:t>它与</a:t>
            </a:r>
            <a:r>
              <a:rPr lang="en-US" altLang="zh-CN" dirty="0"/>
              <a:t>IP</a:t>
            </a:r>
            <a:r>
              <a:rPr lang="zh-CN" altLang="en-US" dirty="0"/>
              <a:t>地址按位与运算可获取网络地址，从而判断了两个主机是否在同一个子网</a:t>
            </a:r>
            <a:endParaRPr lang="en-US" altLang="zh-CN" dirty="0"/>
          </a:p>
          <a:p>
            <a:pPr marL="0" indent="0">
              <a:buNone/>
            </a:pPr>
            <a:endParaRPr lang="en-US" altLang="zh-CN" dirty="0"/>
          </a:p>
          <a:p>
            <a:pPr marL="0" indent="0">
              <a:buNone/>
            </a:pPr>
            <a:r>
              <a:rPr lang="zh-CN" altLang="en-US" dirty="0"/>
              <a:t>按位与运算规则：同为</a:t>
            </a:r>
            <a:r>
              <a:rPr lang="en-US" altLang="zh-CN" dirty="0"/>
              <a:t>1</a:t>
            </a:r>
            <a:r>
              <a:rPr lang="zh-CN" altLang="en-US" dirty="0"/>
              <a:t>则为</a:t>
            </a:r>
            <a:r>
              <a:rPr lang="en-US" altLang="zh-CN" dirty="0"/>
              <a:t>1</a:t>
            </a:r>
            <a:r>
              <a:rPr lang="zh-CN" altLang="en-US" dirty="0"/>
              <a:t>，否则为</a:t>
            </a:r>
            <a:r>
              <a:rPr lang="en-US" altLang="zh-CN" dirty="0"/>
              <a:t>0</a:t>
            </a:r>
          </a:p>
          <a:p>
            <a:pPr marL="0" indent="0">
              <a:buNone/>
            </a:pPr>
            <a:endParaRPr lang="en-US" altLang="zh-CN" dirty="0"/>
          </a:p>
          <a:p>
            <a:pPr marL="0" indent="0">
              <a:buNone/>
            </a:pPr>
            <a:r>
              <a:rPr lang="zh-CN" altLang="en-US" dirty="0"/>
              <a:t>例：</a:t>
            </a:r>
            <a:r>
              <a:rPr lang="en-US" altLang="zh-CN" dirty="0"/>
              <a:t>192.168.1.1</a:t>
            </a:r>
            <a:r>
              <a:rPr lang="zh-CN" altLang="en-US" dirty="0"/>
              <a:t>和</a:t>
            </a:r>
            <a:r>
              <a:rPr lang="en-US" altLang="zh-CN" dirty="0"/>
              <a:t>192.168.1.2</a:t>
            </a:r>
            <a:r>
              <a:rPr lang="zh-CN" altLang="en-US" dirty="0"/>
              <a:t>，子网掩码为</a:t>
            </a:r>
            <a:r>
              <a:rPr lang="en-US" altLang="zh-CN" dirty="0"/>
              <a:t>255.255.255.0</a:t>
            </a:r>
            <a:r>
              <a:rPr lang="zh-CN" altLang="en-US" dirty="0"/>
              <a:t>，判断这两个</a:t>
            </a:r>
            <a:r>
              <a:rPr lang="en-US" altLang="zh-CN" dirty="0"/>
              <a:t>IP</a:t>
            </a:r>
            <a:r>
              <a:rPr lang="zh-CN" altLang="en-US" dirty="0"/>
              <a:t>是否同属于一个子网</a:t>
            </a:r>
            <a:endParaRPr lang="en-US" altLang="zh-CN" dirty="0"/>
          </a:p>
        </p:txBody>
      </p:sp>
    </p:spTree>
    <p:extLst>
      <p:ext uri="{BB962C8B-B14F-4D97-AF65-F5344CB8AC3E}">
        <p14:creationId xmlns:p14="http://schemas.microsoft.com/office/powerpoint/2010/main" val="89686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902</TotalTime>
  <Words>2803</Words>
  <Application>Microsoft Office PowerPoint</Application>
  <PresentationFormat>宽屏</PresentationFormat>
  <Paragraphs>158</Paragraphs>
  <Slides>16</Slides>
  <Notes>15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等线</vt:lpstr>
      <vt:lpstr>等线 Light</vt:lpstr>
      <vt:lpstr>Arial</vt:lpstr>
      <vt:lpstr>verdana</vt:lpstr>
      <vt:lpstr>Office 主题​​</vt:lpstr>
      <vt:lpstr>TCP/IP协议栈</vt:lpstr>
      <vt:lpstr>PowerPoint 演示文稿</vt:lpstr>
      <vt:lpstr>一个主机的数据到底要经过哪些过程才能发送到目标主机上？</vt:lpstr>
      <vt:lpstr>物理介质</vt:lpstr>
      <vt:lpstr>链路层</vt:lpstr>
      <vt:lpstr>PowerPoint 演示文稿</vt:lpstr>
      <vt:lpstr>PowerPoint 演示文稿</vt:lpstr>
      <vt:lpstr>网络层</vt:lpstr>
      <vt:lpstr>PowerPoint 演示文稿</vt:lpstr>
      <vt:lpstr>PowerPoint 演示文稿</vt:lpstr>
      <vt:lpstr>PowerPoint 演示文稿</vt:lpstr>
      <vt:lpstr>传输层</vt:lpstr>
      <vt:lpstr>PowerPoint 演示文稿</vt:lpstr>
      <vt:lpstr>应用层</vt:lpstr>
      <vt:lpstr>PowerPoint 演示文稿</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TCP/IP协议栈</dc:title>
  <dc:creator>翁 朝曦</dc:creator>
  <cp:lastModifiedBy>翁 朝曦</cp:lastModifiedBy>
  <cp:revision>68</cp:revision>
  <dcterms:created xsi:type="dcterms:W3CDTF">2019-11-08T11:06:20Z</dcterms:created>
  <dcterms:modified xsi:type="dcterms:W3CDTF">2019-12-15T03:48:24Z</dcterms:modified>
</cp:coreProperties>
</file>