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8" r:id="rId1"/>
  </p:sldMasterIdLst>
  <p:notesMasterIdLst>
    <p:notesMasterId r:id="rId142"/>
  </p:notesMasterIdLst>
  <p:handoutMasterIdLst>
    <p:handoutMasterId r:id="rId143"/>
  </p:handoutMasterIdLst>
  <p:sldIdLst>
    <p:sldId id="256" r:id="rId2"/>
    <p:sldId id="257" r:id="rId3"/>
    <p:sldId id="312" r:id="rId4"/>
    <p:sldId id="447" r:id="rId5"/>
    <p:sldId id="261" r:id="rId6"/>
    <p:sldId id="264" r:id="rId7"/>
    <p:sldId id="313" r:id="rId8"/>
    <p:sldId id="316" r:id="rId9"/>
    <p:sldId id="315" r:id="rId10"/>
    <p:sldId id="317" r:id="rId11"/>
    <p:sldId id="320" r:id="rId12"/>
    <p:sldId id="318" r:id="rId13"/>
    <p:sldId id="350" r:id="rId14"/>
    <p:sldId id="322" r:id="rId15"/>
    <p:sldId id="351" r:id="rId16"/>
    <p:sldId id="448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9" r:id="rId38"/>
    <p:sldId id="344" r:id="rId39"/>
    <p:sldId id="345" r:id="rId40"/>
    <p:sldId id="346" r:id="rId41"/>
    <p:sldId id="450" r:id="rId42"/>
    <p:sldId id="347" r:id="rId43"/>
    <p:sldId id="348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449" r:id="rId76"/>
    <p:sldId id="383" r:id="rId77"/>
    <p:sldId id="384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85" r:id="rId86"/>
    <p:sldId id="393" r:id="rId87"/>
    <p:sldId id="395" r:id="rId88"/>
    <p:sldId id="396" r:id="rId89"/>
    <p:sldId id="397" r:id="rId90"/>
    <p:sldId id="398" r:id="rId91"/>
    <p:sldId id="399" r:id="rId92"/>
    <p:sldId id="400" r:id="rId93"/>
    <p:sldId id="401" r:id="rId94"/>
    <p:sldId id="402" r:id="rId95"/>
    <p:sldId id="403" r:id="rId96"/>
    <p:sldId id="404" r:id="rId97"/>
    <p:sldId id="405" r:id="rId98"/>
    <p:sldId id="407" r:id="rId99"/>
    <p:sldId id="406" r:id="rId100"/>
    <p:sldId id="408" r:id="rId101"/>
    <p:sldId id="409" r:id="rId102"/>
    <p:sldId id="410" r:id="rId103"/>
    <p:sldId id="411" r:id="rId104"/>
    <p:sldId id="412" r:id="rId105"/>
    <p:sldId id="413" r:id="rId106"/>
    <p:sldId id="414" r:id="rId107"/>
    <p:sldId id="415" r:id="rId108"/>
    <p:sldId id="416" r:id="rId109"/>
    <p:sldId id="417" r:id="rId110"/>
    <p:sldId id="418" r:id="rId111"/>
    <p:sldId id="420" r:id="rId112"/>
    <p:sldId id="419" r:id="rId113"/>
    <p:sldId id="421" r:id="rId114"/>
    <p:sldId id="422" r:id="rId115"/>
    <p:sldId id="423" r:id="rId116"/>
    <p:sldId id="39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8" r:id="rId130"/>
    <p:sldId id="437" r:id="rId131"/>
    <p:sldId id="439" r:id="rId132"/>
    <p:sldId id="440" r:id="rId133"/>
    <p:sldId id="441" r:id="rId134"/>
    <p:sldId id="424" r:id="rId135"/>
    <p:sldId id="443" r:id="rId136"/>
    <p:sldId id="444" r:id="rId137"/>
    <p:sldId id="445" r:id="rId138"/>
    <p:sldId id="446" r:id="rId139"/>
    <p:sldId id="442" r:id="rId140"/>
    <p:sldId id="262" r:id="rId1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1" autoAdjust="0"/>
  </p:normalViewPr>
  <p:slideViewPr>
    <p:cSldViewPr>
      <p:cViewPr varScale="1">
        <p:scale>
          <a:sx n="90" d="100"/>
          <a:sy n="90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BFDE-6A7B-4E88-8FCC-3998D3F8B658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53BF-EBCE-418A-A1CC-494EB4D2B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BC0-3666-41A1-ABDC-CEEB34113182}" type="datetimeFigureOut">
              <a:rPr lang="zh-TW" altLang="en-US" smtClean="0"/>
              <a:pPr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0C77-BFBE-4CBE-9A20-7DF17A730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JVM:Java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Java(.java)→Byte Code(.class)→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各平台的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負責將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轉成機器碼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JRE:Java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包括部署技術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SE API, JVM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JDK:Java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Kit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提供編譯器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appletviewer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等工具程式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826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com.cathay.lesson09.collection.Students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84149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9758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354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743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com.cathay.lesson09.collection.ForEach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704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com.cathay.lesson09.collection.Sort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com.cathay.lesson09.collection.Sort2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com.cathay.lesson09.collection.Sort3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9009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com.cathay.lesson09.collection.Sort4</a:t>
            </a: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9617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28172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31921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8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458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5236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615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35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675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4561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763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783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com.cathay.lesson10.stream.IO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7496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9401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8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每種型態佔有的記憶體長度不同，可儲存的數值範圍不同，超過範圍稱為溢位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(Overflow)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64216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17250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com.cathay.lesson10.stream.Copy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45701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175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2165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com.cathay.lesson10.stream.BufferedIO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4107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com.cathay.lesson10.stream.Member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7313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com.cathay.lesson10.stream.Member2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5346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針對字元資料處理</a:t>
            </a: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7515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72894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com.cathay.lesson10.stream.CharUtil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82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4798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com.cathay.lesson10.stream.CharUtil2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0362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0789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7918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0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2896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11200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9518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com.cathay.lesson13.datecalendar.CalendarUtil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8203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1738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com.cathay.lesson03.FloatEquals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8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32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1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5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暫存資料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884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9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277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850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83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1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如果沒有要做任何事，可以不寫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雖然只有一行陳述句時可以不寫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，但是為了可讀性與可維護性，建議還是寫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明確定義範圍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28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前可比對整數、字元、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開始增加字串比對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遇到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會離開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9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67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21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62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7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036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50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撰寫程式幾乎都是在使用物件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，要產生物件要先定義類別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(Class)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類別是物件的設計圖，物件是類別的實體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(Instance)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01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37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098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com.cathay.lesson04.IntegerEquals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01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0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193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551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7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物件導向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完全支援網際網路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是因應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www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風潮所設計的，所以他當然要能支援網際網路的所有功能，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撰寫出的程式可以很容易地在瀏覽器中，像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IE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chrome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TW" sz="1200" b="1" dirty="0" err="1" smtClean="0">
                <a:solidFill>
                  <a:schemeClr val="bg2">
                    <a:lumMod val="25000"/>
                  </a:schemeClr>
                </a:solidFill>
              </a:rPr>
              <a:t>firefox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中呈現。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跨平台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由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語言所撰寫的程式，可以在不修改</a:t>
            </a: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code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的情況下，就能在不同作業系統執行。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豐富函數庫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被豐富的函數庫支撐著，像繪圖函數庫，圖形使用者介面函數庫，網路設計函數庫等，這些對於開發者來說，都是很方便的資源。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特殊處理機制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它有許多特殊處理機制，例如「多執行緒」機制可以在同時間內執行不同的程序、「垃圾收集」可以將無用的變數所占用的記憶體釋放，才不會爆掉、「例外處理」機制則可在程式碰到非正常處理狀況時，依情況拋出例外，使程式不會因此中斷執行。</a:t>
            </a: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3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863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420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是包裹字元陣列的物件，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java.lang.String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的實例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407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29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965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91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封裝的目的：隱藏物件細節，將物件當做黑箱進行操作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com.cathay.lesson05.CashCardDemo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180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com.cathay.lesson05.CashCardDemo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099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com.cathay.lesson05.CashCardDemo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87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8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82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421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94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478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05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391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947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com.cathay.lesson05.VariableLengthArg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754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04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73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JVM: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程式執行環境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JRE: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JDK: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5518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11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27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com.cathay.lesson06.game1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com.cathay.lesson06.game2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8129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82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566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com.cathay.lesson06.game3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993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693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com.cathay.lesson06.game4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15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62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42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44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80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1159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4578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4237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82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93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com.cathay.lesson07.oceanworld1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com.cathay.lesson07.oceanworld2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576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com.cathay.lesson07.oceanworld2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8434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com.cathay.lesson07.oceanworld3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224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7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995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535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721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425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554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8749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119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中的錯誤也以物件方式呈現，為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的子類別實例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com.cathay.lesson08.trycatch.Average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100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54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11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5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7247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696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5752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com.cathay.lesson08.trycatch.StackTraceDemo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31817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com.cathay.lesson08.trycatch.Average2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1235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com.cathay.lesson08.trycatch.Average3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4073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241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希望收集時紀錄每個物件的索引順序，並可依索引取回物件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收集的物件不重複，具有集合的行為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收集物件時可以佇列方式，收集的物件加入至尾端，取得物件時可以從前端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的兩端進行加入、移除等操作</a:t>
            </a: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529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5181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67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4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3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9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3.xml"/><Relationship Id="rId7" Type="http://schemas.openxmlformats.org/officeDocument/2006/relationships/slide" Target="slide61.xml"/><Relationship Id="rId12" Type="http://schemas.openxmlformats.org/officeDocument/2006/relationships/slide" Target="slide1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5.xml"/><Relationship Id="rId11" Type="http://schemas.openxmlformats.org/officeDocument/2006/relationships/slide" Target="slide117.xml"/><Relationship Id="rId5" Type="http://schemas.openxmlformats.org/officeDocument/2006/relationships/slide" Target="slide31.xml"/><Relationship Id="rId10" Type="http://schemas.openxmlformats.org/officeDocument/2006/relationships/slide" Target="slide96.xml"/><Relationship Id="rId4" Type="http://schemas.openxmlformats.org/officeDocument/2006/relationships/slide" Target="slide11.xml"/><Relationship Id="rId9" Type="http://schemas.openxmlformats.org/officeDocument/2006/relationships/slide" Target="slide8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String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cs.oracle.com/javase/8/docs/api/java/lang/Object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api-141528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528464"/>
          </a:xfrm>
        </p:spPr>
        <p:txBody>
          <a:bodyPr lIns="540000" rIns="540000" anchor="ctr" anchorCtr="0">
            <a:norm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通路支援資訊科 楊宗翰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38852"/>
            <a:ext cx="9144000" cy="1202510"/>
          </a:xfrm>
          <a:prstGeom prst="rect">
            <a:avLst/>
          </a:prstGeom>
        </p:spPr>
        <p:txBody>
          <a:bodyPr wrap="square" lIns="540000" tIns="46800" rIns="540000" bIns="46800" rtlCol="0" anchor="ctr" anchorCtr="0">
            <a:spAutoFit/>
          </a:bodyPr>
          <a:lstStyle/>
          <a:p>
            <a:pPr algn="ctr"/>
            <a:r>
              <a:rPr lang="en-US" altLang="zh-TW" sz="7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sz="7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6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JVM/JRE/JDK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Java Conceptual Design - Java Technologi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72" y="1768967"/>
            <a:ext cx="6957656" cy="508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929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具有索引的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LinkedList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索引隨機存取效率較差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索引順序時表現較佳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時才建立新的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保存物件，不會事先耗費記憶體</a:t>
            </a:r>
          </a:p>
        </p:txBody>
      </p:sp>
    </p:spTree>
    <p:extLst>
      <p:ext uri="{BB962C8B-B14F-4D97-AF65-F5344CB8AC3E}">
        <p14:creationId xmlns:p14="http://schemas.microsoft.com/office/powerpoint/2010/main" val="2138188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內容不重複的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依序使用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HashCode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equals()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判斷物件是否相同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中許多要判斷物件是否重複時，都會呼叫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HashCode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equals()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方法，所以建議兩個方法必須同時實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877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304756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支援佇列操作的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add(), remove(), element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失敗會拋例外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offer(), poll(), peek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失敗會回傳特定值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offer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佇列後端加入物件，成功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:true, 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:false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poll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取出佇列前端物件，佇列為空回傳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peek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物件還是存在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佇列前端物件，佇列為空回傳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78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支援佇列操作的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LinkedList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也有實作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的子介面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Deque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定義了前端與尾端加入或取出物件的行為</a:t>
            </a:r>
          </a:p>
        </p:txBody>
      </p:sp>
    </p:spTree>
    <p:extLst>
      <p:ext uri="{BB962C8B-B14F-4D97-AF65-F5344CB8AC3E}">
        <p14:creationId xmlns:p14="http://schemas.microsoft.com/office/powerpoint/2010/main" val="2141168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使用泛型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收集物件時，由於事先不知道被收集物件之型態，因此實作都用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來參考被收集的物件，取物件也是用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，所以執行時期被收集的物件會失去型態資訊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JDK5↑]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在設計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時可以指定類別或方法支援泛型，不但後續操作的語法會更簡潔，而且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時會檢查</a:t>
            </a:r>
          </a:p>
        </p:txBody>
      </p:sp>
    </p:spTree>
    <p:extLst>
      <p:ext uri="{BB962C8B-B14F-4D97-AF65-F5344CB8AC3E}">
        <p14:creationId xmlns:p14="http://schemas.microsoft.com/office/powerpoint/2010/main" val="34750347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Iterable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Iterator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Set, Queue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JDK5↓] Collection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JDK5↑] 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java.lang.Iterable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916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Comparable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Comparator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Collections.sort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實作物件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Collections.sort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要求被排序物件需要實作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java.lang.Comparable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401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Comparable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Comparator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Comparator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使用的類別已經有實作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或拿不到原始碼或原始碼不可以修改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Collections.sort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有一個重載版本，可接受實作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java.util.Comparator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624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Comparable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Comparator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順序有關的行為，不是物件有實作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，要不就是另外指定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Comparator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物件排序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java.util.TreeSet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java.util.PriorityQueue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4949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2" y="2276872"/>
            <a:ext cx="7191815" cy="39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2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基礎語法</a:t>
            </a:r>
          </a:p>
        </p:txBody>
      </p:sp>
    </p:spTree>
    <p:extLst>
      <p:ext uri="{BB962C8B-B14F-4D97-AF65-F5344CB8AC3E}">
        <p14:creationId xmlns:p14="http://schemas.microsoft.com/office/powerpoint/2010/main" val="2454889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JDK1.0↑]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java.util.Dictionary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java.util.HashTable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不建議使用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641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是否重複是根據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hashCode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equals()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，所以當作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的物件必須實作</a:t>
            </a:r>
          </a:p>
        </p:txBody>
      </p:sp>
    </p:spTree>
    <p:extLst>
      <p:ext uri="{BB962C8B-B14F-4D97-AF65-F5344CB8AC3E}">
        <p14:creationId xmlns:p14="http://schemas.microsoft.com/office/powerpoint/2010/main" val="354602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TreeMap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的部份會排序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的物件需實作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或建構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TreeMap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時指定實作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0188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setProperty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指定字串型態的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getProperty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指定字串型態的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，取得字串型態的值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從檔案讀屬性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new Properties()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之外，也可以用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System.getProperties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</a:p>
        </p:txBody>
      </p:sp>
    </p:spTree>
    <p:extLst>
      <p:ext uri="{BB962C8B-B14F-4D97-AF65-F5344CB8AC3E}">
        <p14:creationId xmlns:p14="http://schemas.microsoft.com/office/powerpoint/2010/main" val="912821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走訪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鍵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值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value: values()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value: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entrySet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getKey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getValue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1776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6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鍵值對應的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MultiKeyMap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MultiKey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org.apache.commons.collections.map.MultiKeyMap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org.apache.commons.collections.keyvalue.MultiKey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 Map</a:t>
            </a:r>
          </a:p>
        </p:txBody>
      </p:sp>
    </p:spTree>
    <p:extLst>
      <p:ext uri="{BB962C8B-B14F-4D97-AF65-F5344CB8AC3E}">
        <p14:creationId xmlns:p14="http://schemas.microsoft.com/office/powerpoint/2010/main" val="3039639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com.cathay.practice.lesson09(2)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12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</a:t>
            </a:r>
          </a:p>
        </p:txBody>
      </p:sp>
    </p:spTree>
    <p:extLst>
      <p:ext uri="{BB962C8B-B14F-4D97-AF65-F5344CB8AC3E}">
        <p14:creationId xmlns:p14="http://schemas.microsoft.com/office/powerpoint/2010/main" val="3470722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串流設計觀念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串流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java.io.InputStream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串流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java.io.OutputStream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資料來源或目的地，只要取得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的實例，接下來操作都相同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使用時需用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close()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2647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82208"/>
            <a:ext cx="8042561" cy="23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8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(Primitive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short: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2bytes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32,768~32,767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4bytes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2,147,483,648~2,147,483,647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long: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8bytes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-9,223,372,036,854 ~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9,223,372,036,854,775,807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37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8" y="2272304"/>
            <a:ext cx="7882113" cy="22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標準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System.in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System.err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</a:p>
        </p:txBody>
      </p:sp>
    </p:spTree>
    <p:extLst>
      <p:ext uri="{BB962C8B-B14F-4D97-AF65-F5344CB8AC3E}">
        <p14:creationId xmlns:p14="http://schemas.microsoft.com/office/powerpoint/2010/main" val="4193933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FileOutputStream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read()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FileOutputStream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write()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讀寫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檔案時，以位元為單位，通常會用一些高階類別包裹起來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315022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ByteArrayInputStream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ByteArrayOutputStream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ByteArrayInputStream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read()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ByteArrayOutputStream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的子類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write()</a:t>
            </a:r>
          </a:p>
        </p:txBody>
      </p:sp>
    </p:spTree>
    <p:extLst>
      <p:ext uri="{BB962C8B-B14F-4D97-AF65-F5344CB8AC3E}">
        <p14:creationId xmlns:p14="http://schemas.microsoft.com/office/powerpoint/2010/main" val="1662800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串流處理裝飾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器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具備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緩衝區作用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具備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資料轉換處理作用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具備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物件序列化能力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沒有改變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的行為，只是在取資料或輸出時作一些加工</a:t>
            </a:r>
          </a:p>
        </p:txBody>
      </p:sp>
    </p:spTree>
    <p:extLst>
      <p:ext uri="{BB962C8B-B14F-4D97-AF65-F5344CB8AC3E}">
        <p14:creationId xmlns:p14="http://schemas.microsoft.com/office/powerpoint/2010/main" val="712468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串流處理裝飾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先去緩衝區讀取資料，如果緩衝區沒有資料，再從資料來源讀資料近緩衝區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BufferedOutputStream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將資料寫入緩衝區，如果緩衝區滿了，才將資料寫入目的地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緩衝區功能，可以減少對資料來源或目的地的讀取及寫入次數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23876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串流處理裝飾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讀取、寫入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基本資料類型的方法，像是讀寫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double,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等的方法。這些方法會自動在指定型態與位元組間轉換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35602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串流處理裝飾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ObjectInputStream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ObjectOutputStream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ObjectInputStream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readObject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讀取資料轉為物件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ObjectOutputStream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writeObject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將物件寫到目的地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被處理的物件需要實作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java.io.Serializable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沒有定義方法，只是標示該物件可以序列化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序列化時，不希望被寫入的資料成員可以標上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transient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90557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9" y="2276872"/>
            <a:ext cx="812230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6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</a:p>
        </p:txBody>
      </p:sp>
      <p:pic>
        <p:nvPicPr>
          <p:cNvPr id="6" name="圖片 5" descr="「Writer 繼承架構」的圖片搜尋結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1"/>
            <a:ext cx="7938080" cy="417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18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704"/>
            <a:ext cx="9144000" cy="163121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(Primitive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位元組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可表示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-128~127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3543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517878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繼承架構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FileReader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FileWriter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預設使用作業系統預設編碼來作字元轉換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可以透過設定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Dfile.encoding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指定使用的編碼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程式想要指定編碼需要使用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InputStreamReader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OutputStreamWriter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315218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字元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處理器－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InputStreamReader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OutputStreamWriter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流處理的位元組資料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時可以指定編碼，沒有則用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啟動時的編碼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24742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704"/>
            <a:ext cx="9144000" cy="163121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字元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處理器－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BufferedWriter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Reader, Writer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緩衝區作用</a:t>
            </a:r>
          </a:p>
        </p:txBody>
      </p:sp>
    </p:spTree>
    <p:extLst>
      <p:ext uri="{BB962C8B-B14F-4D97-AF65-F5344CB8AC3E}">
        <p14:creationId xmlns:p14="http://schemas.microsoft.com/office/powerpoint/2010/main" val="3915311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7704"/>
            <a:ext cx="9144000" cy="163121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字元處理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字元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處理器－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PrintWriter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PrintStream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</a:p>
        </p:txBody>
      </p:sp>
    </p:spTree>
    <p:extLst>
      <p:ext uri="{BB962C8B-B14F-4D97-AF65-F5344CB8AC3E}">
        <p14:creationId xmlns:p14="http://schemas.microsoft.com/office/powerpoint/2010/main" val="912442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com.cathay.practice.lesson10(2)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104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時間與日期</a:t>
            </a:r>
          </a:p>
        </p:txBody>
      </p:sp>
    </p:spTree>
    <p:extLst>
      <p:ext uri="{BB962C8B-B14F-4D97-AF65-F5344CB8AC3E}">
        <p14:creationId xmlns:p14="http://schemas.microsoft.com/office/powerpoint/2010/main" val="2274087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時間軸上瞬間的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System.currentTimeMillis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1970-01-01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00:00:00.000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至今的毫秒數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JDK1.0↑]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java.util.Date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實例基本上建議只用來當作時間軸上的某一瞬間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toString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取得年月日資訊</a:t>
            </a:r>
          </a:p>
        </p:txBody>
      </p:sp>
    </p:spTree>
    <p:extLst>
      <p:ext uri="{BB962C8B-B14F-4D97-AF65-F5344CB8AC3E}">
        <p14:creationId xmlns:p14="http://schemas.microsoft.com/office/powerpoint/2010/main" val="4171682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格式化時間日期的</a:t>
            </a:r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DateFormat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類別，實作為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SimpleDateFormat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式：可以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使用字串自訂格式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DateFormat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getDateInstance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getTimeInstance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getDateTimeInstance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3152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處理時間日期的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Calendar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或操作某個時間日期資訊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java.util.GregorianCalendar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是其子類別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Julian calendar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Gregorian calendar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的混合曆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5989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com.cathay.practice.lesson13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544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(Primitive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浮點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float: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4bytes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1.4E-45~3.402823e38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8bytes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4.9E-324~1.79769313486232e308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精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準度較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對浮點數做相等性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114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215008"/>
          </a:xfrm>
        </p:spPr>
        <p:txBody>
          <a:bodyPr lIns="540000" rIns="540000">
            <a:normAutofit/>
          </a:bodyPr>
          <a:lstStyle/>
          <a:p>
            <a:pPr algn="ctr"/>
            <a:r>
              <a:rPr lang="en-US" altLang="zh-TW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9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(Primitive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2bytes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u0000~\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uFFFF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933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(Primitive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布林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471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類別型態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(Class type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122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基本規則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不可為數字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使用特殊字元（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e.g. *&amp;^%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保留字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清楚易懂為主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命名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慣例：小寫字母開始，每個單字的首字母大寫（駝峰式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125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3892"/>
            <a:ext cx="9144000" cy="427809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算數運算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+,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-, *,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/, %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比較、條件</a:t>
            </a:r>
            <a:r>
              <a:rPr lang="zh-TW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運算</a:t>
            </a:r>
            <a:endParaRPr lang="en-US" altLang="zh-TW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&gt;,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&gt;=, &lt;, &lt;=, ==, !=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類別型態的變數來說，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是比較兩者是否參考同一物件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運算子：條件式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成立回傳值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失敗回傳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769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 vert="horz" lIns="540000" tIns="45720" rIns="54000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1412776"/>
            <a:ext cx="9144000" cy="501675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Java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平台概論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基礎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語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法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物件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物件封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裝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繼承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與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多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型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介面與多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型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 action="ppaction://hlinksldjump"/>
              </a:rPr>
              <a:t>例外處理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 action="ppaction://hlinksldjump"/>
              </a:rPr>
              <a:t>Collection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 action="ppaction://hlinksldjump"/>
              </a:rPr>
              <a:t>與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 action="ppaction://hlinksldjump"/>
              </a:rPr>
              <a:t>Map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 action="ppaction://hlinksldjump"/>
              </a:rPr>
              <a:t>輸入輸出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 action="ppaction://hlinksldjump"/>
              </a:rPr>
              <a:t>時間與日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 action="ppaction://hlinksldjump"/>
              </a:rPr>
              <a:t>期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邏輯運算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&amp;&amp;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||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184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位元運算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位元運算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&amp;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才是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，其餘皆為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|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才是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，其餘皆為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XOR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^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個位元不同為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，相同為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~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730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位元運算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左移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次方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&lt;&lt;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捨棄，右邊補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移運算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&gt;&gt;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捨棄，左邊補原來的位元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捨棄，左邊補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65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93961"/>
            <a:ext cx="9144000" cy="384720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遞增、遞減運算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++,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前面：先執行，再回傳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後面：先回傳，再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指定運算</a:t>
            </a:r>
            <a:endParaRPr lang="en-US" altLang="zh-TW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+=,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-=, *=, /=, %=, &amp;=, |=, ^=, &lt;&lt;=, &gt;&gt;=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034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型態轉換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式包括不同型態數值，運算以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長度最常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的型態為主，其他數值自動提昇型態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運算元都是不大於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的整數，全部提昇為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877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if..else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..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if(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else if(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else{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9934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條件式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switch(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case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比較對象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default: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720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迴圈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執行結果必須是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的重複式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true);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485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迴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圈－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(JDK5↑)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多筆資料中的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多筆資料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637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迴圈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while(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}while(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329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923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break, continue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break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可以離開目前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switch, for, while,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do..while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break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類似，不過用於迴圈；會略過之後的陳述句，回到迴圈區塊開頭進行下一次迴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891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37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類別與物件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定義類別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Clothes 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String color;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char size;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45976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類別與物件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定義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Clothes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Clothes();</a:t>
            </a: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宣告變數綁到這個物件上，這叫參考名稱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(Reference name)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、參考變數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(Reference variable)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、參考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(Reference)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變數綁到物件上要用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術語叫「參考到新建物件」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，編譯器就會產生一個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82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類別與物件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物件指定與相等性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值複製給變數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==: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比較兩個變數儲存的值是否相同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指定參考名稱參考某個物件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==: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比較兩個參考名稱是否參考同一物件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equals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比較兩個物件實質內容是否相同</a:t>
            </a:r>
          </a:p>
        </p:txBody>
      </p:sp>
    </p:spTree>
    <p:extLst>
      <p:ext uri="{BB962C8B-B14F-4D97-AF65-F5344CB8AC3E}">
        <p14:creationId xmlns:p14="http://schemas.microsoft.com/office/powerpoint/2010/main" val="498979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98604"/>
            <a:ext cx="9144000" cy="557075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基本型態包裹器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包裹基本型態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Long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Integer, Double, Float, Boolean, Byte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基本型態包裹在物件裡面，當作物件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自動裝箱、拆箱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J2SE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5.0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之後提供自動裝箱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(Auto boxing)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與自動拆箱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(Auto unboxing)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800" dirty="0"/>
              <a:t>[</a:t>
            </a:r>
            <a:r>
              <a:rPr lang="zh-TW" altLang="zh-TW" sz="2800" dirty="0"/>
              <a:t>例</a:t>
            </a:r>
            <a:r>
              <a:rPr lang="en-US" altLang="zh-TW" sz="2800" dirty="0" smtClean="0"/>
              <a:t>]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number = 100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反組譯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number =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Integer.valueOf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(100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陣列基礎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具有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索引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的資料結構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放在型態後面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屬性可以取得陣列長度（元素個數）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建立之後，長度就固定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926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陣列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基礎－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[][]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維以上的陣列則依此類推，但是不建議。因為不容易理解和閱讀，建議自訂類別來解決這類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1489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操作陣列物件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不知道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陣列內容，只知道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45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操作陣列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物件－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22723"/>
              </p:ext>
            </p:extLst>
          </p:nvPr>
        </p:nvGraphicFramePr>
        <p:xfrm>
          <a:off x="611560" y="2276870"/>
          <a:ext cx="7938080" cy="424331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69040"/>
                <a:gridCol w="3969040"/>
              </a:tblGrid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資料型態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初始值</a:t>
                      </a:r>
                      <a:endParaRPr lang="zh-TW" sz="2000" b="1" kern="100" baseline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byte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000" b="1" kern="100" baseline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short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int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long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0L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float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0.0F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double</a:t>
                      </a:r>
                      <a:endParaRPr lang="zh-TW" sz="2000" b="1" kern="100" baseline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0.0D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char</a:t>
                      </a:r>
                      <a:endParaRPr lang="zh-TW" sz="2000" b="1" kern="100" baseline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\u0000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sz="2000" b="1" kern="100" baseline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sz="2000" b="1" kern="100" baseline="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4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baseline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sz="2000" kern="100" baseline="0"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Lucida Console" panose="020B0609040504020204" pitchFamily="49" charset="0"/>
                          <a:ea typeface="微軟正黑體" panose="020B0604030504040204" pitchFamily="34" charset="-120"/>
                        </a:rPr>
                        <a:t>null</a:t>
                      </a:r>
                      <a:endParaRPr lang="zh-TW" sz="2000" kern="100" baseline="0" dirty="0">
                        <a:effectLst/>
                        <a:latin typeface="Lucida Console" panose="020B060904050402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57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3056"/>
            <a:ext cx="9144000" cy="37240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完全支援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豐富函數庫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特殊處理機制：多執行緒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(multi-thread)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、垃圾收集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(garbage collection)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、例外處理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(exception handling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503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陣列複製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System.arraycopy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JDK6↑]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Arrays.copyOf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都是淺層複製（複製參考），如果要深層複製（所有物件都複製一份）的話要自己實作</a:t>
            </a:r>
          </a:p>
        </p:txBody>
      </p:sp>
    </p:spTree>
    <p:extLst>
      <p:ext uri="{BB962C8B-B14F-4D97-AF65-F5344CB8AC3E}">
        <p14:creationId xmlns:p14="http://schemas.microsoft.com/office/powerpoint/2010/main" val="272437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陣列複製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System.arraycopy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JDK6↑]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Arrays.copyOf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都是淺層複製（複製參考），如果要深層複製（所有物件都複製一份）的話要自己實作</a:t>
            </a:r>
          </a:p>
        </p:txBody>
      </p:sp>
    </p:spTree>
    <p:extLst>
      <p:ext uri="{BB962C8B-B14F-4D97-AF65-F5344CB8AC3E}">
        <p14:creationId xmlns:p14="http://schemas.microsoft.com/office/powerpoint/2010/main" val="3516780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字串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特性－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常量與字串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池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中為了效率考量，以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""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包括的字串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字串常量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，只要內容相同，無論在程式碼出現幾次，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都只會產生一個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實例，並在字串池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pool)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中維護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字串內容要用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equals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59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字串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特性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變動字串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物件一旦建立，就無法更改物件中任何內容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串接字串實際上會產生新的物件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StringBuilder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串接，但是在迴圈裡面的話，還是會一直產生物件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需要頻繁字串串接的話，可以用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StringBuilder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StringBuffer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StringBuffer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會處理同步問題，建議多執行緒環境下使用；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StringBuilder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則相反，但是比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StringBuffer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有效率</a:t>
            </a:r>
          </a:p>
        </p:txBody>
      </p:sp>
    </p:spTree>
    <p:extLst>
      <p:ext uri="{BB962C8B-B14F-4D97-AF65-F5344CB8AC3E}">
        <p14:creationId xmlns:p14="http://schemas.microsoft.com/office/powerpoint/2010/main" val="2994014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com.cathay.practice.lesson04(3)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41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物件封裝</a:t>
            </a:r>
          </a:p>
        </p:txBody>
      </p:sp>
    </p:spTree>
    <p:extLst>
      <p:ext uri="{BB962C8B-B14F-4D97-AF65-F5344CB8AC3E}">
        <p14:creationId xmlns:p14="http://schemas.microsoft.com/office/powerpoint/2010/main" val="4248605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何謂封裝？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封裝物件初始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流程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重複撰寫物件初始化流程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不用知道物件如何初始化，即便修改建構式的內容，使用類別的人也不需要修改程式</a:t>
            </a:r>
          </a:p>
        </p:txBody>
      </p:sp>
    </p:spTree>
    <p:extLst>
      <p:ext uri="{BB962C8B-B14F-4D97-AF65-F5344CB8AC3E}">
        <p14:creationId xmlns:p14="http://schemas.microsoft.com/office/powerpoint/2010/main" val="2513672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何謂封裝？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封裝物件操作流程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了操作流程，讓使用者不用知道流程也可以進行資料異動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命名規範中，取值方法的名稱為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get+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首字大寫的單字</a:t>
            </a:r>
          </a:p>
        </p:txBody>
      </p:sp>
    </p:spTree>
    <p:extLst>
      <p:ext uri="{BB962C8B-B14F-4D97-AF65-F5344CB8AC3E}">
        <p14:creationId xmlns:p14="http://schemas.microsoft.com/office/powerpoint/2010/main" val="4081190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何謂封裝？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封裝物件內部資料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類別私有資料，讓使用者無法直接存取，必須透過類別提供的方法才有可能存取私有資料</a:t>
            </a:r>
          </a:p>
        </p:txBody>
      </p:sp>
    </p:spTree>
    <p:extLst>
      <p:ext uri="{BB962C8B-B14F-4D97-AF65-F5344CB8AC3E}">
        <p14:creationId xmlns:p14="http://schemas.microsoft.com/office/powerpoint/2010/main" val="1340090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修飾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子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81856"/>
              </p:ext>
            </p:extLst>
          </p:nvPr>
        </p:nvGraphicFramePr>
        <p:xfrm>
          <a:off x="611557" y="2276870"/>
          <a:ext cx="7938082" cy="43204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69041"/>
                <a:gridCol w="3969041"/>
              </a:tblGrid>
              <a:tr h="864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修飾子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範圍</a:t>
                      </a:r>
                      <a:endParaRPr lang="zh-TW" sz="2000" kern="10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沒有宣告</a:t>
                      </a:r>
                      <a:r>
                        <a:rPr lang="en-US" sz="2000" kern="100">
                          <a:effectLst/>
                        </a:rPr>
                        <a:t>&lt;default&gt;</a:t>
                      </a:r>
                      <a:endParaRPr lang="zh-TW" sz="2000" kern="10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package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protected</a:t>
                      </a:r>
                      <a:endParaRPr lang="zh-TW" sz="2000" kern="10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package, </a:t>
                      </a:r>
                      <a:r>
                        <a:rPr lang="zh-TW" sz="2000" kern="100" dirty="0">
                          <a:effectLst/>
                        </a:rPr>
                        <a:t>繼承類別的子類別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public</a:t>
                      </a:r>
                      <a:endParaRPr lang="zh-TW" sz="2000" kern="10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其他</a:t>
                      </a:r>
                      <a:r>
                        <a:rPr lang="en-US" sz="2000" kern="100" dirty="0">
                          <a:effectLst/>
                        </a:rPr>
                        <a:t>package</a:t>
                      </a:r>
                      <a:r>
                        <a:rPr lang="zh-TW" sz="2000" kern="100" dirty="0">
                          <a:effectLst/>
                        </a:rPr>
                        <a:t>也可使用</a:t>
                      </a:r>
                      <a:endParaRPr lang="zh-TW" sz="2000" kern="100" dirty="0">
                        <a:effectLst/>
                        <a:latin typeface="Monaco" panose="020B050903040404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87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3839"/>
            <a:ext cx="9144000" cy="708977"/>
          </a:xfrm>
          <a:prstGeom prst="rect">
            <a:avLst/>
          </a:prstGeom>
          <a:noFill/>
        </p:spPr>
        <p:txBody>
          <a:bodyPr wrap="square" lIns="540000" tIns="468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85554"/>
              </p:ext>
            </p:extLst>
          </p:nvPr>
        </p:nvGraphicFramePr>
        <p:xfrm>
          <a:off x="611559" y="1844828"/>
          <a:ext cx="7938714" cy="475252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646048"/>
                <a:gridCol w="2646048"/>
                <a:gridCol w="2646618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</a:rPr>
                        <a:t>版本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baseline="0">
                          <a:effectLst/>
                        </a:rPr>
                        <a:t>代碼名稱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baseline="0">
                          <a:effectLst/>
                        </a:rPr>
                        <a:t>年份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JDK Beta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1994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JDK 1.0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1996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JDK 1.1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1997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J2SE 1.2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1998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J2SE 1.3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2000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J2SE 1.4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2002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J2SE 5.0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Tiger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2005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Java SE 6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Mustang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2006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Java SE 7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Dolphin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2011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</a:rPr>
                        <a:t>Java SE 8</a:t>
                      </a:r>
                      <a:endParaRPr lang="zh-TW" sz="2000" b="1" kern="100" baseline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 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2014</a:t>
                      </a:r>
                      <a:endParaRPr lang="zh-TW" sz="2000" b="1" kern="100" baseline="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1608" marR="616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47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關於建構式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構式是與類別同名的方法，不需要宣告回傳型態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撰寫建構式，則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會加入一個無參數，內容為空的建構式（預設建構式）；如果自己有寫建構式的話，則不會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2271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建構式與方法重載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定義多個建構式，只要參數型態或個數不同，稱之為重載建構式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也可以進行重載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傳型態不同不能當作重載依據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使用重載時要注意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 boxing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 unboxing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的問題，如果要呼叫參數為物件版本時，參數需要明確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309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建構式與方法重載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處理重載方法會依以下順序處理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boxing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前可符合引數個數與型態的方法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boxing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後可符合引數個數與型態的方法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有不定長度引數並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符合引數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型態的方法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合適的方法，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605234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被宣告為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的地方以外，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可以出現在類別任何地方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物件建立後為「這個物件」的參考名稱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代表另外一個建構式，必須在建構式的第一行</a:t>
            </a:r>
          </a:p>
        </p:txBody>
      </p:sp>
    </p:spTree>
    <p:extLst>
      <p:ext uri="{BB962C8B-B14F-4D97-AF65-F5344CB8AC3E}">
        <p14:creationId xmlns:p14="http://schemas.microsoft.com/office/powerpoint/2010/main" val="632702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：設值後不能再變動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設值：延遲指定值，需在建構式指定</a:t>
            </a:r>
          </a:p>
        </p:txBody>
      </p:sp>
    </p:spTree>
    <p:extLst>
      <p:ext uri="{BB962C8B-B14F-4D97-AF65-F5344CB8AC3E}">
        <p14:creationId xmlns:p14="http://schemas.microsoft.com/office/powerpoint/2010/main" val="371395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static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類別成員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讓個別物件擁有，而是屬於類別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類別名稱作為名稱空間，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方法也是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方法或區塊不能出現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成員是屬於類別而非個別物件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byte code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載入後執行，可以定義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878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static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類別成員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JDK5↑]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，可以在使用靜態成員時少打一些字，但要注意名稱衝突。名稱衝突時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會以下列順序解析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變數覆蓋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覆蓋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載方法比對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判斷則發生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error</a:t>
            </a:r>
          </a:p>
        </p:txBody>
      </p:sp>
    </p:spTree>
    <p:extLst>
      <p:ext uri="{BB962C8B-B14F-4D97-AF65-F5344CB8AC3E}">
        <p14:creationId xmlns:p14="http://schemas.microsoft.com/office/powerpoint/2010/main" val="1997346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不定長度引數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時，方法上宣告的不定長度參數必須是最後一個參數（只能有一個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381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內部類別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類別中再定義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class Some{</a:t>
            </a:r>
            <a:endParaRPr lang="zh-TW" altLang="zh-TW" sz="2800" dirty="0"/>
          </a:p>
          <a:p>
            <a:r>
              <a:rPr lang="en-US" altLang="zh-TW" sz="2800" dirty="0"/>
              <a:t>	class Other{</a:t>
            </a:r>
            <a:endParaRPr lang="zh-TW" altLang="zh-TW" sz="2800" dirty="0"/>
          </a:p>
          <a:p>
            <a:r>
              <a:rPr lang="en-US" altLang="zh-TW" sz="2800" dirty="0" smtClean="0"/>
              <a:t>	}</a:t>
            </a:r>
            <a:endParaRPr lang="zh-TW" altLang="zh-TW" sz="2800" dirty="0"/>
          </a:p>
          <a:p>
            <a:r>
              <a:rPr lang="en-US" altLang="zh-TW" sz="2800" dirty="0" smtClean="0"/>
              <a:t>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794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內部類別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上較少看到在方法中定義具名的內部類別，比較常看到定義匿名內部類別並直接實例化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o = new Object(){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toString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return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"";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4955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三大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SE(J2SE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「JAva SE 組成概念圖」的圖片搜尋結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8568952" cy="4497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402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傳值呼叫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只有傳值呼叫（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value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o1 = new Object();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o2 = o1;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show(o2);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show(Object o){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只是將自己的值（位址）複製一份給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，所以兩個還是參考到同一物件 </a:t>
            </a:r>
          </a:p>
        </p:txBody>
      </p:sp>
    </p:spTree>
    <p:extLst>
      <p:ext uri="{BB962C8B-B14F-4D97-AF65-F5344CB8AC3E}">
        <p14:creationId xmlns:p14="http://schemas.microsoft.com/office/powerpoint/2010/main" val="39226097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繼承與多型</a:t>
            </a:r>
          </a:p>
        </p:txBody>
      </p:sp>
    </p:spTree>
    <p:extLst>
      <p:ext uri="{BB962C8B-B14F-4D97-AF65-F5344CB8AC3E}">
        <p14:creationId xmlns:p14="http://schemas.microsoft.com/office/powerpoint/2010/main" val="1724103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何謂繼承？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繼承共同行為與實作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多個類別間重複定義了相同的行為與實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463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何謂繼承？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多型與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is-a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類別只能繼承一個父類別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類別和父類別有一種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is-a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</a:p>
          <a:p>
            <a:pPr lvl="0"/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Role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role1 = new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SwordsMan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等號右邊往左讀：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SwordsMan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is a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Role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9505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何謂繼承？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多型與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is-a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Role role2 = new Magician();</a:t>
            </a:r>
          </a:p>
          <a:p>
            <a:pPr lvl="0"/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SwordsMan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swordsMan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= (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SwordsMan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)role2;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執行時會出現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java.lang.ClassCastException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使用單一介面操作多種型態的物件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具有更高的可維護性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8602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300114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何謂繼承？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重新定義實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作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繼承父類別之後，定義與父類別中相同名稱的方法（大小寫需相同），但是實作內容不同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之後，可以用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@Override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標註子類別中重新定義的方法，讓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檢查該方法是不是父類別中的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[</a:t>
            </a:r>
            <a:r>
              <a:rPr lang="zh-TW" altLang="zh-TW" sz="2800" dirty="0"/>
              <a:t>例</a:t>
            </a:r>
            <a:r>
              <a:rPr lang="en-US" altLang="zh-TW" sz="2800" dirty="0"/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74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何謂繼承？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抽象方法、抽象類別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某方法區塊中真的沒有實作任何程式碼，可以使用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標示該方法為抽象方法，且不需要寫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類別中有方法沒有實作且標示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，表示該類別不完整，無法產生實例。這種類別需要在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前面標示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，即為抽象類別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類別如果繼承抽象類別，對於抽象方法有兩種作法，一為繼續標示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abstarct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，另外一個則是實作該方法</a:t>
            </a:r>
          </a:p>
        </p:txBody>
      </p:sp>
    </p:spTree>
    <p:extLst>
      <p:ext uri="{BB962C8B-B14F-4D97-AF65-F5344CB8AC3E}">
        <p14:creationId xmlns:p14="http://schemas.microsoft.com/office/powerpoint/2010/main" val="2940943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重新定義的細節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呼叫的父類別方法不能定義為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父類別中的方法權限只能擴大，不能縮小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之前，重新定義方法時除了可以定義權限較大的修飾子之外，其它部分必須與父類別的方法完全相同；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之後，回傳值可以改成父類別方法回傳型態的子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837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重新定義的細節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方法屬於類別，如果子類別定義了相同的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成員，該成員屬於子類別，而不是重新定義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方法也沒有多型</a:t>
            </a:r>
          </a:p>
        </p:txBody>
      </p:sp>
    </p:spTree>
    <p:extLst>
      <p:ext uri="{BB962C8B-B14F-4D97-AF65-F5344CB8AC3E}">
        <p14:creationId xmlns:p14="http://schemas.microsoft.com/office/powerpoint/2010/main" val="960261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再看建構式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構子類別實例時，會先呼叫父類別的建構式，再呼叫子類別的建構式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只能擇一呼叫，且一定要在建構式第一行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定義了有參數的建構式，也可以加入無參數的建構式，內容可以為空，主要是為了之後使用上的彈性（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Reflection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機制生成物件的需求，或是繼承時呼叫父類別建構式）</a:t>
            </a:r>
          </a:p>
        </p:txBody>
      </p:sp>
    </p:spTree>
    <p:extLst>
      <p:ext uri="{BB962C8B-B14F-4D97-AF65-F5344CB8AC3E}">
        <p14:creationId xmlns:p14="http://schemas.microsoft.com/office/powerpoint/2010/main" val="1175635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95122"/>
            <a:ext cx="9144000" cy="427809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三大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EE(J2EE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為基礎，定義了一系列的服務、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、協定等，適用於開發分散式、多層式、以元件為基礎、以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為基礎的應用程式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JavaMail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EJB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ME(J2ME)</a:t>
            </a:r>
            <a:endParaRPr lang="en-US" altLang="zh-TW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作為小型數位設備上開發及部署應用程式的平台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7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再看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關鍵字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：無法被其它類別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String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：子類別不可重新定義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Object.notify()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SE API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中會宣告為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的類別或方法通常與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物件或作業系統資源管理有關，因此不希望使用者繼承或重新定義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954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java.lang.Object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類別只能繼承一個父類別，如果繼承任何類別，則為繼承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java.lang.Object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中的所有物件一定「是一種」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322304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295469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instanceOf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instanceOf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來判斷是否為該類別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9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關於垃圾收集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有垃圾收集（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Collection, GC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）機制，收集到的垃圾物件所佔據的記憶體空間會被釋放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流程中無法透過變數參考的物件就是垃圾物件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啟動時機由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演算法決定，無法透過程式控制</a:t>
            </a:r>
          </a:p>
        </p:txBody>
      </p:sp>
    </p:spTree>
    <p:extLst>
      <p:ext uri="{BB962C8B-B14F-4D97-AF65-F5344CB8AC3E}">
        <p14:creationId xmlns:p14="http://schemas.microsoft.com/office/powerpoint/2010/main" val="1016253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com.cathay.practice.lesson06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07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20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介面與多型</a:t>
            </a:r>
          </a:p>
        </p:txBody>
      </p:sp>
    </p:spTree>
    <p:extLst>
      <p:ext uri="{BB962C8B-B14F-4D97-AF65-F5344CB8AC3E}">
        <p14:creationId xmlns:p14="http://schemas.microsoft.com/office/powerpoint/2010/main" val="25484510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何謂介面？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使用介面定義行為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「可被擁有的行為」，可以使用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要實作介面必須使用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，實作介面時，對介面中定義的抽象方法有兩種處理方式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會有「是一種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(is a)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」關係，實作介面則表示「擁有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(has a)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行為」，並不會有「是一種」的關係</a:t>
            </a:r>
          </a:p>
        </p:txBody>
      </p:sp>
    </p:spTree>
    <p:extLst>
      <p:ext uri="{BB962C8B-B14F-4D97-AF65-F5344CB8AC3E}">
        <p14:creationId xmlns:p14="http://schemas.microsoft.com/office/powerpoint/2010/main" val="3150873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何謂介面？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行為的多型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Swimmer swimmer1 = new Shark();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Swimmer swimmer2 = new Human();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Swimmer swimmer3 = new Submarine();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是不是擁有左邊的行為？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Swimmer swimmer1 = new Shark();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Shark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shark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= swimmer1;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Swimmer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行為的不一定是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Shark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902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何謂介面？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解決需求變化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可以同時繼承某個類別，並實作某些介面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可以實作兩個以上的介面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可以繼承自另一個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繼承兩個以上的介面</a:t>
            </a:r>
          </a:p>
        </p:txBody>
      </p:sp>
    </p:spTree>
    <p:extLst>
      <p:ext uri="{BB962C8B-B14F-4D97-AF65-F5344CB8AC3E}">
        <p14:creationId xmlns:p14="http://schemas.microsoft.com/office/powerpoint/2010/main" val="3851306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「Java Technology Concept Map」的圖片搜尋結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50" y="132440"/>
            <a:ext cx="9179650" cy="6608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572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296630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介面的預設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中的方法沒有實作時，一定得是公開且抽象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(public abstract)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abstract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省略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3095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介面的預設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中可以定義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常數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interface Action 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STOP = 0;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RIGHT = 1;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LEFT = 2;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UP = 3;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DOWN = 4;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的常數稱為列舉常數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final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省略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783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介面的預設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中可以定義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常數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interface Action 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STOP = 0;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RIGHT = 1;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LEFT = 2;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UP = 3;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public static final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DOWN = 4;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的常數稱為列舉常數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final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省略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920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3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匿名內部類別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程式時，經常會有臨時繼承某個類別或實作某個介面並建立實例的需求，由於這類子類別或介面實作類別只使用一次，不需要為這些類別定義名稱，這時可以使用匿名內部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()|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類別本體實作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JDK8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之前，匿名內部類別的區域變數必須是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；但在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JDK8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，如果變數在匿名類別中不會有重新指定的動作，就可以不用加上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753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介面語法細節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enum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列舉常數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JDK5↑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enum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Action 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STOP, RIGHT, LEFT, UP, DOWN</a:t>
            </a: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516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02598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com.cathay.practice.lesson07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204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例外處理</a:t>
            </a:r>
          </a:p>
        </p:txBody>
      </p:sp>
    </p:spTree>
    <p:extLst>
      <p:ext uri="{BB962C8B-B14F-4D97-AF65-F5344CB8AC3E}">
        <p14:creationId xmlns:p14="http://schemas.microsoft.com/office/powerpoint/2010/main" val="33285559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try..catch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..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中所有的錯誤都會被包裹為物件，所以可以用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執行程式並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catch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代表錯誤的物件做處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90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例外繼承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03" y="2276872"/>
            <a:ext cx="813641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9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例外繼承架構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與子類別代表嚴重系統錯誤，基本上不用處理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的錯誤建議使用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或其子類別實例，所以通常稱錯誤處理為例外處理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或其子類別，但不屬於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RuntimeException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或其子類別稱為受檢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例外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RuntimeException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衍生出來的類別實例，代表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設計者實作某方法時，某些條件成立會引發錯誤，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不會強迫一定要處理這個錯誤</a:t>
            </a:r>
          </a:p>
        </p:txBody>
      </p:sp>
    </p:spTree>
    <p:extLst>
      <p:ext uri="{BB962C8B-B14F-4D97-AF65-F5344CB8AC3E}">
        <p14:creationId xmlns:p14="http://schemas.microsoft.com/office/powerpoint/2010/main" val="2304270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4216"/>
            <a:ext cx="9144000" cy="4154984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建議學習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JVM/JRE/JDK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封裝、繼承、多型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常用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 SE 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容器觀念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開放原始碼專案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設計模式與重構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熟悉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相關開發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查詢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Java API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文件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94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例外繼承架構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類別例外需在子類別例外後面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JDK7↑]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可以使用多重捕捉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do something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}catch(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IOException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InterruptedException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ClassCastException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e){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e.printStackTrace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285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例外繼承架構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類別某個方法宣告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某些例外，子類別重新定義該方法時，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不宣告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任何例外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父類別該方法中宣告的某些例外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父類別該方法中宣告例外之子類別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父類別方法中未宣告的其它例外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父類別方法中宣告例外之父類別</a:t>
            </a:r>
          </a:p>
        </p:txBody>
      </p:sp>
    </p:spTree>
    <p:extLst>
      <p:ext uri="{BB962C8B-B14F-4D97-AF65-F5344CB8AC3E}">
        <p14:creationId xmlns:p14="http://schemas.microsoft.com/office/powerpoint/2010/main" val="1475341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認識堆疊追蹤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多重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方法呼叫下，例外發生點可能是在某個方法之中，如果想要得知例外發生的根源，以及多重方法呼叫下例外的堆疊傳播，可以利用例外物件自動收集的堆疊追蹤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(Stack Trace)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e.printStackTrace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80418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語法與繼承架構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認識堆疊追蹤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想要取得個別的堆疊追蹤元素進行處理，可以用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getStackTrace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，這會回傳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StackTraceElement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陣列，接下來就可以用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getClassName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getFileName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getLineNumber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getMethodName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等方法取得對應的資訊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fillInStackTrace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可以讓例外堆疊起點為重拋例外的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307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例外與資源管理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finally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搭配使用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區塊有無例外發生，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區塊一定會被執行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catch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區塊有寫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區塊執行完之後才會回傳</a:t>
            </a:r>
          </a:p>
        </p:txBody>
      </p:sp>
    </p:spTree>
    <p:extLst>
      <p:ext uri="{BB962C8B-B14F-4D97-AF65-F5344CB8AC3E}">
        <p14:creationId xmlns:p14="http://schemas.microsoft.com/office/powerpoint/2010/main" val="3714813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例外與資源管理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自動嘗試關閉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資源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JDK7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嘗試關閉資源語法時，不要再自行撰寫關閉資源的程式碼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的資源物件需實作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java.lang.AutoCloseable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AutoCloseable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，只定義了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close()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關閉兩個以上的資源中間用分號區隔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後面撰寫的物件資源會越早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07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1153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認識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9725" y="2276872"/>
            <a:ext cx="5924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認識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架構</a:t>
            </a:r>
            <a:endParaRPr lang="en-US" altLang="zh-TW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5" y="2276872"/>
            <a:ext cx="73540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具有索引的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－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索引隨機存取速度快，因為陣列在記憶體是連續的線性空間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調整索引順序時的表現較差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長度不夠時會建立新陣列，並將就陣列的參考指定給新陣列，需要耗費時間與記憶體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個可以指定容量的建構式</a:t>
            </a:r>
          </a:p>
        </p:txBody>
      </p:sp>
    </p:spTree>
    <p:extLst>
      <p:ext uri="{BB962C8B-B14F-4D97-AF65-F5344CB8AC3E}">
        <p14:creationId xmlns:p14="http://schemas.microsoft.com/office/powerpoint/2010/main" val="3604996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微軟正黑+Consolas">
      <a:majorFont>
        <a:latin typeface="Lucida Console"/>
        <a:ea typeface="微軟正黑體"/>
        <a:cs typeface=""/>
      </a:majorFont>
      <a:minorFont>
        <a:latin typeface="Lucida Console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6108</TotalTime>
  <Words>5779</Words>
  <Application>Microsoft Office PowerPoint</Application>
  <PresentationFormat>如螢幕大小 (4:3)</PresentationFormat>
  <Paragraphs>1132</Paragraphs>
  <Slides>140</Slides>
  <Notes>139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140</vt:i4>
      </vt:variant>
    </vt:vector>
  </HeadingPairs>
  <TitlesOfParts>
    <vt:vector size="150" baseType="lpstr">
      <vt:lpstr>微軟正黑體</vt:lpstr>
      <vt:lpstr>新細明體</vt:lpstr>
      <vt:lpstr>Arial</vt:lpstr>
      <vt:lpstr>Calibri</vt:lpstr>
      <vt:lpstr>Consolas</vt:lpstr>
      <vt:lpstr>Lucida Console</vt:lpstr>
      <vt:lpstr>Monaco</vt:lpstr>
      <vt:lpstr>Times New Roman</vt:lpstr>
      <vt:lpstr>Wingdings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楊宗翰</cp:lastModifiedBy>
  <cp:revision>806</cp:revision>
  <dcterms:modified xsi:type="dcterms:W3CDTF">2017-08-31T01:53:00Z</dcterms:modified>
</cp:coreProperties>
</file>