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2" r:id="rId1"/>
  </p:sldMasterIdLst>
  <p:notesMasterIdLst>
    <p:notesMasterId r:id="rId17"/>
  </p:notesMasterIdLst>
  <p:sldIdLst>
    <p:sldId id="307" r:id="rId2"/>
    <p:sldId id="308" r:id="rId3"/>
    <p:sldId id="528" r:id="rId4"/>
    <p:sldId id="529" r:id="rId5"/>
    <p:sldId id="309" r:id="rId6"/>
    <p:sldId id="485" r:id="rId7"/>
    <p:sldId id="488" r:id="rId8"/>
    <p:sldId id="540" r:id="rId9"/>
    <p:sldId id="541" r:id="rId10"/>
    <p:sldId id="312" r:id="rId11"/>
    <p:sldId id="542" r:id="rId12"/>
    <p:sldId id="305" r:id="rId13"/>
    <p:sldId id="306" r:id="rId14"/>
    <p:sldId id="315" r:id="rId15"/>
    <p:sldId id="581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jax" id="{E4050CE7-12A8-4232-BB95-5AE85D2A07F9}">
          <p14:sldIdLst>
            <p14:sldId id="307"/>
            <p14:sldId id="308"/>
            <p14:sldId id="528"/>
            <p14:sldId id="529"/>
            <p14:sldId id="309"/>
            <p14:sldId id="485"/>
            <p14:sldId id="488"/>
            <p14:sldId id="540"/>
            <p14:sldId id="541"/>
            <p14:sldId id="312"/>
            <p14:sldId id="542"/>
          </p14:sldIdLst>
        </p14:section>
        <p14:section name="JSON" id="{570A4ED8-8362-4661-9599-CBED2D53F081}">
          <p14:sldIdLst>
            <p14:sldId id="305"/>
            <p14:sldId id="306"/>
            <p14:sldId id="315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1E1E"/>
    <a:srgbClr val="F47822"/>
    <a:srgbClr val="2F9DD9"/>
    <a:srgbClr val="6A6E7C"/>
    <a:srgbClr val="5E889E"/>
    <a:srgbClr val="000000"/>
    <a:srgbClr val="4B5F83"/>
    <a:srgbClr val="5DB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9" autoAdjust="0"/>
    <p:restoredTop sz="84291" autoAdjust="0"/>
  </p:normalViewPr>
  <p:slideViewPr>
    <p:cSldViewPr>
      <p:cViewPr varScale="1">
        <p:scale>
          <a:sx n="97" d="100"/>
          <a:sy n="97" d="100"/>
        </p:scale>
        <p:origin x="17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0CA2-D590-4714-AA41-635FDBE7BF19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9D8B-A6BA-4403-AC0A-01130AC55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1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49D8B-A6BA-4403-AC0A-01130AC55F4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2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56885" y="3560514"/>
            <a:ext cx="7795001" cy="159625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9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314325" y="3356992"/>
            <a:ext cx="851535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0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5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5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57200"/>
            <a:ext cx="3579019" cy="3331840"/>
          </a:xfrm>
          <a:blipFill>
            <a:blip r:embed="rId2"/>
            <a:stretch>
              <a:fillRect/>
            </a:stretch>
          </a:blipFill>
        </p:spPr>
        <p:txBody>
          <a:bodyPr anchor="b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3789040"/>
            <a:ext cx="2949178" cy="2079948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5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AF7990-BD6A-4731-94FF-13F3459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5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5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1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656885" y="3560514"/>
            <a:ext cx="7795001" cy="159625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314325" y="3356992"/>
            <a:ext cx="851535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48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3"/>
          <p:cNvSpPr>
            <a:spLocks noGrp="1"/>
          </p:cNvSpPr>
          <p:nvPr>
            <p:ph type="ftr" sz="quarter" idx="1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8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4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457200"/>
            <a:ext cx="3579019" cy="3331840"/>
          </a:xfrm>
          <a:blipFill>
            <a:blip r:embed="rId2"/>
            <a:stretch>
              <a:fillRect/>
            </a:stretch>
          </a:blipFill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3789040"/>
            <a:ext cx="2949178" cy="2079948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027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268760"/>
            <a:ext cx="7886700" cy="490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721476"/>
            <a:ext cx="9144000" cy="1574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1026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507857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507857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prototypejs.org/ajax/Ajax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pos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Asynchronous JavaScript and XML (AJAX)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92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Ajax in Prototype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E78CFB1-FF68-4CCE-B0E1-2C8E1E55C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412776"/>
            <a:ext cx="6247771" cy="200567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088820" y="6453336"/>
            <a:ext cx="248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3"/>
              </a:rPr>
              <a:t>http://api.prototypejs.org/ajax/Ajax/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791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Ajax in jQuery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A8674DC-AE94-4AB5-B2F5-10F6D9D8D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628800"/>
            <a:ext cx="7165867" cy="136815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051720" y="6381328"/>
            <a:ext cx="2363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3"/>
              </a:rPr>
              <a:t>http://api.jquery.com/jQuery.post/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635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2852737"/>
          </a:xfrm>
        </p:spPr>
        <p:txBody>
          <a:bodyPr/>
          <a:lstStyle/>
          <a:p>
            <a:r>
              <a:rPr lang="en-US" altLang="zh-TW" dirty="0"/>
              <a:t>JavaScript Object Notation (JSON)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4294967295"/>
          </p:nvPr>
        </p:nvSpPr>
        <p:spPr>
          <a:xfrm>
            <a:off x="1257300" y="4491492"/>
            <a:ext cx="7886700" cy="15001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13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（</a:t>
            </a:r>
            <a:r>
              <a:rPr lang="en-US" altLang="zh-TW" dirty="0" err="1"/>
              <a:t>Javascript</a:t>
            </a:r>
            <a:r>
              <a:rPr lang="en-US" altLang="zh-TW" dirty="0"/>
              <a:t> Object Notation</a:t>
            </a:r>
            <a:r>
              <a:rPr lang="zh-TW" altLang="en-US" dirty="0"/>
              <a:t>）是一種輕量級的資料交換語言，以文字為基礎，且易於讓人閱讀。儘管</a:t>
            </a:r>
            <a:r>
              <a:rPr lang="en-US" altLang="zh-TW" dirty="0"/>
              <a:t>JSON</a:t>
            </a:r>
            <a:r>
              <a:rPr lang="zh-TW" altLang="en-US" dirty="0"/>
              <a:t>是在</a:t>
            </a:r>
            <a:r>
              <a:rPr lang="en-US" altLang="zh-TW" dirty="0" err="1"/>
              <a:t>Javascript</a:t>
            </a:r>
            <a:r>
              <a:rPr lang="zh-TW" altLang="en-US" dirty="0"/>
              <a:t>的一個子集，但</a:t>
            </a:r>
            <a:r>
              <a:rPr lang="en-US" altLang="zh-TW" dirty="0"/>
              <a:t>JSON</a:t>
            </a:r>
            <a:r>
              <a:rPr lang="zh-TW" altLang="en-US" dirty="0"/>
              <a:t>是獨立於語言的文字格式，並且採用了類似於</a:t>
            </a:r>
            <a:r>
              <a:rPr lang="en-US" altLang="zh-TW" dirty="0"/>
              <a:t>C</a:t>
            </a:r>
            <a:r>
              <a:rPr lang="zh-TW" altLang="en-US" dirty="0"/>
              <a:t>語言家族的一些習慣。</a:t>
            </a:r>
          </a:p>
        </p:txBody>
      </p:sp>
    </p:spTree>
    <p:extLst>
      <p:ext uri="{BB962C8B-B14F-4D97-AF65-F5344CB8AC3E}">
        <p14:creationId xmlns:p14="http://schemas.microsoft.com/office/powerpoint/2010/main" val="324666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與其他格式的比較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XML</a:t>
            </a:r>
          </a:p>
          <a:p>
            <a:pPr lvl="1"/>
            <a:r>
              <a:rPr lang="en-US" altLang="zh-TW" dirty="0"/>
              <a:t>JSON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最大的不同在於</a:t>
            </a:r>
            <a:r>
              <a:rPr lang="en-US" altLang="zh-TW" dirty="0"/>
              <a:t>XML</a:t>
            </a:r>
            <a:r>
              <a:rPr lang="zh-TW" altLang="en-US" dirty="0"/>
              <a:t>是一個完整的標記語言，而</a:t>
            </a:r>
            <a:r>
              <a:rPr lang="en-US" altLang="zh-TW" dirty="0"/>
              <a:t>JSON</a:t>
            </a:r>
            <a:r>
              <a:rPr lang="zh-TW" altLang="en-US" dirty="0"/>
              <a:t>不是。這使的</a:t>
            </a:r>
            <a:r>
              <a:rPr lang="en-US" altLang="zh-TW" dirty="0"/>
              <a:t>XML</a:t>
            </a:r>
            <a:r>
              <a:rPr lang="zh-TW" altLang="en-US" dirty="0"/>
              <a:t>在程式判讀上需要比較多的功夫。主要的原因在於</a:t>
            </a:r>
            <a:r>
              <a:rPr lang="en-US" altLang="zh-TW" dirty="0"/>
              <a:t>XML</a:t>
            </a:r>
            <a:r>
              <a:rPr lang="zh-TW" altLang="en-US" dirty="0"/>
              <a:t>的設計理念與</a:t>
            </a:r>
            <a:r>
              <a:rPr lang="en-US" altLang="zh-TW" dirty="0"/>
              <a:t>JSON</a:t>
            </a:r>
            <a:r>
              <a:rPr lang="zh-TW" altLang="en-US" dirty="0"/>
              <a:t>不同。</a:t>
            </a:r>
            <a:r>
              <a:rPr lang="en-US" altLang="zh-TW" dirty="0"/>
              <a:t>XML</a:t>
            </a:r>
            <a:r>
              <a:rPr lang="zh-TW" altLang="en-US" dirty="0"/>
              <a:t>利用標記語言的特性提供了絕佳的延展性（如</a:t>
            </a:r>
            <a:r>
              <a:rPr lang="en-US" altLang="zh-TW" dirty="0" err="1"/>
              <a:t>XPath</a:t>
            </a:r>
            <a:r>
              <a:rPr lang="zh-TW" altLang="en-US" dirty="0"/>
              <a:t>）</a:t>
            </a:r>
            <a:r>
              <a:rPr lang="en-US" altLang="zh-TW" dirty="0"/>
              <a:t>,</a:t>
            </a:r>
            <a:r>
              <a:rPr lang="zh-TW" altLang="en-US" dirty="0"/>
              <a:t>在資料儲存</a:t>
            </a:r>
            <a:r>
              <a:rPr lang="en-US" altLang="zh-TW" dirty="0"/>
              <a:t>,</a:t>
            </a:r>
            <a:r>
              <a:rPr lang="zh-TW" altLang="en-US" dirty="0"/>
              <a:t>擴充功能及高階檢索方面具備對</a:t>
            </a:r>
            <a:r>
              <a:rPr lang="en-US" altLang="zh-TW" dirty="0"/>
              <a:t>JSON</a:t>
            </a:r>
            <a:r>
              <a:rPr lang="zh-TW" altLang="en-US" dirty="0"/>
              <a:t>的優勢，而</a:t>
            </a:r>
            <a:r>
              <a:rPr lang="en-US" altLang="zh-TW" dirty="0"/>
              <a:t>JSON</a:t>
            </a:r>
            <a:r>
              <a:rPr lang="zh-TW" altLang="en-US" dirty="0"/>
              <a:t>則由於比</a:t>
            </a:r>
            <a:r>
              <a:rPr lang="en-US" altLang="zh-TW" dirty="0"/>
              <a:t>XML</a:t>
            </a:r>
            <a:r>
              <a:rPr lang="zh-TW" altLang="en-US" dirty="0"/>
              <a:t>更加小巧</a:t>
            </a:r>
            <a:r>
              <a:rPr lang="en-US" altLang="zh-TW" dirty="0"/>
              <a:t>,</a:t>
            </a:r>
            <a:r>
              <a:rPr lang="zh-TW" altLang="en-US" dirty="0"/>
              <a:t>以及瀏覽器的內建快速解析支援</a:t>
            </a:r>
            <a:r>
              <a:rPr lang="en-US" altLang="zh-TW" dirty="0"/>
              <a:t>,</a:t>
            </a:r>
            <a:r>
              <a:rPr lang="zh-TW" altLang="en-US" dirty="0"/>
              <a:t>使得其更適用於網路資料傳輸領域。</a:t>
            </a:r>
          </a:p>
        </p:txBody>
      </p:sp>
    </p:spTree>
    <p:extLst>
      <p:ext uri="{BB962C8B-B14F-4D97-AF65-F5344CB8AC3E}">
        <p14:creationId xmlns:p14="http://schemas.microsoft.com/office/powerpoint/2010/main" val="155149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XML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err="1" smtClean="0"/>
              <a:t>aList</a:t>
            </a:r>
            <a:r>
              <a:rPr lang="en-US" altLang="zh-TW" dirty="0" smtClean="0"/>
              <a:t> name=“</a:t>
            </a:r>
            <a:r>
              <a:rPr lang="en-US" altLang="zh-TW" dirty="0" err="1" smtClean="0"/>
              <a:t>tag_name</a:t>
            </a:r>
            <a:r>
              <a:rPr lang="en-US" altLang="zh-TW" dirty="0" smtClean="0"/>
              <a:t>”&gt;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&lt;a name=“a” value=“123”&gt;</a:t>
            </a:r>
          </a:p>
          <a:p>
            <a:pPr marL="0" indent="0">
              <a:buNone/>
            </a:pPr>
            <a:r>
              <a:rPr lang="en-US" altLang="zh-TW" dirty="0"/>
              <a:t>	&lt;a name</a:t>
            </a:r>
            <a:r>
              <a:rPr lang="en-US" altLang="zh-TW" dirty="0" smtClean="0"/>
              <a:t>=“b” </a:t>
            </a:r>
            <a:r>
              <a:rPr lang="en-US" altLang="zh-TW" dirty="0"/>
              <a:t>value=“123</a:t>
            </a:r>
            <a:r>
              <a:rPr lang="en-US" altLang="zh-TW" dirty="0" smtClean="0"/>
              <a:t>”&gt;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 </a:t>
            </a:r>
            <a:r>
              <a:rPr lang="en-US" altLang="zh-TW" dirty="0" err="1"/>
              <a:t>aList</a:t>
            </a:r>
            <a:r>
              <a:rPr lang="en-US" altLang="zh-TW" dirty="0"/>
              <a:t> 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JSON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“[{a : 123}, {b : 456}]”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97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為「</a:t>
            </a:r>
            <a:r>
              <a:rPr lang="en-US" altLang="zh-TW" dirty="0"/>
              <a:t>Asynchronous JavaScript and XML</a:t>
            </a:r>
            <a:r>
              <a:rPr lang="zh-TW" altLang="en-US" dirty="0"/>
              <a:t>」（非同步的</a:t>
            </a:r>
            <a:r>
              <a:rPr lang="en-US" altLang="zh-TW" dirty="0"/>
              <a:t>JavaScript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技術），是一種廣泛應用在瀏覽器的網頁開發技術。</a:t>
            </a:r>
            <a:r>
              <a:rPr lang="en-US" altLang="zh-TW" dirty="0"/>
              <a:t>Ajax</a:t>
            </a:r>
            <a:r>
              <a:rPr lang="zh-TW" altLang="en-US" dirty="0"/>
              <a:t>是多項技術的綜合應用，</a:t>
            </a:r>
            <a:r>
              <a:rPr lang="en-US" altLang="zh-TW" dirty="0"/>
              <a:t>Ajax</a:t>
            </a:r>
            <a:r>
              <a:rPr lang="zh-TW" altLang="en-US" dirty="0"/>
              <a:t>概念由 </a:t>
            </a:r>
            <a:r>
              <a:rPr lang="en-US" altLang="zh-TW" dirty="0"/>
              <a:t>Jesse James Garrett </a:t>
            </a:r>
            <a:r>
              <a:rPr lang="zh-TW" altLang="en-US" dirty="0"/>
              <a:t>所提出，</a:t>
            </a:r>
            <a:r>
              <a:rPr lang="en-US" altLang="zh-TW" dirty="0"/>
              <a:t>AJAX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XHTML+CSS</a:t>
            </a:r>
            <a:r>
              <a:rPr lang="zh-TW" altLang="en-US" dirty="0"/>
              <a:t>來表達資訊；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JavaScript</a:t>
            </a:r>
            <a:r>
              <a:rPr lang="zh-TW" altLang="en-US" dirty="0"/>
              <a:t>操作</a:t>
            </a:r>
            <a:r>
              <a:rPr lang="en-US" altLang="zh-TW" dirty="0"/>
              <a:t>DOM</a:t>
            </a:r>
            <a:r>
              <a:rPr lang="zh-TW" altLang="en-US" dirty="0"/>
              <a:t>（</a:t>
            </a:r>
            <a:r>
              <a:rPr lang="en-US" altLang="zh-TW" dirty="0"/>
              <a:t>Document Object Model</a:t>
            </a:r>
            <a:r>
              <a:rPr lang="zh-TW" altLang="en-US" dirty="0"/>
              <a:t>）執行動態效果；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XML</a:t>
            </a:r>
            <a:r>
              <a:rPr lang="zh-TW" altLang="en-US" dirty="0"/>
              <a:t>和</a:t>
            </a:r>
            <a:r>
              <a:rPr lang="en-US" altLang="zh-TW" dirty="0"/>
              <a:t>XSLT</a:t>
            </a:r>
            <a:r>
              <a:rPr lang="zh-TW" altLang="en-US" dirty="0"/>
              <a:t>進行資料交換及操作；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 err="1"/>
              <a:t>XMLHttpRequest</a:t>
            </a:r>
            <a:r>
              <a:rPr lang="zh-TW" altLang="en-US" dirty="0"/>
              <a:t>為</a:t>
            </a:r>
            <a:r>
              <a:rPr lang="en-US" altLang="zh-TW" dirty="0"/>
              <a:t>Agent</a:t>
            </a:r>
            <a:r>
              <a:rPr lang="zh-TW" altLang="en-US" dirty="0"/>
              <a:t>與網頁伺服器進行非同步資料交換；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JavaScript</a:t>
            </a:r>
            <a:r>
              <a:rPr lang="zh-TW" altLang="en-US" dirty="0"/>
              <a:t>技術實現。</a:t>
            </a:r>
          </a:p>
        </p:txBody>
      </p:sp>
    </p:spTree>
    <p:extLst>
      <p:ext uri="{BB962C8B-B14F-4D97-AF65-F5344CB8AC3E}">
        <p14:creationId xmlns:p14="http://schemas.microsoft.com/office/powerpoint/2010/main" val="24300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557338"/>
            <a:ext cx="5829300" cy="374332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557338"/>
            <a:ext cx="5830114" cy="37438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1557338"/>
            <a:ext cx="583011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8029575" cy="5133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8029575" cy="51339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836712"/>
            <a:ext cx="8030696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與傳統的</a:t>
            </a:r>
            <a:r>
              <a:rPr lang="en-US" altLang="zh-TW" dirty="0"/>
              <a:t>Web</a:t>
            </a:r>
            <a:r>
              <a:rPr lang="zh-TW" altLang="en-US" dirty="0"/>
              <a:t>應用比較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傳統的</a:t>
            </a:r>
            <a:r>
              <a:rPr lang="en-US" altLang="zh-TW" dirty="0"/>
              <a:t>Web</a:t>
            </a:r>
            <a:r>
              <a:rPr lang="zh-TW" altLang="en-US" dirty="0"/>
              <a:t>應用允許使用者端填寫表單（</a:t>
            </a:r>
            <a:r>
              <a:rPr lang="en-US" altLang="zh-TW" dirty="0"/>
              <a:t>form</a:t>
            </a:r>
            <a:r>
              <a:rPr lang="zh-TW" altLang="en-US" dirty="0"/>
              <a:t>），當送出表單時就向</a:t>
            </a:r>
            <a:r>
              <a:rPr lang="en-US" altLang="zh-TW" dirty="0"/>
              <a:t>Web</a:t>
            </a:r>
            <a:r>
              <a:rPr lang="zh-TW" altLang="en-US" dirty="0"/>
              <a:t>伺服器發送一個請求。伺服器接收並處理傳來的表單，然後送回一個新的網頁，但這個做法浪費了許多頻寬，因為在前後兩個頁面中的大部分</a:t>
            </a:r>
            <a:r>
              <a:rPr lang="en-US" altLang="zh-TW" dirty="0"/>
              <a:t>HTML</a:t>
            </a:r>
            <a:r>
              <a:rPr lang="zh-TW" altLang="en-US" dirty="0"/>
              <a:t>碼往往是相同的。由於每次應用的溝通都需要向伺服器發送請求，應用的回應時間就依賴於伺服器的回應時間。這導致了使用者介面的回應比本機應用慢得多。</a:t>
            </a:r>
          </a:p>
        </p:txBody>
      </p:sp>
    </p:spTree>
    <p:extLst>
      <p:ext uri="{BB962C8B-B14F-4D97-AF65-F5344CB8AC3E}">
        <p14:creationId xmlns:p14="http://schemas.microsoft.com/office/powerpoint/2010/main" val="32744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與傳統的</a:t>
            </a:r>
            <a:r>
              <a:rPr lang="en-US" altLang="zh-TW" dirty="0"/>
              <a:t>Web</a:t>
            </a:r>
            <a:r>
              <a:rPr lang="zh-TW" altLang="en-US" dirty="0"/>
              <a:t>應用比較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與此不同，</a:t>
            </a:r>
            <a:r>
              <a:rPr lang="en-US" altLang="zh-TW" dirty="0"/>
              <a:t>AJAX</a:t>
            </a:r>
            <a:r>
              <a:rPr lang="zh-TW" altLang="en-US" dirty="0"/>
              <a:t>應用可以僅向伺服器發送並取回必需的資料，它使用</a:t>
            </a:r>
            <a:r>
              <a:rPr lang="en-US" altLang="zh-TW" dirty="0"/>
              <a:t>SOAP</a:t>
            </a:r>
            <a:r>
              <a:rPr lang="zh-TW" altLang="en-US" dirty="0"/>
              <a:t>或其它一些基於</a:t>
            </a:r>
            <a:r>
              <a:rPr lang="en-US" altLang="zh-TW" dirty="0"/>
              <a:t>XML</a:t>
            </a:r>
            <a:r>
              <a:rPr lang="zh-TW" altLang="en-US" dirty="0"/>
              <a:t>的頁面服務介面（介面），並在用戶端採用</a:t>
            </a:r>
            <a:r>
              <a:rPr lang="en-US" altLang="zh-TW" dirty="0"/>
              <a:t>JavaScript</a:t>
            </a:r>
            <a:r>
              <a:rPr lang="zh-TW" altLang="en-US" dirty="0"/>
              <a:t>處理來自伺服器的回應。因為在伺服器和瀏覽器之間交換的資料大量減少（大約只有原來的</a:t>
            </a:r>
            <a:r>
              <a:rPr lang="en-US" altLang="zh-TW" dirty="0"/>
              <a:t>5%</a:t>
            </a:r>
            <a:r>
              <a:rPr lang="zh-TW" altLang="en-US" dirty="0"/>
              <a:t>），結果我們就能看到回應（伺服器回應）更快的應用（結果）。同時很多的處理工作可以在發出請求的用戶端機器上完成，所以</a:t>
            </a:r>
            <a:r>
              <a:rPr lang="en-US" altLang="zh-TW" dirty="0"/>
              <a:t>Web</a:t>
            </a:r>
            <a:r>
              <a:rPr lang="zh-TW" altLang="en-US" dirty="0"/>
              <a:t>伺服器的處理時也減少了。</a:t>
            </a:r>
          </a:p>
        </p:txBody>
      </p:sp>
    </p:spTree>
    <p:extLst>
      <p:ext uri="{BB962C8B-B14F-4D97-AF65-F5344CB8AC3E}">
        <p14:creationId xmlns:p14="http://schemas.microsoft.com/office/powerpoint/2010/main" val="294689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96753"/>
            <a:ext cx="7952505" cy="28083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1720" y="6453336"/>
            <a:ext cx="5544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+mn-ea"/>
              </a:rPr>
              <a:t>W3schools</a:t>
            </a:r>
            <a:r>
              <a:rPr lang="zh-TW" altLang="en-US" sz="1200" dirty="0">
                <a:latin typeface="+mn-ea"/>
              </a:rPr>
              <a:t> </a:t>
            </a:r>
            <a:r>
              <a:rPr lang="en-US" altLang="zh-TW" sz="1200" dirty="0">
                <a:latin typeface="+mn-ea"/>
              </a:rPr>
              <a:t>AJAX</a:t>
            </a:r>
            <a:r>
              <a:rPr lang="zh-TW" altLang="en-US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  <a:hlinkClick r:id="rId3"/>
              </a:rPr>
              <a:t>https://www.w3schools.com/xml/ajax_intro.asp</a:t>
            </a:r>
            <a:endParaRPr lang="zh-TW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12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D2504-9D35-4FB3-ADF2-A852CD6D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XMLHttpRequest.readyState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FD2991D-ED41-45E5-9752-74D7A631A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890372"/>
              </p:ext>
            </p:extLst>
          </p:nvPr>
        </p:nvGraphicFramePr>
        <p:xfrm>
          <a:off x="630404" y="2348880"/>
          <a:ext cx="7886700" cy="33718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33171">
                  <a:extLst>
                    <a:ext uri="{9D8B030D-6E8A-4147-A177-3AD203B41FA5}">
                      <a16:colId xmlns:a16="http://schemas.microsoft.com/office/drawing/2014/main" val="320217407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9339038"/>
                    </a:ext>
                  </a:extLst>
                </a:gridCol>
                <a:gridCol w="4505257">
                  <a:extLst>
                    <a:ext uri="{9D8B030D-6E8A-4147-A177-3AD203B41FA5}">
                      <a16:colId xmlns:a16="http://schemas.microsoft.com/office/drawing/2014/main" val="87286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  <a:latin typeface="+mn-ea"/>
                          <a:ea typeface="+mn-ea"/>
                        </a:rPr>
                        <a:t>值</a:t>
                      </a:r>
                      <a:endParaRPr lang="zh-TW" altLang="en-US" sz="2000" b="1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  <a:latin typeface="+mn-ea"/>
                          <a:ea typeface="+mn-ea"/>
                        </a:rPr>
                        <a:t>狀態</a:t>
                      </a:r>
                      <a:endParaRPr lang="zh-TW" altLang="en-US" sz="2000" b="1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altLang="en-US" sz="20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19050" marB="38100" anchor="ctr"/>
                </a:tc>
                <a:extLst>
                  <a:ext uri="{0D108BD9-81ED-4DB2-BD59-A6C34878D82A}">
                    <a16:rowId xmlns:a16="http://schemas.microsoft.com/office/drawing/2014/main" val="357123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UNSENT</a:t>
                      </a:r>
                      <a:endParaRPr lang="en-US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客戶端已被建立，</a:t>
                      </a:r>
                      <a:endParaRPr lang="en-US" altLang="zh-TW" sz="2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但 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open() </a:t>
                      </a:r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方法尚未被呼叫。</a:t>
                      </a:r>
                      <a:endParaRPr lang="zh-TW" altLang="en-US" sz="20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2904690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TW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OPENED</a:t>
                      </a:r>
                      <a:endParaRPr lang="en-US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open() </a:t>
                      </a:r>
                      <a:r>
                        <a:rPr lang="zh-TW" altLang="en-US" sz="2000">
                          <a:effectLst/>
                          <a:latin typeface="+mn-ea"/>
                          <a:ea typeface="+mn-ea"/>
                        </a:rPr>
                        <a:t>方法已被呼叫。</a:t>
                      </a:r>
                      <a:endParaRPr lang="zh-TW" altLang="en-US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96058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TW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HEADERS_RECEIVED</a:t>
                      </a:r>
                      <a:endParaRPr lang="en-US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send() </a:t>
                      </a:r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方法已被呼叫，</a:t>
                      </a:r>
                      <a:endParaRPr lang="en-US" altLang="zh-TW" sz="2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而且可取得 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與狀態。</a:t>
                      </a:r>
                      <a:endParaRPr lang="zh-TW" altLang="en-US" sz="20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84139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TW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LOADING</a:t>
                      </a:r>
                      <a:endParaRPr lang="en-US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回應資料下載中，</a:t>
                      </a:r>
                      <a:endParaRPr lang="en-US" altLang="zh-TW" sz="2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此時 </a:t>
                      </a:r>
                      <a:r>
                        <a:rPr lang="en-US" altLang="zh-TW" sz="2000" dirty="0" err="1">
                          <a:effectLst/>
                          <a:latin typeface="+mn-ea"/>
                          <a:ea typeface="+mn-ea"/>
                        </a:rPr>
                        <a:t>responseText</a:t>
                      </a:r>
                      <a:r>
                        <a:rPr lang="en-US" altLang="zh-TW" sz="2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會擁有部分資料。</a:t>
                      </a:r>
                      <a:endParaRPr lang="zh-TW" altLang="en-US" sz="20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48634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TW" sz="20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DONE</a:t>
                      </a:r>
                      <a:endParaRPr lang="en-US" sz="2000" i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完成下載操作。</a:t>
                      </a:r>
                      <a:endParaRPr lang="zh-TW" altLang="en-US" sz="20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212779135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65320DE-F77A-4C8C-B80B-23D0A07E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196866"/>
            <a:ext cx="788670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sz="2800" dirty="0">
                <a:latin typeface="+mn-ea"/>
              </a:rPr>
              <a:t>XMLHttpRequest.readyState 屬性會回傳一個 XMLHttpRequest 客戶端物件目前的狀態。</a:t>
            </a:r>
          </a:p>
        </p:txBody>
      </p:sp>
    </p:spTree>
    <p:extLst>
      <p:ext uri="{BB962C8B-B14F-4D97-AF65-F5344CB8AC3E}">
        <p14:creationId xmlns:p14="http://schemas.microsoft.com/office/powerpoint/2010/main" val="141051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D2504-9D35-4FB3-ADF2-A852CD6D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XMLHttpRequest.status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EC734E-98C3-4305-9A4D-4B22BE89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1"/>
            <a:ext cx="7886700" cy="1368152"/>
          </a:xfrm>
        </p:spPr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狀態碼（英語：</a:t>
            </a:r>
            <a:r>
              <a:rPr lang="en-US" altLang="zh-TW" dirty="0"/>
              <a:t>HTTP Status Code</a:t>
            </a:r>
            <a:r>
              <a:rPr lang="zh-TW" altLang="en-US" dirty="0"/>
              <a:t>）是用以表示網頁伺服器超文字傳輸協定回應狀態的</a:t>
            </a:r>
            <a:r>
              <a:rPr lang="en-US" altLang="zh-TW" dirty="0"/>
              <a:t>3</a:t>
            </a:r>
            <a:r>
              <a:rPr lang="zh-TW" altLang="en-US" dirty="0"/>
              <a:t>位數字代碼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1563D-B0E6-4CE4-817F-1C3921DC0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71386"/>
              </p:ext>
            </p:extLst>
          </p:nvPr>
        </p:nvGraphicFramePr>
        <p:xfrm>
          <a:off x="827584" y="2614178"/>
          <a:ext cx="7560839" cy="36231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96315017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99988970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3953528809"/>
                    </a:ext>
                  </a:extLst>
                </a:gridCol>
              </a:tblGrid>
              <a:tr h="4131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Code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"Top 10" HTTP Status Code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088255"/>
                  </a:ext>
                </a:extLst>
              </a:tr>
              <a:tr h="4131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1XX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Informational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95165"/>
                  </a:ext>
                </a:extLst>
              </a:tr>
              <a:tr h="762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2XX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Success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200 OK</a:t>
                      </a:r>
                    </a:p>
                    <a:p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202 Accepted</a:t>
                      </a:r>
                    </a:p>
                    <a:p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204 No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09923"/>
                  </a:ext>
                </a:extLst>
              </a:tr>
              <a:tr h="4131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3XX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Redirection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304 Not Modified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97960"/>
                  </a:ext>
                </a:extLst>
              </a:tr>
              <a:tr h="1207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4XX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Client Error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400 Bad Request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401 Unauthorized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403 Forbidden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404 Not Found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409 Conflict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495341"/>
                  </a:ext>
                </a:extLst>
              </a:tr>
              <a:tr h="4131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5XX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Server Error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500 Internal Server Error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320056"/>
      </p:ext>
    </p:extLst>
  </p:cSld>
  <p:clrMapOvr>
    <a:masterClrMapping/>
  </p:clrMapOvr>
</p:sld>
</file>

<file path=ppt/theme/theme1.xml><?xml version="1.0" encoding="utf-8"?>
<a:theme xmlns:a="http://schemas.openxmlformats.org/drawingml/2006/main" name="cathayHolding2017">
  <a:themeElements>
    <a:clrScheme name="自訂 4">
      <a:dk1>
        <a:sysClr val="windowText" lastClr="000000"/>
      </a:dk1>
      <a:lt1>
        <a:sysClr val="window" lastClr="FFFFFF"/>
      </a:lt1>
      <a:dk2>
        <a:srgbClr val="004A29"/>
      </a:dk2>
      <a:lt2>
        <a:srgbClr val="E7E6E6"/>
      </a:lt2>
      <a:accent1>
        <a:srgbClr val="00A94F"/>
      </a:accent1>
      <a:accent2>
        <a:srgbClr val="008852"/>
      </a:accent2>
      <a:accent3>
        <a:srgbClr val="1C4D00"/>
      </a:accent3>
      <a:accent4>
        <a:srgbClr val="378A00"/>
      </a:accent4>
      <a:accent5>
        <a:srgbClr val="E66700"/>
      </a:accent5>
      <a:accent6>
        <a:srgbClr val="FFF2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thayHolding2017" id="{44CD5893-9C90-4C0B-907E-C94902B6BAF6}" vid="{DD060740-36F0-46C3-AD3C-B25CC8A6F57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cathayHolding2017</Template>
  <TotalTime>13653</TotalTime>
  <Words>665</Words>
  <Application>Microsoft Office PowerPoint</Application>
  <PresentationFormat>如螢幕大小 (4:3)</PresentationFormat>
  <Paragraphs>81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Calibri</vt:lpstr>
      <vt:lpstr>Arial</vt:lpstr>
      <vt:lpstr>新細明體</vt:lpstr>
      <vt:lpstr>cathayHolding2017</vt:lpstr>
      <vt:lpstr>Asynchronous JavaScript and XML (AJAX)</vt:lpstr>
      <vt:lpstr>AJAX</vt:lpstr>
      <vt:lpstr>PowerPoint 簡報</vt:lpstr>
      <vt:lpstr>PowerPoint 簡報</vt:lpstr>
      <vt:lpstr>與傳統的Web應用比較</vt:lpstr>
      <vt:lpstr>與傳統的Web應用比較</vt:lpstr>
      <vt:lpstr>How to</vt:lpstr>
      <vt:lpstr>XMLHttpRequest.readyState</vt:lpstr>
      <vt:lpstr>XMLHttpRequest.status</vt:lpstr>
      <vt:lpstr>Ajax in Prototype</vt:lpstr>
      <vt:lpstr>Ajax in jQuery</vt:lpstr>
      <vt:lpstr>JavaScript Object Notation (JSON)</vt:lpstr>
      <vt:lpstr>JSON</vt:lpstr>
      <vt:lpstr>與其他格式的比較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黃亮勳</dc:creator>
  <cp:lastModifiedBy>余忠訓</cp:lastModifiedBy>
  <cp:revision>406</cp:revision>
  <dcterms:created xsi:type="dcterms:W3CDTF">2011-09-01T06:59:55Z</dcterms:created>
  <dcterms:modified xsi:type="dcterms:W3CDTF">2017-10-06T11:03:46Z</dcterms:modified>
</cp:coreProperties>
</file>