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2" r:id="rId1"/>
  </p:sldMasterIdLst>
  <p:notesMasterIdLst>
    <p:notesMasterId r:id="rId13"/>
  </p:notesMasterIdLst>
  <p:sldIdLst>
    <p:sldId id="543" r:id="rId2"/>
    <p:sldId id="562" r:id="rId3"/>
    <p:sldId id="565" r:id="rId4"/>
    <p:sldId id="564" r:id="rId5"/>
    <p:sldId id="566" r:id="rId6"/>
    <p:sldId id="567" r:id="rId7"/>
    <p:sldId id="568" r:id="rId8"/>
    <p:sldId id="569" r:id="rId9"/>
    <p:sldId id="570" r:id="rId10"/>
    <p:sldId id="571" r:id="rId11"/>
    <p:sldId id="572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end of eBAF" id="{862B2840-E59B-486E-8B96-22FF4142A6A9}">
          <p14:sldIdLst>
            <p14:sldId id="543"/>
            <p14:sldId id="562"/>
            <p14:sldId id="565"/>
            <p14:sldId id="564"/>
            <p14:sldId id="566"/>
            <p14:sldId id="567"/>
            <p14:sldId id="568"/>
            <p14:sldId id="569"/>
            <p14:sldId id="570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1E1E"/>
    <a:srgbClr val="F47822"/>
    <a:srgbClr val="2F9DD9"/>
    <a:srgbClr val="6A6E7C"/>
    <a:srgbClr val="5E889E"/>
    <a:srgbClr val="000000"/>
    <a:srgbClr val="4B5F83"/>
    <a:srgbClr val="5DB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9" autoAdjust="0"/>
    <p:restoredTop sz="84291" autoAdjust="0"/>
  </p:normalViewPr>
  <p:slideViewPr>
    <p:cSldViewPr>
      <p:cViewPr varScale="1">
        <p:scale>
          <a:sx n="97" d="100"/>
          <a:sy n="97" d="100"/>
        </p:scale>
        <p:origin x="17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0CA2-D590-4714-AA41-635FDBE7BF19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9D8B-A6BA-4403-AC0A-01130AC55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1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56885" y="3560514"/>
            <a:ext cx="7795001" cy="159625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9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314325" y="3356992"/>
            <a:ext cx="851535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0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5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5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57200"/>
            <a:ext cx="3579019" cy="3331840"/>
          </a:xfrm>
          <a:blipFill>
            <a:blip r:embed="rId2"/>
            <a:stretch>
              <a:fillRect/>
            </a:stretch>
          </a:blipFill>
        </p:spPr>
        <p:txBody>
          <a:bodyPr anchor="b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3789040"/>
            <a:ext cx="2949178" cy="2079948"/>
          </a:xfrm>
        </p:spPr>
        <p:txBody>
          <a:bodyPr/>
          <a:lstStyle>
            <a:lvl1pPr marL="0" indent="0" algn="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5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投影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AF7990-BD6A-4731-94FF-13F3459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5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5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1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656885" y="3560514"/>
            <a:ext cx="7795001" cy="159625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314325" y="3356992"/>
            <a:ext cx="851535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48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3"/>
          <p:cNvSpPr>
            <a:spLocks noGrp="1"/>
          </p:cNvSpPr>
          <p:nvPr>
            <p:ph type="ftr" sz="quarter" idx="1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88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4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457200"/>
            <a:ext cx="3579019" cy="3331840"/>
          </a:xfrm>
          <a:blipFill>
            <a:blip r:embed="rId2"/>
            <a:stretch>
              <a:fillRect/>
            </a:stretch>
          </a:blipFill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3789040"/>
            <a:ext cx="2949178" cy="2079948"/>
          </a:xfrm>
        </p:spPr>
        <p:txBody>
          <a:bodyPr/>
          <a:lstStyle>
            <a:lvl1pPr marL="0" indent="0" algn="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027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268760"/>
            <a:ext cx="7886700" cy="490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721476"/>
            <a:ext cx="9144000" cy="1574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pic>
        <p:nvPicPr>
          <p:cNvPr id="1026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507857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507857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m.cathaylife.com.tw/IMWeb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01B9E-A84C-46A0-970F-E6ACBF46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Front End @ </a:t>
            </a:r>
            <a:r>
              <a:rPr lang="en-US" altLang="zh-TW" dirty="0" err="1"/>
              <a:t>eBAF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82282-FA06-44A9-96B3-7279987E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Menu tree.</a:t>
            </a:r>
          </a:p>
          <a:p>
            <a:endParaRPr lang="en-US" altLang="zh-TW" dirty="0"/>
          </a:p>
          <a:p>
            <a:r>
              <a:rPr lang="en-US" altLang="zh-TW" dirty="0"/>
              <a:t>Menu tree (page) authentication.</a:t>
            </a:r>
          </a:p>
          <a:p>
            <a:endParaRPr lang="en-US" altLang="zh-TW" dirty="0"/>
          </a:p>
          <a:p>
            <a:r>
              <a:rPr lang="en-US" altLang="zh-TW" dirty="0"/>
              <a:t>Page button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50620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79AC8-5A36-4EF5-83FC-3AE2D57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CSRUtil.AjaxHandler.request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F94E0-E8AA-4B0B-A0A0-47C1B7B4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/>
              <a:t>var </a:t>
            </a:r>
            <a:r>
              <a:rPr lang="en-US" altLang="zh-TW" sz="1800" dirty="0" err="1"/>
              <a:t>ajaxRequest</a:t>
            </a:r>
            <a:r>
              <a:rPr lang="en-US" altLang="zh-TW" sz="1800" dirty="0"/>
              <a:t> = </a:t>
            </a:r>
          </a:p>
          <a:p>
            <a:pPr marL="0" indent="0">
              <a:buNone/>
            </a:pPr>
            <a:r>
              <a:rPr lang="en-US" altLang="zh-TW" sz="1800" dirty="0"/>
              <a:t>	new </a:t>
            </a:r>
            <a:r>
              <a:rPr lang="en-US" altLang="zh-TW" sz="1800" dirty="0" err="1"/>
              <a:t>CSRUtil.AjaxHandler.request</a:t>
            </a:r>
            <a:r>
              <a:rPr lang="en-US" altLang="zh-TW" sz="1800" dirty="0"/>
              <a:t>('${dispatcher}/XXZX_0100/');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ajaxRequest.post</a:t>
            </a:r>
            <a:r>
              <a:rPr lang="en-US" altLang="zh-TW" sz="1800" dirty="0"/>
              <a:t>(</a:t>
            </a:r>
          </a:p>
          <a:p>
            <a:pPr marL="0" indent="0">
              <a:buNone/>
            </a:pPr>
            <a:r>
              <a:rPr lang="en-US" altLang="zh-TW" sz="1800" dirty="0"/>
              <a:t>	'</a:t>
            </a:r>
            <a:r>
              <a:rPr lang="en-US" altLang="zh-TW" sz="1800" dirty="0" err="1"/>
              <a:t>actionName</a:t>
            </a:r>
            <a:r>
              <a:rPr lang="en-US" altLang="zh-TW" sz="1800" dirty="0"/>
              <a:t>' , </a:t>
            </a:r>
          </a:p>
          <a:p>
            <a:pPr marL="0" indent="0">
              <a:buNone/>
            </a:pPr>
            <a:r>
              <a:rPr lang="en-US" altLang="zh-TW" sz="1800" dirty="0"/>
              <a:t>	{param1: 'value'},</a:t>
            </a:r>
          </a:p>
          <a:p>
            <a:pPr marL="0" indent="0">
              <a:buNone/>
            </a:pPr>
            <a:r>
              <a:rPr lang="en-US" altLang="zh-TW" sz="1800" dirty="0"/>
              <a:t>	function(){</a:t>
            </a:r>
          </a:p>
          <a:p>
            <a:pPr marL="0" indent="0">
              <a:buNone/>
            </a:pPr>
            <a:r>
              <a:rPr lang="en-US" altLang="zh-TW" sz="1800" dirty="0"/>
              <a:t>		// </a:t>
            </a:r>
            <a:r>
              <a:rPr lang="zh-TW" altLang="en-US" sz="1800" dirty="0"/>
              <a:t>正確執行的結果要處理的動作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},</a:t>
            </a:r>
          </a:p>
          <a:p>
            <a:pPr marL="0" indent="0">
              <a:buNone/>
            </a:pPr>
            <a:r>
              <a:rPr lang="en-US" altLang="zh-TW" sz="1800" dirty="0"/>
              <a:t>	function(){</a:t>
            </a:r>
          </a:p>
          <a:p>
            <a:pPr marL="0" indent="0">
              <a:buNone/>
            </a:pPr>
            <a:r>
              <a:rPr lang="en-US" altLang="zh-TW" sz="1800" dirty="0"/>
              <a:t>		//</a:t>
            </a:r>
            <a:r>
              <a:rPr lang="zh-TW" altLang="en-US" sz="1800" dirty="0"/>
              <a:t> 錯誤執行的結果要處理的動作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);	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468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79AC8-5A36-4EF5-83FC-3AE2D57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ui</a:t>
            </a:r>
            <a:r>
              <a:rPr lang="en-US" altLang="zh-TW" dirty="0"/>
              <a:t>/validation.js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F94E0-E8AA-4B0B-A0A0-47C1B7B4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var valid = new Validation('form-id', &lt;options&gt;);</a:t>
            </a:r>
            <a:endParaRPr lang="zh-TW" altLang="en-US" sz="2400" dirty="0"/>
          </a:p>
        </p:txBody>
      </p:sp>
      <p:sp>
        <p:nvSpPr>
          <p:cNvPr id="4" name="橢圓形圖說文字 3"/>
          <p:cNvSpPr/>
          <p:nvPr/>
        </p:nvSpPr>
        <p:spPr>
          <a:xfrm>
            <a:off x="3491880" y="1767063"/>
            <a:ext cx="2736304" cy="1296144"/>
          </a:xfrm>
          <a:prstGeom prst="wedgeEllipseCallout">
            <a:avLst>
              <a:gd name="adj1" fmla="val 37958"/>
              <a:gd name="adj2" fmla="val -638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不一定要是</a:t>
            </a:r>
            <a:r>
              <a:rPr lang="en-US" altLang="zh-TW" dirty="0"/>
              <a:t>Form</a:t>
            </a:r>
            <a:r>
              <a:rPr lang="zh-TW" altLang="en-US" dirty="0"/>
              <a:t>，這邊是要指定檢核範圍</a:t>
            </a: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67734"/>
              </p:ext>
            </p:extLst>
          </p:nvPr>
        </p:nvGraphicFramePr>
        <p:xfrm>
          <a:off x="323528" y="3280787"/>
          <a:ext cx="8715375" cy="311375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</a:rPr>
                        <a:t>Option</a:t>
                      </a:r>
                      <a:endParaRPr lang="zh-TW" sz="1400" b="1" kern="100" dirty="0">
                        <a:solidFill>
                          <a:srgbClr val="FFC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latin typeface="+mn-ea"/>
                          <a:ea typeface="+mn-ea"/>
                        </a:rPr>
                        <a:t>說明</a:t>
                      </a:r>
                      <a:endParaRPr lang="zh-TW" sz="1400" b="1" kern="100" dirty="0">
                        <a:solidFill>
                          <a:srgbClr val="FFC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latin typeface="+mn-ea"/>
                          <a:ea typeface="+mn-ea"/>
                        </a:rPr>
                        <a:t>預設</a:t>
                      </a:r>
                      <a:endParaRPr lang="zh-TW" sz="1400" b="1" kern="100" dirty="0">
                        <a:solidFill>
                          <a:srgbClr val="FFC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8615" marR="5861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onSubmit</a:t>
                      </a:r>
                      <a:endParaRPr lang="zh-TW" sz="14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是否在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Form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送出時執行檢核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true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</a:t>
                      </a:r>
                      <a:endParaRPr lang="zh-TW" altLang="zh-TW" sz="14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檢核錯誤後所使用的顯示方式 </a:t>
                      </a: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(“validate” or “validator” )</a:t>
                      </a:r>
                    </a:p>
                    <a:p>
                      <a:endParaRPr lang="zh-TW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validate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stopOnFirst</a:t>
                      </a:r>
                      <a:endParaRPr lang="zh-TW" sz="14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是否在欄位檢核時發生錯誤即不再繼續檢核其他欄位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immediate</a:t>
                      </a:r>
                      <a:endParaRPr lang="zh-TW" sz="14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是否在改變欄位值時，進行檢核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focusOnError</a:t>
                      </a:r>
                      <a:endParaRPr lang="zh-TW" sz="14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是否於檢核錯誤時自動將游標移至錯誤欄位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true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useTitles</a:t>
                      </a:r>
                      <a:endParaRPr lang="zh-TW" sz="14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是否使用自訂的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Title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當成訊息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checkReadOnly</a:t>
                      </a:r>
                      <a:endParaRPr lang="zh-TW" sz="14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是否檢核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readOnly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之欄位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true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checkDisabled</a:t>
                      </a:r>
                      <a:endParaRPr lang="zh-TW" sz="14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8615" marR="5861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是否檢核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disabled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之欄位</a:t>
                      </a:r>
                      <a:endParaRPr lang="en-US" altLang="zh-TW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false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92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E2FD6-0DD9-4649-B448-2C893D8C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 JSP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0B8A53-3CA6-4132-A3B0-F10AFE2E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jsp:include</a:t>
            </a:r>
            <a:r>
              <a:rPr lang="en-US" altLang="zh-TW" dirty="0"/>
              <a:t>&gt;</a:t>
            </a:r>
            <a:r>
              <a:rPr lang="zh-TW" altLang="en-US" dirty="0"/>
              <a:t>可以在</a:t>
            </a:r>
            <a:r>
              <a:rPr lang="en-US" altLang="zh-TW" dirty="0"/>
              <a:t>JSP</a:t>
            </a:r>
            <a:r>
              <a:rPr lang="zh-TW" altLang="en-US" dirty="0"/>
              <a:t>轉譯為</a:t>
            </a:r>
            <a:r>
              <a:rPr lang="en-US" altLang="zh-TW" dirty="0"/>
              <a:t>Servlet</a:t>
            </a:r>
            <a:r>
              <a:rPr lang="zh-TW" altLang="en-US" dirty="0"/>
              <a:t>時，將另一個</a:t>
            </a:r>
            <a:r>
              <a:rPr lang="en-US" altLang="zh-TW" dirty="0"/>
              <a:t>JSP</a:t>
            </a:r>
            <a:r>
              <a:rPr lang="zh-TW" altLang="en-US" dirty="0"/>
              <a:t>包括進來進行轉譯的動作，這是靜態地包括另一個</a:t>
            </a:r>
            <a:r>
              <a:rPr lang="en-US" altLang="zh-TW" dirty="0"/>
              <a:t>JSP</a:t>
            </a:r>
            <a:r>
              <a:rPr lang="zh-TW" altLang="en-US" dirty="0"/>
              <a:t>頁面，也就是被包括的</a:t>
            </a:r>
            <a:r>
              <a:rPr lang="en-US" altLang="zh-TW" dirty="0"/>
              <a:t>JSP</a:t>
            </a:r>
            <a:r>
              <a:rPr lang="zh-TW" altLang="en-US" dirty="0"/>
              <a:t>與原</a:t>
            </a:r>
            <a:r>
              <a:rPr lang="en-US" altLang="zh-TW" dirty="0"/>
              <a:t>JSP</a:t>
            </a:r>
            <a:r>
              <a:rPr lang="zh-TW" altLang="en-US" dirty="0"/>
              <a:t>將合併在一起，轉譯為</a:t>
            </a:r>
            <a:r>
              <a:rPr lang="zh-TW" altLang="en-US" b="1" dirty="0"/>
              <a:t>一個</a:t>
            </a:r>
            <a:r>
              <a:rPr lang="en-US" altLang="zh-TW" dirty="0"/>
              <a:t>Servlet</a:t>
            </a:r>
            <a:r>
              <a:rPr lang="zh-TW" altLang="en-US" dirty="0"/>
              <a:t>類別。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42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E2FD6-0DD9-4649-B448-2C893D8C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 JSP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0B8A53-3CA6-4132-A3B0-F10AFE2E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&lt;%@ include file='/html/CM/</a:t>
            </a:r>
            <a:r>
              <a:rPr lang="en-US" altLang="zh-TW" sz="2400" dirty="0" err="1"/>
              <a:t>header.jsp</a:t>
            </a:r>
            <a:r>
              <a:rPr lang="en-US" altLang="zh-TW" sz="2400" dirty="0"/>
              <a:t>’%&gt;</a:t>
            </a:r>
          </a:p>
          <a:p>
            <a:pPr lvl="1"/>
            <a:r>
              <a:rPr lang="zh-TW" altLang="en-US" sz="2400" dirty="0"/>
              <a:t>宣告 </a:t>
            </a:r>
            <a:r>
              <a:rPr lang="en-US" altLang="zh-TW" sz="2400" dirty="0"/>
              <a:t>import</a:t>
            </a:r>
            <a:r>
              <a:rPr lang="zh-TW" altLang="en-US" sz="2400" dirty="0"/>
              <a:t> 及 </a:t>
            </a:r>
            <a:r>
              <a:rPr lang="en-US" altLang="zh-TW" sz="2400" dirty="0"/>
              <a:t>JSTL</a:t>
            </a:r>
          </a:p>
          <a:p>
            <a:pPr lvl="1"/>
            <a:r>
              <a:rPr lang="zh-TW" altLang="en-US" sz="2400" dirty="0"/>
              <a:t>將於原本放在</a:t>
            </a:r>
            <a:r>
              <a:rPr lang="en-US" altLang="zh-TW" sz="2400" dirty="0"/>
              <a:t>response</a:t>
            </a:r>
            <a:r>
              <a:rPr lang="zh-TW" altLang="en-US" sz="2400" dirty="0"/>
              <a:t>中的引數換到</a:t>
            </a:r>
            <a:r>
              <a:rPr lang="en-US" altLang="zh-TW" sz="2400" dirty="0" err="1"/>
              <a:t>requestContext</a:t>
            </a:r>
            <a:endParaRPr lang="en-US" altLang="zh-TW" sz="2400" dirty="0"/>
          </a:p>
          <a:p>
            <a:pPr lvl="1"/>
            <a:r>
              <a:rPr lang="zh-TW" altLang="en-US" sz="2400" dirty="0"/>
              <a:t>定義 </a:t>
            </a:r>
            <a:r>
              <a:rPr lang="en-US" altLang="zh-TW" sz="2400" dirty="0"/>
              <a:t>dispatcher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imgBase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htmlBase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cssBase</a:t>
            </a:r>
            <a:endParaRPr lang="en-US" altLang="zh-TW" sz="2400" dirty="0"/>
          </a:p>
          <a:p>
            <a:pPr lvl="1"/>
            <a:r>
              <a:rPr lang="zh-TW" altLang="en-US" sz="2400" dirty="0"/>
              <a:t>共用的 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 引入</a:t>
            </a:r>
            <a:endParaRPr lang="en-US" altLang="zh-TW" sz="2400" dirty="0"/>
          </a:p>
          <a:p>
            <a:pPr lvl="2"/>
            <a:r>
              <a:rPr lang="en-US" altLang="zh-TW" dirty="0"/>
              <a:t>date.js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F0"/>
                </a:solidFill>
              </a:rPr>
              <a:t>提供日期相關</a:t>
            </a:r>
            <a:r>
              <a:rPr lang="en-US" altLang="zh-TW" dirty="0" err="1">
                <a:solidFill>
                  <a:srgbClr val="00B0F0"/>
                </a:solidFill>
              </a:rPr>
              <a:t>js</a:t>
            </a:r>
            <a:r>
              <a:rPr lang="zh-TW" altLang="en-US" dirty="0">
                <a:solidFill>
                  <a:srgbClr val="00B0F0"/>
                </a:solidFill>
              </a:rPr>
              <a:t>方法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en-US" altLang="zh-TW" dirty="0"/>
              <a:t>HotKey.js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F0"/>
                </a:solidFill>
              </a:rPr>
              <a:t>提供快速鍵功能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en-US" altLang="zh-TW" dirty="0"/>
              <a:t>utility.js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F0"/>
                </a:solidFill>
              </a:rPr>
              <a:t>一些共用的功能，如</a:t>
            </a:r>
            <a:r>
              <a:rPr lang="en-US" altLang="zh-TW" dirty="0" err="1">
                <a:solidFill>
                  <a:srgbClr val="00B0F0"/>
                </a:solidFill>
              </a:rPr>
              <a:t>submitOnce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en-US" altLang="zh-TW" dirty="0"/>
              <a:t>validation.js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F0"/>
                </a:solidFill>
              </a:rPr>
              <a:t>定義一些共用的檢核方法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en-US" altLang="zh-TW" strike="sngStrike" dirty="0">
                <a:solidFill>
                  <a:schemeClr val="bg1">
                    <a:lumMod val="65000"/>
                  </a:schemeClr>
                </a:solidFill>
              </a:rPr>
              <a:t>showWindow.js</a:t>
            </a:r>
            <a:r>
              <a:rPr lang="zh-TW" altLang="en-US" strike="sngStrike" dirty="0">
                <a:solidFill>
                  <a:schemeClr val="bg1">
                    <a:lumMod val="65000"/>
                  </a:schemeClr>
                </a:solidFill>
              </a:rPr>
              <a:t> 提供說明畫面的顯示隱藏</a:t>
            </a:r>
            <a:endParaRPr lang="en-US" altLang="zh-TW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TW" altLang="en-US" dirty="0"/>
              <a:t>定義該頁面中文字是以</a:t>
            </a:r>
            <a:r>
              <a:rPr lang="en-US" altLang="zh-TW" dirty="0"/>
              <a:t>2</a:t>
            </a:r>
            <a:r>
              <a:rPr lang="zh-TW" altLang="en-US" dirty="0"/>
              <a:t>位元計算還是</a:t>
            </a:r>
            <a:r>
              <a:rPr lang="en-US" altLang="zh-TW" dirty="0"/>
              <a:t>3</a:t>
            </a:r>
            <a:r>
              <a:rPr lang="zh-TW" altLang="en-US" dirty="0"/>
              <a:t>位元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7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E2FD6-0DD9-4649-B448-2C893D8C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 JSP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0B8A53-3CA6-4132-A3B0-F10AFE2E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&lt;%@ include file='/html/CM/</a:t>
            </a:r>
            <a:r>
              <a:rPr lang="en-US" altLang="zh-TW" sz="2400" dirty="0" err="1"/>
              <a:t>msgDisplayer.jsp</a:t>
            </a:r>
            <a:r>
              <a:rPr lang="en-US" altLang="zh-TW" sz="2400" dirty="0"/>
              <a:t>’%&gt;</a:t>
            </a:r>
          </a:p>
          <a:p>
            <a:pPr lvl="1"/>
            <a:endParaRPr lang="en-US" altLang="zh-TW" sz="2400" dirty="0"/>
          </a:p>
          <a:p>
            <a:pPr lvl="1"/>
            <a:r>
              <a:rPr lang="zh-TW" altLang="en-US" sz="2400" dirty="0"/>
              <a:t>將從主程式拋出的</a:t>
            </a:r>
            <a:r>
              <a:rPr lang="en-US" altLang="zh-TW" sz="2400" dirty="0"/>
              <a:t>Message</a:t>
            </a:r>
            <a:r>
              <a:rPr lang="zh-TW" altLang="en-US" sz="2400" dirty="0"/>
              <a:t>內容輸出到頁面上顯示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2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3501B-C6B3-400B-BFC1-3755582E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6A4A9-931C-4AF6-BA2F-2E8364C3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&lt;link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 "</a:t>
            </a:r>
            <a:r>
              <a:rPr lang="en-US" altLang="zh-TW" sz="2400" dirty="0">
                <a:solidFill>
                  <a:srgbClr val="0070C0"/>
                </a:solidFill>
              </a:rPr>
              <a:t>${</a:t>
            </a:r>
            <a:r>
              <a:rPr lang="en-US" altLang="zh-TW" sz="2400" dirty="0" err="1">
                <a:solidFill>
                  <a:srgbClr val="0070C0"/>
                </a:solidFill>
              </a:rPr>
              <a:t>cssBase</a:t>
            </a:r>
            <a:r>
              <a:rPr lang="en-US" altLang="zh-TW" sz="2400" dirty="0">
                <a:solidFill>
                  <a:srgbClr val="0070C0"/>
                </a:solidFill>
              </a:rPr>
              <a:t>}</a:t>
            </a:r>
            <a:r>
              <a:rPr lang="en-US" altLang="zh-TW" sz="2400" dirty="0"/>
              <a:t>/cm.css" </a:t>
            </a:r>
          </a:p>
          <a:p>
            <a:pPr marL="0" indent="0" algn="r">
              <a:buNone/>
            </a:pPr>
            <a:r>
              <a:rPr lang="en-US" altLang="zh-TW" sz="2400" dirty="0" err="1"/>
              <a:t>rel</a:t>
            </a:r>
            <a:r>
              <a:rPr lang="en-US" altLang="zh-TW" sz="2400" dirty="0"/>
              <a:t>="stylesheet" type="text/</a:t>
            </a:r>
            <a:r>
              <a:rPr lang="en-US" altLang="zh-TW" sz="2400" dirty="0" err="1"/>
              <a:t>css</a:t>
            </a:r>
            <a:r>
              <a:rPr lang="en-US" altLang="zh-TW" sz="2400" dirty="0"/>
              <a:t>"&gt;</a:t>
            </a:r>
          </a:p>
          <a:p>
            <a:endParaRPr lang="en-US" altLang="zh-TW" sz="2400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Table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.tbBox2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Td</a:t>
            </a:r>
            <a:r>
              <a:rPr lang="en-US" altLang="zh-TW" dirty="0">
                <a:sym typeface="Wingdings" panose="05000000000000000000" pitchFamily="2" charset="2"/>
              </a:rPr>
              <a:t>  .tbYellow0</a:t>
            </a:r>
            <a:r>
              <a:rPr lang="zh-TW" altLang="en-US" dirty="0">
                <a:sym typeface="Wingdings" panose="05000000000000000000" pitchFamily="2" charset="2"/>
              </a:rPr>
              <a:t>、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r>
              <a:rPr lang="en-US" altLang="zh-TW" dirty="0" err="1">
                <a:sym typeface="Wingdings" panose="05000000000000000000" pitchFamily="2" charset="2"/>
              </a:rPr>
              <a:t>tbYellow</a:t>
            </a:r>
            <a:r>
              <a:rPr lang="zh-TW" altLang="en-US" dirty="0">
                <a:sym typeface="Wingdings" panose="05000000000000000000" pitchFamily="2" charset="2"/>
              </a:rPr>
              <a:t>、</a:t>
            </a:r>
            <a:r>
              <a:rPr lang="en-US" altLang="zh-TW" dirty="0">
                <a:sym typeface="Wingdings" panose="05000000000000000000" pitchFamily="2" charset="2"/>
              </a:rPr>
              <a:t>.tbBlue0</a:t>
            </a:r>
            <a:r>
              <a:rPr lang="zh-TW" altLang="en-US" dirty="0">
                <a:sym typeface="Wingdings" panose="05000000000000000000" pitchFamily="2" charset="2"/>
              </a:rPr>
              <a:t> 、</a:t>
            </a:r>
            <a:r>
              <a:rPr lang="en-US" altLang="zh-TW" dirty="0" err="1">
                <a:sym typeface="Wingdings" panose="05000000000000000000" pitchFamily="2" charset="2"/>
              </a:rPr>
              <a:t>tbBlue</a:t>
            </a:r>
            <a:r>
              <a:rPr lang="zh-TW" altLang="en-US" dirty="0">
                <a:sym typeface="Wingdings" panose="05000000000000000000" pitchFamily="2" charset="2"/>
              </a:rPr>
              <a:t>、</a:t>
            </a:r>
            <a:r>
              <a:rPr lang="en-US" altLang="zh-TW" dirty="0">
                <a:sym typeface="Wingdings" panose="05000000000000000000" pitchFamily="2" charset="2"/>
              </a:rPr>
              <a:t>tbBlue2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Form Element </a:t>
            </a:r>
            <a:r>
              <a:rPr lang="en-US" altLang="zh-TW" dirty="0">
                <a:sym typeface="Wingdings" panose="05000000000000000000" pitchFamily="2" charset="2"/>
              </a:rPr>
              <a:t> .textBox2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Button</a:t>
            </a:r>
            <a:r>
              <a:rPr lang="en-US" altLang="zh-TW" dirty="0">
                <a:sym typeface="Wingdings" panose="05000000000000000000" pitchFamily="2" charset="2"/>
              </a:rPr>
              <a:t>  .button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39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3501B-C6B3-400B-BFC1-3755582E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6A4A9-931C-4AF6-BA2F-2E8364C3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/ajax/prototype.js"&gt;&lt;/script&gt;</a:t>
            </a:r>
          </a:p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/ajax/CSRUtil.js"&gt;&lt;/script&gt;</a:t>
            </a:r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封裝</a:t>
            </a:r>
            <a:r>
              <a:rPr lang="en-US" altLang="zh-TW" sz="2000" dirty="0" err="1"/>
              <a:t>eBAF</a:t>
            </a:r>
            <a:r>
              <a:rPr lang="zh-TW" altLang="en-US" sz="2000" dirty="0"/>
              <a:t>自己的</a:t>
            </a:r>
            <a:r>
              <a:rPr lang="en-US" altLang="zh-TW" sz="2000" dirty="0"/>
              <a:t>AJAX</a:t>
            </a:r>
            <a:r>
              <a:rPr lang="zh-TW" altLang="en-US" sz="2000" dirty="0"/>
              <a:t>方法 </a:t>
            </a:r>
            <a:r>
              <a:rPr lang="en-US" altLang="zh-TW" sz="2000" dirty="0"/>
              <a:t>- </a:t>
            </a:r>
            <a:r>
              <a:rPr lang="en-US" altLang="zh-TW" sz="2000" dirty="0" err="1"/>
              <a:t>CSRUtil.AjaxHandler.request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$</a:t>
            </a:r>
            <a:r>
              <a:rPr lang="en-US" altLang="zh-TW" sz="2000" dirty="0" err="1"/>
              <a:t>fmt</a:t>
            </a:r>
            <a:r>
              <a:rPr lang="en-US" altLang="zh-TW" sz="2000" dirty="0"/>
              <a:t> </a:t>
            </a:r>
            <a:r>
              <a:rPr lang="zh-TW" altLang="en-US" sz="2000" dirty="0"/>
              <a:t>格式化數字成為有千分位的字串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err="1"/>
              <a:t>autoFormatToDate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zh-TW" altLang="en-US" sz="2000" dirty="0"/>
              <a:t>將頁面上所有 </a:t>
            </a:r>
            <a:r>
              <a:rPr lang="en-US" altLang="zh-TW" sz="2000" dirty="0"/>
              <a:t>input[datatype=“date”]</a:t>
            </a:r>
            <a:r>
              <a:rPr lang="zh-TW" altLang="en-US" sz="2000" dirty="0"/>
              <a:t>格式化成只能輸入</a:t>
            </a:r>
            <a:r>
              <a:rPr lang="en-US" altLang="zh-TW" sz="2000" dirty="0" err="1"/>
              <a:t>yyyy</a:t>
            </a:r>
            <a:r>
              <a:rPr lang="en-US" altLang="zh-TW" sz="2000" dirty="0"/>
              <a:t>-mm-</a:t>
            </a:r>
            <a:r>
              <a:rPr lang="en-US" altLang="zh-TW" sz="2000" dirty="0" err="1"/>
              <a:t>dd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err="1"/>
              <a:t>autoFormatToNumber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將頁面上所有 </a:t>
            </a:r>
            <a:r>
              <a:rPr lang="en-US" altLang="zh-TW" sz="2000" dirty="0"/>
              <a:t>input[datatype=“number”]</a:t>
            </a:r>
            <a:r>
              <a:rPr lang="zh-TW" altLang="en-US" sz="2000" dirty="0"/>
              <a:t>格式化成只能輸入數值，並自動加上千分位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736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3501B-C6B3-400B-BFC1-3755582E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6A4A9-931C-4AF6-BA2F-2E8364C3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/calender.js"&gt;&lt;/script&gt;</a:t>
            </a:r>
          </a:p>
          <a:p>
            <a:pPr lvl="1"/>
            <a:r>
              <a:rPr lang="zh-TW" altLang="en-US" sz="2000" dirty="0"/>
              <a:t>在日期欄位產生小日曆選擇器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</a:t>
            </a:r>
            <a:r>
              <a:rPr lang="en-US" altLang="zh-TW" sz="2000" dirty="0" err="1"/>
              <a:t>ui</a:t>
            </a:r>
            <a:r>
              <a:rPr lang="en-US" altLang="zh-TW" sz="2000" dirty="0"/>
              <a:t>/PageUI.js”&gt;&lt;/script&gt;</a:t>
            </a:r>
          </a:p>
          <a:p>
            <a:pPr lvl="1"/>
            <a:r>
              <a:rPr lang="zh-TW" altLang="en-US" sz="2000" dirty="0"/>
              <a:t>產生畫面外框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</a:t>
            </a:r>
            <a:r>
              <a:rPr lang="en-US" altLang="zh-TW" sz="2000" dirty="0" err="1"/>
              <a:t>ui</a:t>
            </a:r>
            <a:r>
              <a:rPr lang="en-US" altLang="zh-TW" sz="2000" dirty="0"/>
              <a:t>/TableUI.js”&gt;&lt;/script&gt;</a:t>
            </a:r>
          </a:p>
          <a:p>
            <a:pPr lvl="1"/>
            <a:r>
              <a:rPr lang="zh-TW" altLang="en-US" sz="2000" dirty="0"/>
              <a:t>產生自動分頁的</a:t>
            </a:r>
            <a:r>
              <a:rPr lang="en-US" altLang="zh-TW" sz="2000" dirty="0"/>
              <a:t>GRID</a:t>
            </a:r>
            <a:r>
              <a:rPr lang="zh-TW" altLang="en-US" sz="2000" dirty="0"/>
              <a:t>表格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</a:t>
            </a:r>
            <a:r>
              <a:rPr lang="en-US" altLang="zh-TW" sz="2000" dirty="0" err="1"/>
              <a:t>ui</a:t>
            </a:r>
            <a:r>
              <a:rPr lang="en-US" altLang="zh-TW" sz="2000" dirty="0"/>
              <a:t>/Tabs.js”&gt;&lt;/script&gt;</a:t>
            </a:r>
          </a:p>
          <a:p>
            <a:pPr lvl="1"/>
            <a:r>
              <a:rPr lang="zh-TW" altLang="en-US" sz="2000" dirty="0"/>
              <a:t>產生畫面分頁框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</a:t>
            </a:r>
            <a:r>
              <a:rPr lang="en-US" altLang="zh-TW" sz="2000" dirty="0" err="1"/>
              <a:t>ui</a:t>
            </a:r>
            <a:r>
              <a:rPr lang="en-US" altLang="zh-TW" sz="2000" dirty="0"/>
              <a:t>/popupWin.js”&gt;&lt;/script&gt;</a:t>
            </a:r>
          </a:p>
          <a:p>
            <a:pPr lvl="1"/>
            <a:r>
              <a:rPr lang="zh-TW" altLang="en-US" sz="2000" dirty="0"/>
              <a:t>產生在原畫面中跳出一個小視窗功能</a:t>
            </a:r>
            <a:endParaRPr lang="en-US" altLang="zh-TW" sz="2000" dirty="0"/>
          </a:p>
          <a:p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37933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3501B-C6B3-400B-BFC1-3755582E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6A4A9-931C-4AF6-BA2F-2E8364C3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/RPTUtil.js"&gt;&lt;/script&gt;</a:t>
            </a:r>
          </a:p>
          <a:p>
            <a:pPr lvl="1"/>
            <a:r>
              <a:rPr lang="zh-TW" altLang="en-US" sz="2000" dirty="0"/>
              <a:t>提供報表列印相關功能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000" dirty="0"/>
              <a:t>&lt;script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="${</a:t>
            </a:r>
            <a:r>
              <a:rPr lang="en-US" altLang="zh-TW" sz="2000" dirty="0" err="1"/>
              <a:t>htmlBase</a:t>
            </a:r>
            <a:r>
              <a:rPr lang="en-US" altLang="zh-TW" sz="2000" dirty="0"/>
              <a:t>}/CM/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/</a:t>
            </a:r>
            <a:r>
              <a:rPr lang="en-US" altLang="zh-TW" sz="2000" dirty="0" err="1"/>
              <a:t>ui</a:t>
            </a:r>
            <a:r>
              <a:rPr lang="en-US" altLang="zh-TW" sz="2000" dirty="0"/>
              <a:t>/Validation.js”&gt;&lt;/script&gt;</a:t>
            </a:r>
          </a:p>
          <a:p>
            <a:pPr lvl="1"/>
            <a:r>
              <a:rPr lang="zh-TW" altLang="en-US" sz="2000" dirty="0"/>
              <a:t>產生畫面檢核功能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720" y="6453336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+mn-ea"/>
                <a:hlinkClick r:id="rId2"/>
              </a:rPr>
              <a:t>https://tim.cathaylife.com.tw/IMWeb/</a:t>
            </a:r>
            <a:r>
              <a:rPr lang="zh-TW" altLang="en-US" sz="1200" dirty="0">
                <a:latin typeface="+mn-ea"/>
              </a:rPr>
              <a:t> 程式開發訓練 </a:t>
            </a:r>
            <a:r>
              <a:rPr lang="en-US" altLang="zh-TW" sz="1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200" dirty="0">
                <a:latin typeface="+mn-ea"/>
                <a:sym typeface="Wingdings" panose="05000000000000000000" pitchFamily="2" charset="2"/>
              </a:rPr>
              <a:t>JS</a:t>
            </a:r>
            <a:r>
              <a:rPr lang="zh-TW" altLang="en-US" sz="1200" dirty="0">
                <a:latin typeface="+mn-ea"/>
                <a:sym typeface="Wingdings" panose="05000000000000000000" pitchFamily="2" charset="2"/>
              </a:rPr>
              <a:t>頁面元件測試</a:t>
            </a:r>
            <a:endParaRPr lang="zh-TW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112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79AC8-5A36-4EF5-83FC-3AE2D57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submitOnce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F94E0-E8AA-4B0B-A0A0-47C1B7B4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確保不會重複進行</a:t>
            </a:r>
            <a:r>
              <a:rPr lang="en-US" altLang="zh-TW" dirty="0"/>
              <a:t>Submit</a:t>
            </a:r>
          </a:p>
          <a:p>
            <a:endParaRPr lang="en-US" altLang="zh-TW" dirty="0"/>
          </a:p>
          <a:p>
            <a:r>
              <a:rPr lang="en-US" altLang="zh-TW" dirty="0" err="1"/>
              <a:t>submitOnce</a:t>
            </a:r>
            <a:r>
              <a:rPr lang="en-US" altLang="zh-TW" dirty="0"/>
              <a:t>(&lt;form or element below&gt;);</a:t>
            </a:r>
          </a:p>
          <a:p>
            <a:endParaRPr lang="en-US" altLang="zh-TW" dirty="0"/>
          </a:p>
          <a:p>
            <a:r>
              <a:rPr lang="zh-TW" altLang="en-US" dirty="0"/>
              <a:t>若執行傳入為</a:t>
            </a:r>
            <a:r>
              <a:rPr lang="en-US" altLang="zh-TW" dirty="0"/>
              <a:t>button</a:t>
            </a:r>
            <a:r>
              <a:rPr lang="zh-TW" altLang="en-US" dirty="0"/>
              <a:t>物件時，該</a:t>
            </a:r>
            <a:r>
              <a:rPr lang="en-US" altLang="zh-TW" dirty="0"/>
              <a:t>button</a:t>
            </a:r>
            <a:r>
              <a:rPr lang="zh-TW" altLang="en-US" dirty="0"/>
              <a:t>會被</a:t>
            </a:r>
            <a:r>
              <a:rPr lang="en-US" altLang="zh-TW" dirty="0"/>
              <a:t>disabled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000012"/>
      </p:ext>
    </p:extLst>
  </p:cSld>
  <p:clrMapOvr>
    <a:masterClrMapping/>
  </p:clrMapOvr>
</p:sld>
</file>

<file path=ppt/theme/theme1.xml><?xml version="1.0" encoding="utf-8"?>
<a:theme xmlns:a="http://schemas.openxmlformats.org/drawingml/2006/main" name="cathayHolding2017">
  <a:themeElements>
    <a:clrScheme name="自訂 4">
      <a:dk1>
        <a:sysClr val="windowText" lastClr="000000"/>
      </a:dk1>
      <a:lt1>
        <a:sysClr val="window" lastClr="FFFFFF"/>
      </a:lt1>
      <a:dk2>
        <a:srgbClr val="004A29"/>
      </a:dk2>
      <a:lt2>
        <a:srgbClr val="E7E6E6"/>
      </a:lt2>
      <a:accent1>
        <a:srgbClr val="00A94F"/>
      </a:accent1>
      <a:accent2>
        <a:srgbClr val="008852"/>
      </a:accent2>
      <a:accent3>
        <a:srgbClr val="1C4D00"/>
      </a:accent3>
      <a:accent4>
        <a:srgbClr val="378A00"/>
      </a:accent4>
      <a:accent5>
        <a:srgbClr val="E66700"/>
      </a:accent5>
      <a:accent6>
        <a:srgbClr val="FFF2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thayHolding2017" id="{44CD5893-9C90-4C0B-907E-C94902B6BAF6}" vid="{DD060740-36F0-46C3-AD3C-B25CC8A6F57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cathayHolding2017</Template>
  <TotalTime>13654</TotalTime>
  <Words>537</Words>
  <Application>Microsoft Office PowerPoint</Application>
  <PresentationFormat>如螢幕大小 (4:3)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Calibri</vt:lpstr>
      <vt:lpstr>Wingdings</vt:lpstr>
      <vt:lpstr>Arial</vt:lpstr>
      <vt:lpstr>Times New Roman</vt:lpstr>
      <vt:lpstr>cathayHolding2017</vt:lpstr>
      <vt:lpstr>Front End @ eBAF</vt:lpstr>
      <vt:lpstr>Include JSP</vt:lpstr>
      <vt:lpstr>Include JSP</vt:lpstr>
      <vt:lpstr>Include JSP</vt:lpstr>
      <vt:lpstr>Import CSS</vt:lpstr>
      <vt:lpstr>Import JS</vt:lpstr>
      <vt:lpstr>Import JS</vt:lpstr>
      <vt:lpstr>Import JS</vt:lpstr>
      <vt:lpstr>submitOnce</vt:lpstr>
      <vt:lpstr>CSRUtil.AjaxHandler.request</vt:lpstr>
      <vt:lpstr>ui/validation.js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黃亮勳</dc:creator>
  <cp:lastModifiedBy>余忠訓</cp:lastModifiedBy>
  <cp:revision>407</cp:revision>
  <dcterms:created xsi:type="dcterms:W3CDTF">2011-09-01T06:59:55Z</dcterms:created>
  <dcterms:modified xsi:type="dcterms:W3CDTF">2017-10-06T11:04:47Z</dcterms:modified>
</cp:coreProperties>
</file>