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9" r:id="rId2"/>
    <p:sldId id="508" r:id="rId3"/>
    <p:sldId id="509" r:id="rId4"/>
    <p:sldId id="510" r:id="rId5"/>
    <p:sldId id="511" r:id="rId6"/>
    <p:sldId id="548" r:id="rId7"/>
    <p:sldId id="2007578506" r:id="rId8"/>
    <p:sldId id="20075785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0" autoAdjust="0"/>
  </p:normalViewPr>
  <p:slideViewPr>
    <p:cSldViewPr snapToGrid="0">
      <p:cViewPr varScale="1">
        <p:scale>
          <a:sx n="99" d="100"/>
          <a:sy n="99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8072-CA05-4FCF-AFAB-57FACAF56F49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A2812-3E03-41D3-AB7E-A4A04C25C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8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37F31-0772-4164-A5A2-A1E752019B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5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2812-3E03-41D3-AB7E-A4A04C25C3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8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2812-3E03-41D3-AB7E-A4A04C25C3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6F67-55AD-FF0C-0A0B-454EB8D6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F740E-3367-736D-B468-0572956F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7C78-9E2A-ABAE-312C-C851EFB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6AB8-F26F-9D6F-02A2-DFD7CA6C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10453-5ABF-22F9-A3C2-969550A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3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6467-0ED8-B522-7756-16197A32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8247C-3580-43C5-0F6D-09C4F362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DF470-1CE6-9F6A-4BBD-31B5759E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F5B20-F936-274C-0C36-F71D0BCE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C3D41-C295-AAEB-6ED0-3350601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44B077-C36A-949A-92B8-82B63E66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B5753-02E0-3FA4-CCAF-69730083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22DA2-F1EA-0130-42DF-D59F01B2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B4791-4CC4-FF3A-A6BD-98E7772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5E201-1D85-43BD-0088-F2F24EE6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92A8A-B358-8A06-0D81-29539270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1B903-3C21-076B-6DF4-A4A79390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B257B-C711-2154-A389-BBF0851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3E643-E609-E1EF-B73C-9EB3527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E81DB-073E-0771-DAC4-4D3F45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E1E9-2BA8-DB5E-1EFF-D324B7DA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A348A-57C9-F6D8-AB9E-BD2F7775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B87B-0011-D734-68F9-367A1531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D3099-48DD-B298-F440-5EDF7D68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F3746-92D4-B078-CCC9-4A76BF1B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79FB-5971-A445-5972-4AD3AC13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35329-F728-226C-6FC4-3B03FDB0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2F3A4-9F69-67B0-48B4-9E938757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21AC4-ACE8-4186-9A7D-8DB1D04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FFD1C-7636-5BF3-FE66-19CF2447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29522-3B05-1E0F-2B39-F63748CA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D2F4-9C25-BED9-5B45-D0843500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1A6DA-8A10-1DFE-8427-F1E0E10C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3E36D-BBDD-B2F8-DDAC-CBA0D9AC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45D10-3B64-28A9-715B-2DBB1288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29B3F-DF91-37B9-1290-53B44C3CE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89CDF9-4D05-2474-2BAF-6EE8DBAE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6F07E-F8AB-E971-2F45-E77A7FC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2B990-FCC8-6C10-4CB4-84D4B7B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7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5CA8B-2DEE-028E-0990-348BE1A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06BF6-00D0-B2FC-A472-90DD017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CE0EB-5140-6C9D-0282-E673DD5E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2276B-483A-904E-3721-1CC72283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3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98996-2D5E-1A72-8950-7B48636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0FF7D-6496-1A7B-7185-B34EB8E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6E8C9-99A1-92F7-0E1C-1FC3762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5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704D-D6E4-C1DE-9511-37CF4252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8B4DF-E86A-004E-BA05-60D78AB5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CDB88-483D-AB2D-2392-6B86A941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23404-2008-771B-6089-E3E598CE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87389-3655-D6D7-889B-CD80F4A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F28F2-688D-5695-D73A-D17706E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EAA0-4678-A91E-DDE7-21C8756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942E6-08D3-1B13-45DE-7F97F988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908A5-DAF5-FE92-9750-AD412029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14E31-6DEA-3107-9AB4-711C3C67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23D2E-0ECA-3A86-88D9-3C3F8C5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A06A5-9D61-9D88-189A-E50828E9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94784-39E0-6C59-AC79-FC0547D2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EE6B7-40E0-7AAD-7876-705CF71E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AB12-8EEE-FCB8-A469-C9D373FD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3700-D5BB-4141-8C4F-3C35458376B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45F99-77E2-3A1D-B2A0-F247BC29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0EF13-ECC0-0ACB-508C-3C8E02D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F9A6-D574-4A4C-88DD-1C1D2299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2" y="64550"/>
            <a:ext cx="10498809" cy="48176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LLMSD stage-1: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LLM+SD_Qformer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可以和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 text-encoder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对齐，数据使用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CC12M/cc12m.tsv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文本数据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Vicuna_v1.2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B23ADE-B6FE-479D-96F7-87D29D59DC40}"/>
              </a:ext>
            </a:extLst>
          </p:cNvPr>
          <p:cNvSpPr/>
          <p:nvPr/>
        </p:nvSpPr>
        <p:spPr>
          <a:xfrm>
            <a:off x="1066033" y="1921622"/>
            <a:ext cx="2283064" cy="1054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Vicuna-v1.1-7b </a:t>
            </a:r>
          </a:p>
          <a:p>
            <a:pPr marL="228600" indent="-228600" algn="ctr"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LLaVA-LLaMA-v1.1-7b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LLaVA-LLaMA-v1.5-7b</a:t>
            </a:r>
          </a:p>
          <a:p>
            <a:pPr marL="228600" indent="-228600" algn="ctr">
              <a:buFontTx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LLaVA-LLaMA-v1.1-13b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(Frozen)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2A5C01-E5F7-7D95-B262-F6249193BD8A}"/>
              </a:ext>
            </a:extLst>
          </p:cNvPr>
          <p:cNvSpPr/>
          <p:nvPr/>
        </p:nvSpPr>
        <p:spPr>
          <a:xfrm>
            <a:off x="5090492" y="2106028"/>
            <a:ext cx="2283064" cy="69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A19335-92CF-9106-8AFD-8CDE60F56DC2}"/>
              </a:ext>
            </a:extLst>
          </p:cNvPr>
          <p:cNvSpPr txBox="1"/>
          <p:nvPr/>
        </p:nvSpPr>
        <p:spPr>
          <a:xfrm>
            <a:off x="5417328" y="1582166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-query: [bs, 77, 768]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7A675E-B384-DD7F-9DDA-D45B392BA1F6}"/>
              </a:ext>
            </a:extLst>
          </p:cNvPr>
          <p:cNvSpPr txBox="1"/>
          <p:nvPr/>
        </p:nvSpPr>
        <p:spPr>
          <a:xfrm>
            <a:off x="7490274" y="3903107"/>
            <a:ext cx="154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text-encoder: [bs, 77, 768]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ED8103-B826-E8A6-DE39-70C14794FD56}"/>
              </a:ext>
            </a:extLst>
          </p:cNvPr>
          <p:cNvSpPr/>
          <p:nvPr/>
        </p:nvSpPr>
        <p:spPr>
          <a:xfrm>
            <a:off x="5088925" y="3518413"/>
            <a:ext cx="2283064" cy="1054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text-encoder(Frozen)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9E2E93-C8B3-E2FE-B94B-3478C3748AD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6230457" y="2797801"/>
            <a:ext cx="1567" cy="72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84CE0A-1706-470B-284C-9E5A3F57ACE0}"/>
              </a:ext>
            </a:extLst>
          </p:cNvPr>
          <p:cNvSpPr txBox="1"/>
          <p:nvPr/>
        </p:nvSpPr>
        <p:spPr>
          <a:xfrm>
            <a:off x="66514" y="3881601"/>
            <a:ext cx="4677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1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chat between a curious user and an artificial intelligence assistant. The assistant can generate &lt;</a:t>
            </a:r>
            <a:r>
              <a:rPr lang="en-US" altLang="zh-CN" sz="1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 The assistant gives helpful, detailed, and polite answers to the user\'s questions. 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 need an illustration that brings to life the concept 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 Design Within Reach Ivory Slipper Chairs - a Pair For Sale - Image 7 of 10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ASSISTANT: </a:t>
            </a:r>
            <a:r>
              <a:rPr lang="en-US" altLang="zh-CN" sz="1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right, the illustration that vividly portrays the concept is &lt;img_0&gt; … &lt;img_31&gt;&lt;/s&gt;</a:t>
            </a:r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Human(USER): I need an illustration that brings to life the concept [cap](text). + </a:t>
            </a:r>
            <a:r>
              <a:rPr lang="en-US" altLang="zh-CN" sz="1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(ASSISTANT): All right, the illustration that vividly portrays the concept is [</a:t>
            </a:r>
            <a:r>
              <a:rPr lang="en-US" altLang="zh-CN" sz="1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](&lt;img_0&gt;…&lt;img_31&gt;).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message token &lt;</a:t>
            </a:r>
            <a:r>
              <a:rPr lang="en-US" altLang="zh-CN" sz="1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+ 32 tokens for LLM &lt;img_0&gt;…&lt;img_31&gt;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BF8CE4F-B4B3-3F1F-07A2-C1826A649DCA}"/>
              </a:ext>
            </a:extLst>
          </p:cNvPr>
          <p:cNvSpPr txBox="1"/>
          <p:nvPr/>
        </p:nvSpPr>
        <p:spPr>
          <a:xfrm>
            <a:off x="1681488" y="3155223"/>
            <a:ext cx="243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1: LM loss,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只对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后的紫色部分做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DFF464A-5CCD-9593-C077-A48B3213420F}"/>
              </a:ext>
            </a:extLst>
          </p:cNvPr>
          <p:cNvSpPr txBox="1"/>
          <p:nvPr/>
        </p:nvSpPr>
        <p:spPr>
          <a:xfrm>
            <a:off x="7490274" y="3609935"/>
            <a:ext cx="243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2: CLIP guidance loss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1267D2-B7DD-8092-7FC7-6C633638BC84}"/>
              </a:ext>
            </a:extLst>
          </p:cNvPr>
          <p:cNvSpPr/>
          <p:nvPr/>
        </p:nvSpPr>
        <p:spPr>
          <a:xfrm>
            <a:off x="2164860" y="1327412"/>
            <a:ext cx="14703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LLaMA-WordEmbedding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354F01-E771-2FCD-EEE3-EAB95100ABBC}"/>
              </a:ext>
            </a:extLst>
          </p:cNvPr>
          <p:cNvCxnSpPr>
            <a:stCxn id="19" idx="2"/>
          </p:cNvCxnSpPr>
          <p:nvPr/>
        </p:nvCxnSpPr>
        <p:spPr>
          <a:xfrm>
            <a:off x="2900044" y="1687170"/>
            <a:ext cx="0" cy="23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54FBC7-F76F-2B51-F9EA-9A01A00804B6}"/>
              </a:ext>
            </a:extLst>
          </p:cNvPr>
          <p:cNvSpPr/>
          <p:nvPr/>
        </p:nvSpPr>
        <p:spPr>
          <a:xfrm>
            <a:off x="3635227" y="2268820"/>
            <a:ext cx="11090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2A1029-7A81-0F8A-89E3-0C557AE4F44D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3349097" y="2448699"/>
            <a:ext cx="28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DAA305-9120-A146-ADDB-F71E8380B2F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744294" y="2448699"/>
            <a:ext cx="346198" cy="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2A71255-380D-EC5B-47F6-160979BEC6EA}"/>
              </a:ext>
            </a:extLst>
          </p:cNvPr>
          <p:cNvSpPr txBox="1"/>
          <p:nvPr/>
        </p:nvSpPr>
        <p:spPr>
          <a:xfrm>
            <a:off x="8529757" y="688082"/>
            <a:ext cx="34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TrainStage1.sh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TrainStage1.py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LLMSD_modelv01_conv.py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TrainStage1_inference.py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conv_template_cap_to_img.txt</a:t>
            </a:r>
          </a:p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tsv_dict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)=12,423,374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B2785-2E71-6514-5E05-A725686011FB}"/>
              </a:ext>
            </a:extLst>
          </p:cNvPr>
          <p:cNvSpPr txBox="1"/>
          <p:nvPr/>
        </p:nvSpPr>
        <p:spPr>
          <a:xfrm>
            <a:off x="2086911" y="829537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new tokens: &lt;img_0&gt;…&lt;img_31&gt;</a:t>
            </a:r>
          </a:p>
        </p:txBody>
      </p:sp>
      <p:pic>
        <p:nvPicPr>
          <p:cNvPr id="28" name="图片 27" descr="表格&#10;&#10;中度可信度描述已自动生成">
            <a:extLst>
              <a:ext uri="{FF2B5EF4-FFF2-40B4-BE49-F238E27FC236}">
                <a16:creationId xmlns:a16="http://schemas.microsoft.com/office/drawing/2014/main" id="{DBB18F65-97EB-1BCE-7D00-89E58991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3" y="4945038"/>
            <a:ext cx="6756747" cy="1793650"/>
          </a:xfrm>
          <a:prstGeom prst="rect">
            <a:avLst/>
          </a:prstGeom>
        </p:spPr>
      </p:pic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2420326-D7C2-F59A-D814-A569444E1B2D}"/>
              </a:ext>
            </a:extLst>
          </p:cNvPr>
          <p:cNvCxnSpPr>
            <a:cxnSpLocks/>
            <a:stCxn id="54" idx="0"/>
            <a:endCxn id="14" idx="0"/>
          </p:cNvCxnSpPr>
          <p:nvPr/>
        </p:nvCxnSpPr>
        <p:spPr>
          <a:xfrm rot="16200000" flipV="1">
            <a:off x="1326496" y="2802692"/>
            <a:ext cx="1959979" cy="197839"/>
          </a:xfrm>
          <a:prstGeom prst="curvedConnector5">
            <a:avLst>
              <a:gd name="adj1" fmla="val 11980"/>
              <a:gd name="adj2" fmla="val 909157"/>
              <a:gd name="adj3" fmla="val 1116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0836E8-226B-6415-6417-E0A8E93CA624}"/>
              </a:ext>
            </a:extLst>
          </p:cNvPr>
          <p:cNvSpPr txBox="1"/>
          <p:nvPr/>
        </p:nvSpPr>
        <p:spPr>
          <a:xfrm>
            <a:off x="7404151" y="4389471"/>
            <a:ext cx="467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"Metal Design Within Reach Ivory Slipper Chairs - a Pair For Sale - Image 7 of 10"</a:t>
            </a:r>
          </a:p>
        </p:txBody>
      </p:sp>
    </p:spTree>
    <p:extLst>
      <p:ext uri="{BB962C8B-B14F-4D97-AF65-F5344CB8AC3E}">
        <p14:creationId xmlns:p14="http://schemas.microsoft.com/office/powerpoint/2010/main" val="17316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4.4.1. LLMSD-Editing: SD + (InstructPix2Pix +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COCOStuff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Refcoco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Grefcoco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Dataset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2A5C01-E5F7-7D95-B262-F6249193BD8A}"/>
              </a:ext>
            </a:extLst>
          </p:cNvPr>
          <p:cNvSpPr/>
          <p:nvPr/>
        </p:nvSpPr>
        <p:spPr>
          <a:xfrm>
            <a:off x="3352940" y="2246476"/>
            <a:ext cx="2283064" cy="6917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Text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A19335-92CF-9106-8AFD-8CDE60F56DC2}"/>
              </a:ext>
            </a:extLst>
          </p:cNvPr>
          <p:cNvSpPr txBox="1"/>
          <p:nvPr/>
        </p:nvSpPr>
        <p:spPr>
          <a:xfrm>
            <a:off x="3680977" y="1688164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CLIP-Text-Encoder: [bs, 77, 768]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ED8103-B826-E8A6-DE39-70C14794FD56}"/>
              </a:ext>
            </a:extLst>
          </p:cNvPr>
          <p:cNvSpPr/>
          <p:nvPr/>
        </p:nvSpPr>
        <p:spPr>
          <a:xfrm>
            <a:off x="3349071" y="4113833"/>
            <a:ext cx="2283064" cy="1054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DFF464A-5CCD-9593-C077-A48B3213420F}"/>
              </a:ext>
            </a:extLst>
          </p:cNvPr>
          <p:cNvSpPr txBox="1"/>
          <p:nvPr/>
        </p:nvSpPr>
        <p:spPr>
          <a:xfrm>
            <a:off x="4120101" y="5215932"/>
            <a:ext cx="243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1: Diffusion loss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EFB8AF-8AE5-8F36-5D96-991B0B4E731A}"/>
              </a:ext>
            </a:extLst>
          </p:cNvPr>
          <p:cNvSpPr txBox="1"/>
          <p:nvPr/>
        </p:nvSpPr>
        <p:spPr>
          <a:xfrm>
            <a:off x="131061" y="491752"/>
            <a:ext cx="1048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conv_in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2D-sin-cos positional embeddings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，增强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对位置信息感知</a:t>
            </a: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conv_in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Dino-v2 image embeddings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，增强对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spatial/structure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感知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(Dino-v2 image embeddings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没有加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CFG)</a:t>
            </a: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超参很重要？？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=1e-4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conv_in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[noise embeddings + original image embeddings + dino-v2 image embeddings] -&gt;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conv_in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positional embeddings</a:t>
            </a:r>
          </a:p>
          <a:p>
            <a:pPr marL="228600" indent="-228600">
              <a:buAutoNum type="arabicPeriod"/>
            </a:pP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 Joint Training with editing and segmentation: “</a:t>
            </a:r>
            <a:b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/group/30098/yuzhouhuang/X_Python_1/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vilmedic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-main/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diffusion_priors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-main/LLMSD_x1/LLMSDv2_XLB/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LLMSD_exp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/DS_InstructPix2Pix_origin/unet-40000/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adapter_model.bin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28600" indent="-228600">
              <a:buAutoNum type="arabicPeriod"/>
            </a:pP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8459523" y="2840417"/>
            <a:ext cx="30983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DS_InstructPix2Pix1.sh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DS_InstructPix2Pix_variant1.py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DS_IP2P_variant1_model.py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unet_2d_condition.py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SegIP2P_variant1_dataset.py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DS_IP2P_variant1_inference.py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SDPipeIP2P_variant1.py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dino2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分别对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左右带来了一定的增益，但是组合到一块的时候，没有出现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left-right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可以被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理解，现在有意义的问题就变成理解图片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(cat-dog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等组合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带来的抽象概念理解能力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healthy)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，增加数据集可以缓解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left-right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，可能可以缓解理解图片，在理解图片上可能也可以再进一步增加理解的特征概念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需要先对齐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 baseline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的效果，且调参非常重要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室内, 橱柜, 打开, 厨房&#10;&#10;描述已自动生成">
            <a:extLst>
              <a:ext uri="{FF2B5EF4-FFF2-40B4-BE49-F238E27FC236}">
                <a16:creationId xmlns:a16="http://schemas.microsoft.com/office/drawing/2014/main" id="{5A8DA90A-8604-2628-A72C-3E599329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7" y="2502879"/>
            <a:ext cx="714375" cy="714375"/>
          </a:xfrm>
          <a:prstGeom prst="rect">
            <a:avLst/>
          </a:prstGeom>
        </p:spPr>
      </p:pic>
      <p:pic>
        <p:nvPicPr>
          <p:cNvPr id="21" name="图片 20" descr="图片包含 室内, 橱柜, 窗户, 小&#10;&#10;描述已自动生成">
            <a:extLst>
              <a:ext uri="{FF2B5EF4-FFF2-40B4-BE49-F238E27FC236}">
                <a16:creationId xmlns:a16="http://schemas.microsoft.com/office/drawing/2014/main" id="{E6316B7A-BC2D-1004-6144-3E909DC4C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60" y="4640910"/>
            <a:ext cx="653449" cy="653449"/>
          </a:xfrm>
          <a:prstGeom prst="rect">
            <a:avLst/>
          </a:prstGeom>
        </p:spPr>
      </p:pic>
      <p:pic>
        <p:nvPicPr>
          <p:cNvPr id="5" name="图片 4" descr="女人的照片&#10;&#10;中度可信度描述已自动生成">
            <a:extLst>
              <a:ext uri="{FF2B5EF4-FFF2-40B4-BE49-F238E27FC236}">
                <a16:creationId xmlns:a16="http://schemas.microsoft.com/office/drawing/2014/main" id="{63694CAB-A957-9FBF-F121-C78282B3B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4" y="2402179"/>
            <a:ext cx="649638" cy="958264"/>
          </a:xfrm>
          <a:prstGeom prst="rect">
            <a:avLst/>
          </a:prstGeom>
        </p:spPr>
      </p:pic>
      <p:pic>
        <p:nvPicPr>
          <p:cNvPr id="10" name="图片 9" descr="人的脸被修图&#10;&#10;描述已自动生成">
            <a:extLst>
              <a:ext uri="{FF2B5EF4-FFF2-40B4-BE49-F238E27FC236}">
                <a16:creationId xmlns:a16="http://schemas.microsoft.com/office/drawing/2014/main" id="{E9B79AA9-7E58-B26E-E8E7-2E1081C7C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93" y="3651237"/>
            <a:ext cx="653449" cy="958264"/>
          </a:xfrm>
          <a:prstGeom prst="rect">
            <a:avLst/>
          </a:prstGeom>
        </p:spPr>
      </p:pic>
      <p:pic>
        <p:nvPicPr>
          <p:cNvPr id="7" name="图片 6" descr="图片包含 室内, 橱柜, 打开, 厨房&#10;&#10;描述已自动生成">
            <a:extLst>
              <a:ext uri="{FF2B5EF4-FFF2-40B4-BE49-F238E27FC236}">
                <a16:creationId xmlns:a16="http://schemas.microsoft.com/office/drawing/2014/main" id="{FBCA25CB-199A-48F5-29DC-8109B0550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95" y="4640910"/>
            <a:ext cx="639798" cy="639798"/>
          </a:xfrm>
          <a:prstGeom prst="rect">
            <a:avLst/>
          </a:prstGeom>
        </p:spPr>
      </p:pic>
      <p:pic>
        <p:nvPicPr>
          <p:cNvPr id="16" name="图片 15" descr="女人的照片&#10;&#10;中度可信度描述已自动生成">
            <a:extLst>
              <a:ext uri="{FF2B5EF4-FFF2-40B4-BE49-F238E27FC236}">
                <a16:creationId xmlns:a16="http://schemas.microsoft.com/office/drawing/2014/main" id="{839B03CD-8791-FFAA-4991-97F71677C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5" y="3651237"/>
            <a:ext cx="649638" cy="958264"/>
          </a:xfrm>
          <a:prstGeom prst="rect">
            <a:avLst/>
          </a:prstGeom>
        </p:spPr>
      </p:pic>
      <p:pic>
        <p:nvPicPr>
          <p:cNvPr id="51" name="图片 50" descr="猫在桌子上&#10;&#10;描述已自动生成">
            <a:extLst>
              <a:ext uri="{FF2B5EF4-FFF2-40B4-BE49-F238E27FC236}">
                <a16:creationId xmlns:a16="http://schemas.microsoft.com/office/drawing/2014/main" id="{BFC29B3E-898B-2745-7CCA-0491EC444A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3" y="3390144"/>
            <a:ext cx="1104956" cy="735918"/>
          </a:xfrm>
          <a:prstGeom prst="rect">
            <a:avLst/>
          </a:prstGeom>
        </p:spPr>
      </p:pic>
      <p:pic>
        <p:nvPicPr>
          <p:cNvPr id="53" name="图片 52" descr="猫在桌子上&#10;&#10;描述已自动生成">
            <a:extLst>
              <a:ext uri="{FF2B5EF4-FFF2-40B4-BE49-F238E27FC236}">
                <a16:creationId xmlns:a16="http://schemas.microsoft.com/office/drawing/2014/main" id="{5FDE7177-70B6-10F1-E608-0326B8D37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49" y="3745874"/>
            <a:ext cx="1104956" cy="735918"/>
          </a:xfrm>
          <a:prstGeom prst="rect">
            <a:avLst/>
          </a:prstGeom>
        </p:spPr>
      </p:pic>
      <p:pic>
        <p:nvPicPr>
          <p:cNvPr id="54" name="图片 53" descr="猫躺在人的脸被修图&#10;&#10;描述已自动生成">
            <a:extLst>
              <a:ext uri="{FF2B5EF4-FFF2-40B4-BE49-F238E27FC236}">
                <a16:creationId xmlns:a16="http://schemas.microsoft.com/office/drawing/2014/main" id="{DAA0FD8D-AB70-C7E8-C440-C182F1A65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49" y="4493327"/>
            <a:ext cx="1104957" cy="8611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24A0C4-7E91-E35C-5440-0AF044DADE1C}"/>
              </a:ext>
            </a:extLst>
          </p:cNvPr>
          <p:cNvSpPr txBox="1"/>
          <p:nvPr/>
        </p:nvSpPr>
        <p:spPr>
          <a:xfrm>
            <a:off x="5532725" y="1789121"/>
            <a:ext cx="276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face paint/Put a cat on the seat/Mark the pixels of the cat in the mirror to blue and leave the rest unchanged.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37A58F-45A6-4273-93BE-F4EBD4A34383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flipH="1">
            <a:off x="4490603" y="2938249"/>
            <a:ext cx="3869" cy="11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F31D85-173D-B353-5313-95D097CA3896}"/>
              </a:ext>
            </a:extLst>
          </p:cNvPr>
          <p:cNvSpPr/>
          <p:nvPr/>
        </p:nvSpPr>
        <p:spPr>
          <a:xfrm>
            <a:off x="206884" y="4263614"/>
            <a:ext cx="2283064" cy="6917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Dino-v2 Image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8FD85AB-4A75-3991-68A6-865AB5433F6A}"/>
              </a:ext>
            </a:extLst>
          </p:cNvPr>
          <p:cNvCxnSpPr>
            <a:stCxn id="18" idx="2"/>
            <a:endCxn id="45" idx="0"/>
          </p:cNvCxnSpPr>
          <p:nvPr/>
        </p:nvCxnSpPr>
        <p:spPr>
          <a:xfrm rot="5400000" flipH="1" flipV="1">
            <a:off x="2498732" y="2963516"/>
            <a:ext cx="841554" cy="3142187"/>
          </a:xfrm>
          <a:prstGeom prst="bentConnector5">
            <a:avLst>
              <a:gd name="adj1" fmla="val -27164"/>
              <a:gd name="adj2" fmla="val 50000"/>
              <a:gd name="adj3" fmla="val 127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FA6A9E7-60DC-D635-5B5F-B8DD2D60693C}"/>
              </a:ext>
            </a:extLst>
          </p:cNvPr>
          <p:cNvSpPr txBox="1"/>
          <p:nvPr/>
        </p:nvSpPr>
        <p:spPr>
          <a:xfrm>
            <a:off x="4626067" y="3122546"/>
            <a:ext cx="276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Transformer (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-like) 2D-sin-cos positional embeddings</a:t>
            </a:r>
          </a:p>
        </p:txBody>
      </p:sp>
    </p:spTree>
    <p:extLst>
      <p:ext uri="{BB962C8B-B14F-4D97-AF65-F5344CB8AC3E}">
        <p14:creationId xmlns:p14="http://schemas.microsoft.com/office/powerpoint/2010/main" val="15806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"/>
    </mc:Choice>
    <mc:Fallback xmlns="">
      <p:transition spd="slow" advTm="9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4.4.2. LLMSD-Editing: SD + (InstructPix2Pix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COCOStuff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Dataset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00C52C-079C-AAF4-B640-919AE722E2EF}"/>
              </a:ext>
            </a:extLst>
          </p:cNvPr>
          <p:cNvSpPr/>
          <p:nvPr/>
        </p:nvSpPr>
        <p:spPr>
          <a:xfrm>
            <a:off x="492310" y="1149274"/>
            <a:ext cx="1223020" cy="57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B23ADE-B6FE-479D-96F7-87D29D59DC40}"/>
              </a:ext>
            </a:extLst>
          </p:cNvPr>
          <p:cNvSpPr/>
          <p:nvPr/>
        </p:nvSpPr>
        <p:spPr>
          <a:xfrm>
            <a:off x="2695084" y="3339518"/>
            <a:ext cx="2283064" cy="1054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4709BF-5DCC-7605-7B0E-E6BC56972706}"/>
              </a:ext>
            </a:extLst>
          </p:cNvPr>
          <p:cNvSpPr/>
          <p:nvPr/>
        </p:nvSpPr>
        <p:spPr>
          <a:xfrm>
            <a:off x="2177240" y="2262507"/>
            <a:ext cx="1283510" cy="359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FC-layer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73281A-F837-AF86-FE7A-777E9666D446}"/>
              </a:ext>
            </a:extLst>
          </p:cNvPr>
          <p:cNvSpPr txBox="1"/>
          <p:nvPr/>
        </p:nvSpPr>
        <p:spPr>
          <a:xfrm>
            <a:off x="2821889" y="1645674"/>
            <a:ext cx="158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Projection: 1024 -&gt; [bs, 256, 4096]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2A5C01-E5F7-7D95-B262-F6249193BD8A}"/>
              </a:ext>
            </a:extLst>
          </p:cNvPr>
          <p:cNvSpPr/>
          <p:nvPr/>
        </p:nvSpPr>
        <p:spPr>
          <a:xfrm>
            <a:off x="6533655" y="3520708"/>
            <a:ext cx="2283064" cy="69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A19335-92CF-9106-8AFD-8CDE60F56DC2}"/>
              </a:ext>
            </a:extLst>
          </p:cNvPr>
          <p:cNvSpPr txBox="1"/>
          <p:nvPr/>
        </p:nvSpPr>
        <p:spPr>
          <a:xfrm>
            <a:off x="6861692" y="2940800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-query: [bs, 77, 768]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7A675E-B384-DD7F-9DDA-D45B392BA1F6}"/>
              </a:ext>
            </a:extLst>
          </p:cNvPr>
          <p:cNvSpPr txBox="1"/>
          <p:nvPr/>
        </p:nvSpPr>
        <p:spPr>
          <a:xfrm>
            <a:off x="5908047" y="4297399"/>
            <a:ext cx="176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condition: [bs, 128, 4096]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BF8CE4F-B4B3-3F1F-07A2-C1826A649DCA}"/>
              </a:ext>
            </a:extLst>
          </p:cNvPr>
          <p:cNvSpPr txBox="1"/>
          <p:nvPr/>
        </p:nvSpPr>
        <p:spPr>
          <a:xfrm>
            <a:off x="2806694" y="4675250"/>
            <a:ext cx="348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1: LM loss,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后的紫色部分做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数据集还包含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&lt;img_0&gt;…&lt;img_31&gt;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EFB8AF-8AE5-8F36-5D96-991B0B4E731A}"/>
              </a:ext>
            </a:extLst>
          </p:cNvPr>
          <p:cNvSpPr txBox="1"/>
          <p:nvPr/>
        </p:nvSpPr>
        <p:spPr>
          <a:xfrm>
            <a:off x="4266123" y="509766"/>
            <a:ext cx="6987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embedding: [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multi-modal projector + Conversation text prompt + &lt;img_0&gt;…&lt;img_31&gt; + padding]</a:t>
            </a:r>
          </a:p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LLaVA-1.1-7b/13b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均训练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30000-steps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，已经固定</a:t>
            </a: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1267D2-B7DD-8092-7FC7-6C633638BC84}"/>
              </a:ext>
            </a:extLst>
          </p:cNvPr>
          <p:cNvSpPr/>
          <p:nvPr/>
        </p:nvSpPr>
        <p:spPr>
          <a:xfrm>
            <a:off x="4017265" y="2760921"/>
            <a:ext cx="14703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LLaMA-WordEmbedding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354F01-E771-2FCD-EEE3-EAB95100ABBC}"/>
              </a:ext>
            </a:extLst>
          </p:cNvPr>
          <p:cNvCxnSpPr>
            <a:stCxn id="19" idx="2"/>
          </p:cNvCxnSpPr>
          <p:nvPr/>
        </p:nvCxnSpPr>
        <p:spPr>
          <a:xfrm>
            <a:off x="4752449" y="3120679"/>
            <a:ext cx="0" cy="23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54FBC7-F76F-2B51-F9EA-9A01A00804B6}"/>
              </a:ext>
            </a:extLst>
          </p:cNvPr>
          <p:cNvSpPr/>
          <p:nvPr/>
        </p:nvSpPr>
        <p:spPr>
          <a:xfrm>
            <a:off x="5170023" y="3686715"/>
            <a:ext cx="11090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2A1029-7A81-0F8A-89E3-0C557AE4F44D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4978148" y="3866594"/>
            <a:ext cx="191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DAA305-9120-A146-ADDB-F71E8380B2F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6279090" y="3866594"/>
            <a:ext cx="254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5872BFB-7209-71F0-5A8A-730EB56054AA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1241" y="2860019"/>
            <a:ext cx="717252" cy="24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5487632" y="1151668"/>
            <a:ext cx="3098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DS_MLLM_align_train.sh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SegLLaVAAlign_dataset.py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SDPipeIP2P_variant1.py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DS_MLLM_align_train_15.py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DS_MLLM_align15_model.py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SegLLaVAAlign15_dataset.py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72658-CB18-8AB7-E7A2-B45B46C797CF}"/>
              </a:ext>
            </a:extLst>
          </p:cNvPr>
          <p:cNvSpPr txBox="1"/>
          <p:nvPr/>
        </p:nvSpPr>
        <p:spPr>
          <a:xfrm>
            <a:off x="25006" y="5128170"/>
            <a:ext cx="6406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1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chat between a curious user and an artificial intelligence assistant. The assistant can generate &lt;</a:t>
            </a:r>
            <a:r>
              <a:rPr lang="en-US" altLang="zh-CN" sz="1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 The assistant needs to conduct the image to image translation task based on given image and text information. The assistant gives helpful, detailed, and polite answers to the user‘s questions. 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 need an image that represents the prior image and caption </a:t>
            </a:r>
            <a:r>
              <a:rPr lang="zh-CN" altLang="en-US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Apply face paint/Put a cat on the seat/Mark the pixels of the cat in the mirror to watercolor painting and leave the rest unchanged.</a:t>
            </a:r>
            <a:r>
              <a:rPr lang="zh-CN" altLang="en-US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 you create it? 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Certainly, I have created the image that represents the prior image and caption</a:t>
            </a:r>
            <a:r>
              <a:rPr lang="en-US" altLang="zh-CN" sz="1000" dirty="0"/>
              <a:t> </a:t>
            </a:r>
            <a:r>
              <a:rPr lang="en-US" altLang="zh-CN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… &lt;img_31&gt;&lt;/s&gt;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FE4BEBC-4035-B01A-5131-737D110C1A0B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 flipH="1" flipV="1">
            <a:off x="2512897" y="3633316"/>
            <a:ext cx="1617517" cy="1029922"/>
          </a:xfrm>
          <a:prstGeom prst="curvedConnector5">
            <a:avLst>
              <a:gd name="adj1" fmla="val 17414"/>
              <a:gd name="adj2" fmla="val -64822"/>
              <a:gd name="adj3" fmla="val 129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图片包含 室内, 橱柜, 打开, 厨房&#10;&#10;描述已自动生成">
            <a:extLst>
              <a:ext uri="{FF2B5EF4-FFF2-40B4-BE49-F238E27FC236}">
                <a16:creationId xmlns:a16="http://schemas.microsoft.com/office/drawing/2014/main" id="{5A8DA90A-8604-2628-A72C-3E599329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07" y="1917238"/>
            <a:ext cx="714375" cy="714375"/>
          </a:xfrm>
          <a:prstGeom prst="rect">
            <a:avLst/>
          </a:prstGeom>
        </p:spPr>
      </p:pic>
      <p:pic>
        <p:nvPicPr>
          <p:cNvPr id="5" name="图片 4" descr="女人的照片&#10;&#10;中度可信度描述已自动生成">
            <a:extLst>
              <a:ext uri="{FF2B5EF4-FFF2-40B4-BE49-F238E27FC236}">
                <a16:creationId xmlns:a16="http://schemas.microsoft.com/office/drawing/2014/main" id="{63694CAB-A957-9FBF-F121-C78282B3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0" y="1817227"/>
            <a:ext cx="649638" cy="958264"/>
          </a:xfrm>
          <a:prstGeom prst="rect">
            <a:avLst/>
          </a:prstGeom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179D198-E4B8-E5D1-745A-A1B16358AAF8}"/>
              </a:ext>
            </a:extLst>
          </p:cNvPr>
          <p:cNvCxnSpPr>
            <a:cxnSpLocks/>
            <a:stCxn id="2" idx="0"/>
            <a:endCxn id="15" idx="0"/>
          </p:cNvCxnSpPr>
          <p:nvPr/>
        </p:nvCxnSpPr>
        <p:spPr>
          <a:xfrm rot="16200000" flipH="1">
            <a:off x="1404790" y="848303"/>
            <a:ext cx="1113233" cy="1715175"/>
          </a:xfrm>
          <a:prstGeom prst="bentConnector3">
            <a:avLst>
              <a:gd name="adj1" fmla="val -20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0CFAEAD-3850-27D7-BF10-6FD6CE06D2EE}"/>
              </a:ext>
            </a:extLst>
          </p:cNvPr>
          <p:cNvSpPr/>
          <p:nvPr/>
        </p:nvSpPr>
        <p:spPr>
          <a:xfrm>
            <a:off x="9463607" y="2083759"/>
            <a:ext cx="1946343" cy="7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Text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66402C-642A-F247-4EA3-BC9C7B188A3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436779" y="2801012"/>
            <a:ext cx="0" cy="8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B2CE98B-C1E7-3581-966B-415F9D736CA2}"/>
              </a:ext>
            </a:extLst>
          </p:cNvPr>
          <p:cNvSpPr txBox="1"/>
          <p:nvPr/>
        </p:nvSpPr>
        <p:spPr>
          <a:xfrm>
            <a:off x="9218223" y="3686715"/>
            <a:ext cx="243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2: CLIP MSE loss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6D0047-0279-2CD6-EC9A-79DB3FD12033}"/>
              </a:ext>
            </a:extLst>
          </p:cNvPr>
          <p:cNvSpPr txBox="1"/>
          <p:nvPr/>
        </p:nvSpPr>
        <p:spPr>
          <a:xfrm>
            <a:off x="10436778" y="2980890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CLIP-Text-Encoder: [bs, 77, 768]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DF4434-29E9-BE38-A3DE-2DF84FA0F5E9}"/>
              </a:ext>
            </a:extLst>
          </p:cNvPr>
          <p:cNvCxnSpPr>
            <a:cxnSpLocks/>
            <a:stCxn id="40" idx="2"/>
            <a:endCxn id="33" idx="2"/>
          </p:cNvCxnSpPr>
          <p:nvPr/>
        </p:nvCxnSpPr>
        <p:spPr>
          <a:xfrm rot="5400000" flipH="1" flipV="1">
            <a:off x="8931598" y="2707302"/>
            <a:ext cx="248767" cy="2761591"/>
          </a:xfrm>
          <a:prstGeom prst="bentConnector3">
            <a:avLst>
              <a:gd name="adj1" fmla="val -371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 descr="猫在桌子上&#10;&#10;描述已自动生成">
            <a:extLst>
              <a:ext uri="{FF2B5EF4-FFF2-40B4-BE49-F238E27FC236}">
                <a16:creationId xmlns:a16="http://schemas.microsoft.com/office/drawing/2014/main" id="{8F2AD963-11E6-00EC-3AC0-1C279230E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8" y="2783380"/>
            <a:ext cx="1104956" cy="73591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5F3C4A3-F298-1B75-EB41-22CFA02026C2}"/>
              </a:ext>
            </a:extLst>
          </p:cNvPr>
          <p:cNvSpPr txBox="1"/>
          <p:nvPr/>
        </p:nvSpPr>
        <p:spPr>
          <a:xfrm>
            <a:off x="9108906" y="1195890"/>
            <a:ext cx="276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face paint/Put a cat on the seat/Mark the pixels of the cat in the mirror to blue and leave the rest unchanged.</a:t>
            </a:r>
          </a:p>
        </p:txBody>
      </p:sp>
    </p:spTree>
    <p:extLst>
      <p:ext uri="{BB962C8B-B14F-4D97-AF65-F5344CB8AC3E}">
        <p14:creationId xmlns:p14="http://schemas.microsoft.com/office/powerpoint/2010/main" val="334266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4.4.3. LLMSD-Editing: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LLM-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SD + (InstructPix2Pix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COCOStuff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Reason-Seg)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Instruction-tuning + Reason-Edit Dataset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00C52C-079C-AAF4-B640-919AE722E2EF}"/>
              </a:ext>
            </a:extLst>
          </p:cNvPr>
          <p:cNvSpPr/>
          <p:nvPr/>
        </p:nvSpPr>
        <p:spPr>
          <a:xfrm>
            <a:off x="492310" y="1149274"/>
            <a:ext cx="1223020" cy="57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B23ADE-B6FE-479D-96F7-87D29D59DC40}"/>
              </a:ext>
            </a:extLst>
          </p:cNvPr>
          <p:cNvSpPr/>
          <p:nvPr/>
        </p:nvSpPr>
        <p:spPr>
          <a:xfrm>
            <a:off x="2695084" y="3339518"/>
            <a:ext cx="2283064" cy="10541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4709BF-5DCC-7605-7B0E-E6BC56972706}"/>
              </a:ext>
            </a:extLst>
          </p:cNvPr>
          <p:cNvSpPr/>
          <p:nvPr/>
        </p:nvSpPr>
        <p:spPr>
          <a:xfrm>
            <a:off x="2177240" y="2262507"/>
            <a:ext cx="1109067" cy="359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FC-layer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73281A-F837-AF86-FE7A-777E9666D446}"/>
              </a:ext>
            </a:extLst>
          </p:cNvPr>
          <p:cNvSpPr txBox="1"/>
          <p:nvPr/>
        </p:nvSpPr>
        <p:spPr>
          <a:xfrm>
            <a:off x="2821889" y="1645674"/>
            <a:ext cx="158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Projection: 1024 -&gt; [bs, 256, 4096]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2A5C01-E5F7-7D95-B262-F6249193BD8A}"/>
              </a:ext>
            </a:extLst>
          </p:cNvPr>
          <p:cNvSpPr/>
          <p:nvPr/>
        </p:nvSpPr>
        <p:spPr>
          <a:xfrm>
            <a:off x="6533655" y="3520708"/>
            <a:ext cx="2283064" cy="69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A19335-92CF-9106-8AFD-8CDE60F56DC2}"/>
              </a:ext>
            </a:extLst>
          </p:cNvPr>
          <p:cNvSpPr txBox="1"/>
          <p:nvPr/>
        </p:nvSpPr>
        <p:spPr>
          <a:xfrm>
            <a:off x="6862056" y="3038889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-query: [bs, 77, 768]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7A675E-B384-DD7F-9DDA-D45B392BA1F6}"/>
              </a:ext>
            </a:extLst>
          </p:cNvPr>
          <p:cNvSpPr txBox="1"/>
          <p:nvPr/>
        </p:nvSpPr>
        <p:spPr>
          <a:xfrm>
            <a:off x="5908047" y="4297399"/>
            <a:ext cx="176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condition: [bs, 128, 4096]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ED8103-B826-E8A6-DE39-70C14794FD56}"/>
              </a:ext>
            </a:extLst>
          </p:cNvPr>
          <p:cNvSpPr/>
          <p:nvPr/>
        </p:nvSpPr>
        <p:spPr>
          <a:xfrm>
            <a:off x="6533655" y="5165316"/>
            <a:ext cx="2283064" cy="1054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9E2E93-C8B3-E2FE-B94B-3478C3748AD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7675187" y="4212481"/>
            <a:ext cx="0" cy="95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BF8CE4F-B4B3-3F1F-07A2-C1826A649DCA}"/>
              </a:ext>
            </a:extLst>
          </p:cNvPr>
          <p:cNvSpPr txBox="1"/>
          <p:nvPr/>
        </p:nvSpPr>
        <p:spPr>
          <a:xfrm>
            <a:off x="2819021" y="4509813"/>
            <a:ext cx="34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1: LM loss,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后的紫色部分做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数据集是纯文本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数据集还包含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&lt;img_0&gt;…&lt;img_31&gt;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DFF464A-5CCD-9593-C077-A48B3213420F}"/>
              </a:ext>
            </a:extLst>
          </p:cNvPr>
          <p:cNvSpPr txBox="1"/>
          <p:nvPr/>
        </p:nvSpPr>
        <p:spPr>
          <a:xfrm>
            <a:off x="8816718" y="4273400"/>
            <a:ext cx="243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2: Diffusion loss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EFB8AF-8AE5-8F36-5D96-991B0B4E731A}"/>
              </a:ext>
            </a:extLst>
          </p:cNvPr>
          <p:cNvSpPr txBox="1"/>
          <p:nvPr/>
        </p:nvSpPr>
        <p:spPr>
          <a:xfrm>
            <a:off x="4266123" y="509766"/>
            <a:ext cx="698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embedding: [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multi-modal projector + Conversation text prompt + &lt;img_0&gt;…&lt;img_31&gt; + padding]</a:t>
            </a:r>
          </a:p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original image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输入；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dropSD-Qformer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出来的输出为原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 text-encoder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null-text embeddings (CFG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策略发生改变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1267D2-B7DD-8092-7FC7-6C633638BC84}"/>
              </a:ext>
            </a:extLst>
          </p:cNvPr>
          <p:cNvSpPr/>
          <p:nvPr/>
        </p:nvSpPr>
        <p:spPr>
          <a:xfrm>
            <a:off x="4017265" y="2760921"/>
            <a:ext cx="14703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LLaMA-WordEmbedding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354F01-E771-2FCD-EEE3-EAB95100ABBC}"/>
              </a:ext>
            </a:extLst>
          </p:cNvPr>
          <p:cNvCxnSpPr>
            <a:stCxn id="19" idx="2"/>
          </p:cNvCxnSpPr>
          <p:nvPr/>
        </p:nvCxnSpPr>
        <p:spPr>
          <a:xfrm>
            <a:off x="4752449" y="3120679"/>
            <a:ext cx="0" cy="23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54FBC7-F76F-2B51-F9EA-9A01A00804B6}"/>
              </a:ext>
            </a:extLst>
          </p:cNvPr>
          <p:cNvSpPr/>
          <p:nvPr/>
        </p:nvSpPr>
        <p:spPr>
          <a:xfrm>
            <a:off x="5170023" y="3686715"/>
            <a:ext cx="11090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2A1029-7A81-0F8A-89E3-0C557AE4F44D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4978148" y="3866594"/>
            <a:ext cx="191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DAA305-9120-A146-ADDB-F71E8380B2F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6279090" y="3866594"/>
            <a:ext cx="254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5872BFB-7209-71F0-5A8A-730EB56054AA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2537631" y="2816407"/>
            <a:ext cx="717253" cy="328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8905695" y="1799770"/>
            <a:ext cx="3098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DS_MLLMSD11_train.sh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SegMLLMSD11_dataset.py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DS_MLLMSD15_train.py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DS_MLLMSD15_model.py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SegMLLMSD15_dataset.py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72658-CB18-8AB7-E7A2-B45B46C797CF}"/>
              </a:ext>
            </a:extLst>
          </p:cNvPr>
          <p:cNvSpPr txBox="1"/>
          <p:nvPr/>
        </p:nvSpPr>
        <p:spPr>
          <a:xfrm>
            <a:off x="25006" y="5128170"/>
            <a:ext cx="6406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chat between a curious user and an artificial intelligence assistant. The assistant can generate &lt;</a:t>
            </a:r>
            <a:r>
              <a:rPr lang="en-US" altLang="zh-CN" sz="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 The assistant needs to conduct the image to image translation task based on given image and text information. The assistant gives helpful, detailed, and polite answers to the user‘s questions.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 need an image that represents the prior image and caption 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Apply face paint/Put a cat on the seat/Mark the pixels of the cat in the mirror to blue and leave the rest unchanged.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 you create it?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Certainly, I have created the image that represents the prior image and caption</a:t>
            </a:r>
            <a:r>
              <a:rPr lang="en-US" altLang="zh-CN" sz="800" dirty="0"/>
              <a:t>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… &lt;img_31&gt;&lt;/s&gt;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chat between a curious user and an artificial intelligence assistant. The assistant can generate &lt;</a:t>
            </a:r>
            <a:r>
              <a:rPr lang="en-US" altLang="zh-CN" sz="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 The assistant needs to conduct the image to image translation task based on given image and text information. The assistant gives helpful, detailed, and polite answers to the user‘s questions.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&lt;image&gt;(&lt;img_0&gt;)\</a:t>
            </a:r>
            <a:r>
              <a:rPr lang="en-US" altLang="zh-CN" sz="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nWhat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 the colors of the bus in the image?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bus in the image is white and red.&lt;/s&gt;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 feature can be seen on the back of the bus?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back of the bus features an advertisement.&lt;/s&gt;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 the bus driving down the street or pulled off to the side?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bus is driving down the street, which is crowded with people and other vehicles.&lt;/s&gt;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FE4BEBC-4035-B01A-5131-737D110C1A0B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 flipH="1" flipV="1">
            <a:off x="2512897" y="3633316"/>
            <a:ext cx="1617517" cy="1029922"/>
          </a:xfrm>
          <a:prstGeom prst="curvedConnector5">
            <a:avLst>
              <a:gd name="adj1" fmla="val 17414"/>
              <a:gd name="adj2" fmla="val -75920"/>
              <a:gd name="adj3" fmla="val 129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图片包含 室内, 橱柜, 打开, 厨房&#10;&#10;描述已自动生成">
            <a:extLst>
              <a:ext uri="{FF2B5EF4-FFF2-40B4-BE49-F238E27FC236}">
                <a16:creationId xmlns:a16="http://schemas.microsoft.com/office/drawing/2014/main" id="{5A8DA90A-8604-2628-A72C-3E599329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9" y="1980693"/>
            <a:ext cx="714375" cy="714375"/>
          </a:xfrm>
          <a:prstGeom prst="rect">
            <a:avLst/>
          </a:prstGeom>
        </p:spPr>
      </p:pic>
      <p:pic>
        <p:nvPicPr>
          <p:cNvPr id="18" name="图片 17" descr="图片包含 室内, 橱柜, 打开, 厨房&#10;&#10;描述已自动生成">
            <a:extLst>
              <a:ext uri="{FF2B5EF4-FFF2-40B4-BE49-F238E27FC236}">
                <a16:creationId xmlns:a16="http://schemas.microsoft.com/office/drawing/2014/main" id="{DE8C2C13-80C8-3F32-5FB6-46873CF1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58" y="5692393"/>
            <a:ext cx="857250" cy="857250"/>
          </a:xfrm>
          <a:prstGeom prst="rect">
            <a:avLst/>
          </a:prstGeom>
        </p:spPr>
      </p:pic>
      <p:pic>
        <p:nvPicPr>
          <p:cNvPr id="21" name="图片 20" descr="图片包含 室内, 橱柜, 窗户, 小&#10;&#10;描述已自动生成">
            <a:extLst>
              <a:ext uri="{FF2B5EF4-FFF2-40B4-BE49-F238E27FC236}">
                <a16:creationId xmlns:a16="http://schemas.microsoft.com/office/drawing/2014/main" id="{E6316B7A-BC2D-1004-6144-3E909DC4C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90" y="5692393"/>
            <a:ext cx="866184" cy="866184"/>
          </a:xfrm>
          <a:prstGeom prst="rect">
            <a:avLst/>
          </a:prstGeom>
        </p:spPr>
      </p:pic>
      <p:pic>
        <p:nvPicPr>
          <p:cNvPr id="5" name="图片 4" descr="女人的照片&#10;&#10;中度可信度描述已自动生成">
            <a:extLst>
              <a:ext uri="{FF2B5EF4-FFF2-40B4-BE49-F238E27FC236}">
                <a16:creationId xmlns:a16="http://schemas.microsoft.com/office/drawing/2014/main" id="{63694CAB-A957-9FBF-F121-C78282B3B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0" y="1907041"/>
            <a:ext cx="649638" cy="958264"/>
          </a:xfrm>
          <a:prstGeom prst="rect">
            <a:avLst/>
          </a:prstGeom>
        </p:spPr>
      </p:pic>
      <p:pic>
        <p:nvPicPr>
          <p:cNvPr id="10" name="图片 9" descr="人的脸被修图&#10;&#10;描述已自动生成">
            <a:extLst>
              <a:ext uri="{FF2B5EF4-FFF2-40B4-BE49-F238E27FC236}">
                <a16:creationId xmlns:a16="http://schemas.microsoft.com/office/drawing/2014/main" id="{E9B79AA9-7E58-B26E-E8E7-2E1081C7C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08" y="4688896"/>
            <a:ext cx="653449" cy="958264"/>
          </a:xfrm>
          <a:prstGeom prst="rect">
            <a:avLst/>
          </a:prstGeom>
        </p:spPr>
      </p:pic>
      <p:pic>
        <p:nvPicPr>
          <p:cNvPr id="16" name="图片 15" descr="女人的照片&#10;&#10;中度可信度描述已自动生成">
            <a:extLst>
              <a:ext uri="{FF2B5EF4-FFF2-40B4-BE49-F238E27FC236}">
                <a16:creationId xmlns:a16="http://schemas.microsoft.com/office/drawing/2014/main" id="{DDC13C37-E46F-EA87-AF03-7A73BEEDF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65" y="4688896"/>
            <a:ext cx="649638" cy="958264"/>
          </a:xfrm>
          <a:prstGeom prst="rect">
            <a:avLst/>
          </a:prstGeom>
        </p:spPr>
      </p:pic>
      <p:pic>
        <p:nvPicPr>
          <p:cNvPr id="22" name="图片 21" descr="卡车行驶在路上的巴士&#10;&#10;描述已自动生成">
            <a:extLst>
              <a:ext uri="{FF2B5EF4-FFF2-40B4-BE49-F238E27FC236}">
                <a16:creationId xmlns:a16="http://schemas.microsoft.com/office/drawing/2014/main" id="{7420A430-6F2E-CABC-E48A-F52E9D5D9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8" y="2880419"/>
            <a:ext cx="1219200" cy="914400"/>
          </a:xfrm>
          <a:prstGeom prst="rect">
            <a:avLst/>
          </a:prstGeom>
        </p:spPr>
      </p:pic>
      <p:pic>
        <p:nvPicPr>
          <p:cNvPr id="23" name="图片 22" descr="猫躺在人的脸被修图&#10;&#10;描述已自动生成">
            <a:extLst>
              <a:ext uri="{FF2B5EF4-FFF2-40B4-BE49-F238E27FC236}">
                <a16:creationId xmlns:a16="http://schemas.microsoft.com/office/drawing/2014/main" id="{7E698BE8-D780-3643-4C99-C9E3413FC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83" y="5698865"/>
            <a:ext cx="1104957" cy="861104"/>
          </a:xfrm>
          <a:prstGeom prst="rect">
            <a:avLst/>
          </a:prstGeom>
        </p:spPr>
      </p:pic>
      <p:pic>
        <p:nvPicPr>
          <p:cNvPr id="26" name="图片 25" descr="猫在桌子上&#10;&#10;描述已自动生成">
            <a:extLst>
              <a:ext uri="{FF2B5EF4-FFF2-40B4-BE49-F238E27FC236}">
                <a16:creationId xmlns:a16="http://schemas.microsoft.com/office/drawing/2014/main" id="{1769BC1D-3B50-FD83-7DCE-B647ED88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84" y="4932320"/>
            <a:ext cx="1104956" cy="735918"/>
          </a:xfrm>
          <a:prstGeom prst="rect">
            <a:avLst/>
          </a:prstGeom>
        </p:spPr>
      </p:pic>
      <p:pic>
        <p:nvPicPr>
          <p:cNvPr id="28" name="图片 27" descr="猫在桌子上&#10;&#10;描述已自动生成">
            <a:extLst>
              <a:ext uri="{FF2B5EF4-FFF2-40B4-BE49-F238E27FC236}">
                <a16:creationId xmlns:a16="http://schemas.microsoft.com/office/drawing/2014/main" id="{899690D1-C4CE-10DE-72BB-DF01A4DD5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" y="3844522"/>
            <a:ext cx="1104956" cy="735918"/>
          </a:xfrm>
          <a:prstGeom prst="rect">
            <a:avLst/>
          </a:prstGeom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179D198-E4B8-E5D1-745A-A1B16358AAF8}"/>
              </a:ext>
            </a:extLst>
          </p:cNvPr>
          <p:cNvCxnSpPr>
            <a:stCxn id="2" idx="0"/>
            <a:endCxn id="15" idx="0"/>
          </p:cNvCxnSpPr>
          <p:nvPr/>
        </p:nvCxnSpPr>
        <p:spPr>
          <a:xfrm rot="16200000" flipH="1">
            <a:off x="1361180" y="891913"/>
            <a:ext cx="1113233" cy="1627954"/>
          </a:xfrm>
          <a:prstGeom prst="bentConnector3">
            <a:avLst>
              <a:gd name="adj1" fmla="val -20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0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4.4.4. LLMSD-Editing: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LLM-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SD + (InstructPix2Pix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COCOStuff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Reason-Seg)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Instruction-tuning + Reason-Edit Dataset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00C52C-079C-AAF4-B640-919AE722E2EF}"/>
              </a:ext>
            </a:extLst>
          </p:cNvPr>
          <p:cNvSpPr/>
          <p:nvPr/>
        </p:nvSpPr>
        <p:spPr>
          <a:xfrm>
            <a:off x="492310" y="1149274"/>
            <a:ext cx="1223020" cy="57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B23ADE-B6FE-479D-96F7-87D29D59DC40}"/>
              </a:ext>
            </a:extLst>
          </p:cNvPr>
          <p:cNvSpPr/>
          <p:nvPr/>
        </p:nvSpPr>
        <p:spPr>
          <a:xfrm>
            <a:off x="2695084" y="3339518"/>
            <a:ext cx="2283064" cy="10541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4709BF-5DCC-7605-7B0E-E6BC56972706}"/>
              </a:ext>
            </a:extLst>
          </p:cNvPr>
          <p:cNvSpPr/>
          <p:nvPr/>
        </p:nvSpPr>
        <p:spPr>
          <a:xfrm>
            <a:off x="2177240" y="2262507"/>
            <a:ext cx="1109067" cy="359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FC-layer (Frozen)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73281A-F837-AF86-FE7A-777E9666D446}"/>
              </a:ext>
            </a:extLst>
          </p:cNvPr>
          <p:cNvSpPr txBox="1"/>
          <p:nvPr/>
        </p:nvSpPr>
        <p:spPr>
          <a:xfrm>
            <a:off x="2821889" y="1645674"/>
            <a:ext cx="158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Projection: 1024 -&gt; [bs, 256, 4096]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2A5C01-E5F7-7D95-B262-F6249193BD8A}"/>
              </a:ext>
            </a:extLst>
          </p:cNvPr>
          <p:cNvSpPr/>
          <p:nvPr/>
        </p:nvSpPr>
        <p:spPr>
          <a:xfrm>
            <a:off x="6533655" y="3520708"/>
            <a:ext cx="2283064" cy="69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A19335-92CF-9106-8AFD-8CDE60F56DC2}"/>
              </a:ext>
            </a:extLst>
          </p:cNvPr>
          <p:cNvSpPr txBox="1"/>
          <p:nvPr/>
        </p:nvSpPr>
        <p:spPr>
          <a:xfrm>
            <a:off x="6862056" y="3038889"/>
            <a:ext cx="162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-query: [bs, 77, 768]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7A675E-B384-DD7F-9DDA-D45B392BA1F6}"/>
              </a:ext>
            </a:extLst>
          </p:cNvPr>
          <p:cNvSpPr txBox="1"/>
          <p:nvPr/>
        </p:nvSpPr>
        <p:spPr>
          <a:xfrm>
            <a:off x="5908047" y="4297399"/>
            <a:ext cx="176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Qformer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condition: [bs, 128, 4096]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ED8103-B826-E8A6-DE39-70C14794FD56}"/>
              </a:ext>
            </a:extLst>
          </p:cNvPr>
          <p:cNvSpPr/>
          <p:nvPr/>
        </p:nvSpPr>
        <p:spPr>
          <a:xfrm>
            <a:off x="6533655" y="5165316"/>
            <a:ext cx="2283064" cy="1054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Fine-Tuning)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9E2E93-C8B3-E2FE-B94B-3478C3748AD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7675187" y="4212481"/>
            <a:ext cx="0" cy="95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BF8CE4F-B4B3-3F1F-07A2-C1826A649DCA}"/>
              </a:ext>
            </a:extLst>
          </p:cNvPr>
          <p:cNvSpPr txBox="1"/>
          <p:nvPr/>
        </p:nvSpPr>
        <p:spPr>
          <a:xfrm>
            <a:off x="2819021" y="4509813"/>
            <a:ext cx="34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1: LM loss,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后的紫色部分做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数据集是纯文本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数据集还包含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&lt;img_0&gt;…&lt;img_31&gt;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DFF464A-5CCD-9593-C077-A48B3213420F}"/>
              </a:ext>
            </a:extLst>
          </p:cNvPr>
          <p:cNvSpPr txBox="1"/>
          <p:nvPr/>
        </p:nvSpPr>
        <p:spPr>
          <a:xfrm>
            <a:off x="9238508" y="4255172"/>
            <a:ext cx="243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2: Diffusion loss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EFB8AF-8AE5-8F36-5D96-991B0B4E731A}"/>
              </a:ext>
            </a:extLst>
          </p:cNvPr>
          <p:cNvSpPr txBox="1"/>
          <p:nvPr/>
        </p:nvSpPr>
        <p:spPr>
          <a:xfrm>
            <a:off x="4266123" y="509766"/>
            <a:ext cx="698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embedding: [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multi-modal projector + Conversation text prompt + &lt;img_0&gt;…&lt;img_31&gt; + padding]</a:t>
            </a:r>
          </a:p>
          <a:p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original image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输入；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dropSD-Qformer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出来的输出为原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 text-encoder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null-text embeddings (CFG</a:t>
            </a:r>
            <a:r>
              <a:rPr lang="zh-CN" alt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策略发生改变</a:t>
            </a:r>
            <a:r>
              <a:rPr lang="en-US" altLang="zh-CN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endParaRPr lang="en-US" altLang="zh-CN" sz="1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1267D2-B7DD-8092-7FC7-6C633638BC84}"/>
              </a:ext>
            </a:extLst>
          </p:cNvPr>
          <p:cNvSpPr/>
          <p:nvPr/>
        </p:nvSpPr>
        <p:spPr>
          <a:xfrm>
            <a:off x="4017265" y="2760921"/>
            <a:ext cx="14703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LLaMA-WordEmbedding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354F01-E771-2FCD-EEE3-EAB95100ABBC}"/>
              </a:ext>
            </a:extLst>
          </p:cNvPr>
          <p:cNvCxnSpPr>
            <a:stCxn id="19" idx="2"/>
          </p:cNvCxnSpPr>
          <p:nvPr/>
        </p:nvCxnSpPr>
        <p:spPr>
          <a:xfrm>
            <a:off x="4752449" y="3120679"/>
            <a:ext cx="0" cy="23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54FBC7-F76F-2B51-F9EA-9A01A00804B6}"/>
              </a:ext>
            </a:extLst>
          </p:cNvPr>
          <p:cNvSpPr/>
          <p:nvPr/>
        </p:nvSpPr>
        <p:spPr>
          <a:xfrm>
            <a:off x="5170023" y="3686715"/>
            <a:ext cx="1109067" cy="3597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2A1029-7A81-0F8A-89E3-0C557AE4F44D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4978148" y="3866594"/>
            <a:ext cx="191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DAA305-9120-A146-ADDB-F71E8380B2F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6279090" y="3866594"/>
            <a:ext cx="254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5872BFB-7209-71F0-5A8A-730EB56054AA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2537631" y="2816407"/>
            <a:ext cx="717253" cy="328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9092641" y="1454524"/>
            <a:ext cx="3329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LLaVA_IP2P_LISA_train.sh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InstructPix2PixSD_SAM.py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unet_2d_condition_concat_img_feature.py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72658-CB18-8AB7-E7A2-B45B46C797CF}"/>
              </a:ext>
            </a:extLst>
          </p:cNvPr>
          <p:cNvSpPr txBox="1"/>
          <p:nvPr/>
        </p:nvSpPr>
        <p:spPr>
          <a:xfrm>
            <a:off x="25006" y="5128170"/>
            <a:ext cx="6406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chat between a curious user and an artificial intelligence assistant. The assistant can generate &lt;</a:t>
            </a:r>
            <a:r>
              <a:rPr lang="en-US" altLang="zh-CN" sz="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 The assistant needs to conduct the image to image translation task based on given image and text information. The assistant gives helpful, detailed, and polite answers to the user‘s questions.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 need an image that represents the prior image and caption 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Apply face paint/Put a cat on the seat/Mark the pixels of the cat in the mirror to blue and leave the rest unchanged.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 you create it?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Certainly, I have created the image that represents the prior image and caption</a:t>
            </a:r>
            <a:r>
              <a:rPr lang="en-US" altLang="zh-CN" sz="800" dirty="0"/>
              <a:t>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&lt;img_0&gt; … &lt;img_31&gt;&lt;/s&gt;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Prompt: “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chat between a curious user and an artificial intelligence assistant. The assistant can generate &lt;</a:t>
            </a:r>
            <a:r>
              <a:rPr lang="en-US" altLang="zh-CN" sz="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 The assistant needs to conduct the image to image translation task based on given image and text information. The assistant gives helpful, detailed, and polite answers to the user‘s questions.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&lt;image&gt;(&lt;img_0&gt;)\</a:t>
            </a:r>
            <a:r>
              <a:rPr lang="en-US" altLang="zh-CN" sz="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nWhat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 the colors of the bus in the image?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bus in the image is white and red.&lt;/s&gt;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 feature can be seen on the back of the bus?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back of the bus features an advertisement.&lt;/s&gt;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zh-CN" sz="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 the bus driving down the street or pulled off to the side? 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bus is driving down the street, which is crowded with people and other vehicles.&lt;/s&gt;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FE4BEBC-4035-B01A-5131-737D110C1A0B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 flipH="1" flipV="1">
            <a:off x="2512897" y="3633316"/>
            <a:ext cx="1617517" cy="1029922"/>
          </a:xfrm>
          <a:prstGeom prst="curvedConnector5">
            <a:avLst>
              <a:gd name="adj1" fmla="val 17414"/>
              <a:gd name="adj2" fmla="val -75920"/>
              <a:gd name="adj3" fmla="val 129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 descr="图片包含 室内, 橱柜, 打开, 厨房&#10;&#10;描述已自动生成">
            <a:extLst>
              <a:ext uri="{FF2B5EF4-FFF2-40B4-BE49-F238E27FC236}">
                <a16:creationId xmlns:a16="http://schemas.microsoft.com/office/drawing/2014/main" id="{5A8DA90A-8604-2628-A72C-3E599329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9" y="1980693"/>
            <a:ext cx="714375" cy="714375"/>
          </a:xfrm>
          <a:prstGeom prst="rect">
            <a:avLst/>
          </a:prstGeom>
        </p:spPr>
      </p:pic>
      <p:pic>
        <p:nvPicPr>
          <p:cNvPr id="18" name="图片 17" descr="图片包含 室内, 橱柜, 打开, 厨房&#10;&#10;描述已自动生成">
            <a:extLst>
              <a:ext uri="{FF2B5EF4-FFF2-40B4-BE49-F238E27FC236}">
                <a16:creationId xmlns:a16="http://schemas.microsoft.com/office/drawing/2014/main" id="{DE8C2C13-80C8-3F32-5FB6-46873CF1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41" y="5701327"/>
            <a:ext cx="857250" cy="857250"/>
          </a:xfrm>
          <a:prstGeom prst="rect">
            <a:avLst/>
          </a:prstGeom>
        </p:spPr>
      </p:pic>
      <p:pic>
        <p:nvPicPr>
          <p:cNvPr id="21" name="图片 20" descr="图片包含 室内, 橱柜, 窗户, 小&#10;&#10;描述已自动生成">
            <a:extLst>
              <a:ext uri="{FF2B5EF4-FFF2-40B4-BE49-F238E27FC236}">
                <a16:creationId xmlns:a16="http://schemas.microsoft.com/office/drawing/2014/main" id="{E6316B7A-BC2D-1004-6144-3E909DC4C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0" y="5692393"/>
            <a:ext cx="866184" cy="866184"/>
          </a:xfrm>
          <a:prstGeom prst="rect">
            <a:avLst/>
          </a:prstGeom>
        </p:spPr>
      </p:pic>
      <p:pic>
        <p:nvPicPr>
          <p:cNvPr id="5" name="图片 4" descr="女人的照片&#10;&#10;中度可信度描述已自动生成">
            <a:extLst>
              <a:ext uri="{FF2B5EF4-FFF2-40B4-BE49-F238E27FC236}">
                <a16:creationId xmlns:a16="http://schemas.microsoft.com/office/drawing/2014/main" id="{63694CAB-A957-9FBF-F121-C78282B3B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0" y="1907041"/>
            <a:ext cx="649638" cy="958264"/>
          </a:xfrm>
          <a:prstGeom prst="rect">
            <a:avLst/>
          </a:prstGeom>
        </p:spPr>
      </p:pic>
      <p:pic>
        <p:nvPicPr>
          <p:cNvPr id="10" name="图片 9" descr="人的脸被修图&#10;&#10;描述已自动生成">
            <a:extLst>
              <a:ext uri="{FF2B5EF4-FFF2-40B4-BE49-F238E27FC236}">
                <a16:creationId xmlns:a16="http://schemas.microsoft.com/office/drawing/2014/main" id="{E9B79AA9-7E58-B26E-E8E7-2E1081C7C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272" y="4677012"/>
            <a:ext cx="653449" cy="958264"/>
          </a:xfrm>
          <a:prstGeom prst="rect">
            <a:avLst/>
          </a:prstGeom>
        </p:spPr>
      </p:pic>
      <p:pic>
        <p:nvPicPr>
          <p:cNvPr id="16" name="图片 15" descr="女人的照片&#10;&#10;中度可信度描述已自动生成">
            <a:extLst>
              <a:ext uri="{FF2B5EF4-FFF2-40B4-BE49-F238E27FC236}">
                <a16:creationId xmlns:a16="http://schemas.microsoft.com/office/drawing/2014/main" id="{DDC13C37-E46F-EA87-AF03-7A73BEEDF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79" y="4674568"/>
            <a:ext cx="649638" cy="958264"/>
          </a:xfrm>
          <a:prstGeom prst="rect">
            <a:avLst/>
          </a:prstGeom>
        </p:spPr>
      </p:pic>
      <p:pic>
        <p:nvPicPr>
          <p:cNvPr id="22" name="图片 21" descr="卡车行驶在路上的巴士&#10;&#10;描述已自动生成">
            <a:extLst>
              <a:ext uri="{FF2B5EF4-FFF2-40B4-BE49-F238E27FC236}">
                <a16:creationId xmlns:a16="http://schemas.microsoft.com/office/drawing/2014/main" id="{7420A430-6F2E-CABC-E48A-F52E9D5D9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8" y="2880419"/>
            <a:ext cx="1219200" cy="914400"/>
          </a:xfrm>
          <a:prstGeom prst="rect">
            <a:avLst/>
          </a:prstGeom>
        </p:spPr>
      </p:pic>
      <p:pic>
        <p:nvPicPr>
          <p:cNvPr id="23" name="图片 22" descr="猫躺在人的脸被修图&#10;&#10;描述已自动生成">
            <a:extLst>
              <a:ext uri="{FF2B5EF4-FFF2-40B4-BE49-F238E27FC236}">
                <a16:creationId xmlns:a16="http://schemas.microsoft.com/office/drawing/2014/main" id="{7E698BE8-D780-3643-4C99-C9E3413FC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57" y="5674522"/>
            <a:ext cx="1104957" cy="861104"/>
          </a:xfrm>
          <a:prstGeom prst="rect">
            <a:avLst/>
          </a:prstGeom>
        </p:spPr>
      </p:pic>
      <p:pic>
        <p:nvPicPr>
          <p:cNvPr id="26" name="图片 25" descr="猫在桌子上&#10;&#10;描述已自动生成">
            <a:extLst>
              <a:ext uri="{FF2B5EF4-FFF2-40B4-BE49-F238E27FC236}">
                <a16:creationId xmlns:a16="http://schemas.microsoft.com/office/drawing/2014/main" id="{1769BC1D-3B50-FD83-7DCE-B647ED88E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57" y="4938604"/>
            <a:ext cx="1104956" cy="735918"/>
          </a:xfrm>
          <a:prstGeom prst="rect">
            <a:avLst/>
          </a:prstGeom>
        </p:spPr>
      </p:pic>
      <p:pic>
        <p:nvPicPr>
          <p:cNvPr id="28" name="图片 27" descr="猫在桌子上&#10;&#10;描述已自动生成">
            <a:extLst>
              <a:ext uri="{FF2B5EF4-FFF2-40B4-BE49-F238E27FC236}">
                <a16:creationId xmlns:a16="http://schemas.microsoft.com/office/drawing/2014/main" id="{899690D1-C4CE-10DE-72BB-DF01A4DD5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" y="3844522"/>
            <a:ext cx="1104956" cy="735918"/>
          </a:xfrm>
          <a:prstGeom prst="rect">
            <a:avLst/>
          </a:prstGeom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179D198-E4B8-E5D1-745A-A1B16358AAF8}"/>
              </a:ext>
            </a:extLst>
          </p:cNvPr>
          <p:cNvCxnSpPr>
            <a:stCxn id="2" idx="0"/>
            <a:endCxn id="15" idx="0"/>
          </p:cNvCxnSpPr>
          <p:nvPr/>
        </p:nvCxnSpPr>
        <p:spPr>
          <a:xfrm rot="16200000" flipH="1">
            <a:off x="1361180" y="891913"/>
            <a:ext cx="1113233" cy="1627954"/>
          </a:xfrm>
          <a:prstGeom prst="bentConnector3">
            <a:avLst>
              <a:gd name="adj1" fmla="val -20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7E37FD4-2E27-5532-B8CD-A73007B8667E}"/>
              </a:ext>
            </a:extLst>
          </p:cNvPr>
          <p:cNvSpPr/>
          <p:nvPr/>
        </p:nvSpPr>
        <p:spPr>
          <a:xfrm>
            <a:off x="4979531" y="1217138"/>
            <a:ext cx="2283064" cy="691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mudules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(Training)</a:t>
            </a:r>
          </a:p>
          <a:p>
            <a:pPr marL="228600" indent="-228600" algn="ctr"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transformers</a:t>
            </a:r>
          </a:p>
          <a:p>
            <a:pPr marL="228600" indent="-228600" algn="ctr"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cross attention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6CE626-762C-1172-CAF6-EFAADF13089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31774" y="1563025"/>
            <a:ext cx="2247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F2CB65-20E0-A3F2-B936-1BD5EE65FBED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4743707" y="2143353"/>
            <a:ext cx="1611797" cy="1142915"/>
          </a:xfrm>
          <a:prstGeom prst="bentConnector3">
            <a:avLst>
              <a:gd name="adj1" fmla="val -17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75FE4A5-0C81-AEF5-FAFA-709246549729}"/>
              </a:ext>
            </a:extLst>
          </p:cNvPr>
          <p:cNvCxnSpPr>
            <a:stCxn id="7" idx="3"/>
            <a:endCxn id="45" idx="3"/>
          </p:cNvCxnSpPr>
          <p:nvPr/>
        </p:nvCxnSpPr>
        <p:spPr>
          <a:xfrm>
            <a:off x="7262595" y="1563025"/>
            <a:ext cx="1554124" cy="4129368"/>
          </a:xfrm>
          <a:prstGeom prst="bentConnector3">
            <a:avLst>
              <a:gd name="adj1" fmla="val 114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CVPR-2024. LLMSD-Editing: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LLM-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SD + (InstructPix2Pix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Grefcoco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COCOStuff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Reasoning-Segmentation + Reasoning-Editing +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Instruction-tuning Dataset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7243454" y="391245"/>
            <a:ext cx="36723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LLaVA-1.1-7b/13b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231116_MLLMSD11.sh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SegMLLMSD11_dataset.py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CVPR24_MLLMSD11_inference.py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LLaVA-1.1-7b/13b with two-way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231116_MLLMSD11_twoway.sh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SegMLLMSD11_dataset.py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unet_2d_condition_concat_img_feature.py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InstructPix2PixSD_SAM.py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231116_MLLMSD11_twoway_DataAblation.sh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CVPR24_MLLMSD11_SAM_inference.py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LLaVA-1.1-7b/13b with two-way and zero-conv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231116_MLLMSD11_ZeroConv.sh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DS_MLLMSD11_SAM_ZeroConv_train.py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DS_MLLMSD11_SAM_ZeroConv_model.py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unet_2d_condition_ZeroConv.py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CVPR24_MLLMSD11_ZC_inference.py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InstructPix2PixSD_SAM.py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CVPR24_MLLMSD11_ZC_choose.py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CVPR24_metrics_evaluation.py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CVPR-2024 supplementary materials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CVPR24_Methods_inference.py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CVPR24_MB_metrics.py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CVPR24_MB_multiturn.py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IP2P_MB_inference.py</a:t>
            </a:r>
          </a:p>
        </p:txBody>
      </p:sp>
      <p:pic>
        <p:nvPicPr>
          <p:cNvPr id="11" name="图片 10" descr="日程表&#10;&#10;描述已自动生成">
            <a:extLst>
              <a:ext uri="{FF2B5EF4-FFF2-40B4-BE49-F238E27FC236}">
                <a16:creationId xmlns:a16="http://schemas.microsoft.com/office/drawing/2014/main" id="{5D9BEDD7-8978-6B10-8713-418FF233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" y="1257460"/>
            <a:ext cx="6049219" cy="2786452"/>
          </a:xfrm>
          <a:prstGeom prst="rect">
            <a:avLst/>
          </a:prstGeom>
        </p:spPr>
      </p:pic>
      <p:pic>
        <p:nvPicPr>
          <p:cNvPr id="24" name="图片 23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62C3AE18-2E4C-9F0A-927F-3F02832BE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" y="4181822"/>
            <a:ext cx="705642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2023-12 proposal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75891" y="521031"/>
            <a:ext cx="111217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InstructPix2Pix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input-output-instruction triple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新场景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任务迁移，例如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LEGO(Egocentric action frame generation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MLLM+SD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egocentric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数据集上，从数据到模型，与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SmartEdit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有很多类似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GenHowTo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(Generate Actions and State Transformations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instructional videos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构建成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5-tuple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input-action output-action instruction-state transformation output-state transformation instruction)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，以上两个工作都将这种范式，通过精心设计的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 acquisition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，将一类场景或问题定义在通过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的生成范式上来做，潜在的问题可能有两个：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类似这种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embody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或者已经相对比较相关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的任务和场景，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的角色和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AIGC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很不同，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需要接在一个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embody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系统中，类似多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协同来做一件事，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生成需要再靠近一步约束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来约束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，而单纯看成生成任务可能不太好；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Egocentric action frame generation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不应该当成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image2image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任务来做，更应该是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video2video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来做，例如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10-frame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和指令来生成预测的新的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10-frame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；因此，在新场景或任务迁移，以及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prediction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层面，工作的意义和价值，以及定义的问题的价值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LLMSD/MLLMSD/instruction-editing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的工作，非常精细的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generation/editing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emergent ability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等，为了实现之前做不到的任务或者统一很多任务，需要大量构建符合要求的数据集进行训练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**Emu2(Emu2-Chat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Emu2-Gen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，通过构建大量的数据，并用类似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flamingo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的方式进行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 image-text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训练，可以实现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understanding/generation/in-context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等多种任务，从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生成质量来看这个效果是否好还要另说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zh-CN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Ranni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个人认为是一个非常好的思路的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，这种先通过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text-panel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转换，让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将长指令文本经过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解析成多种自定义的属性，如位置坐标、颜色、描述等，再通过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panel-to-image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将这些属性重新映射回到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中做生成，这样在生成阶段就可以生成的非常细粒度；同时，在编辑阶段，将给出的长文本在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text-to-panel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阶段进行各个属性的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，即可进行图片的更新，即编辑，这种在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上经过多种属性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后，再改变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上的属性的更新过程，既可以将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做的非常精细，也可以实现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multi-turn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的编辑；原则上</a:t>
            </a:r>
            <a:r>
              <a:rPr lang="en-US" altLang="zh-CN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Ranni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不属于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instruction-based editing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，但是这样的编辑效果确实很不错，看来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instruction-based editing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在有限的数据驱动上上限也不太高；</a:t>
            </a:r>
            <a:r>
              <a:rPr lang="en-US" altLang="zh-CN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Ranni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构建了非常大量的数据，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50M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，这种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下定义的数据集构建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非常值得学习，尤其是对常见生成与编辑的多种属性的定义，以及每种属性如何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后来进行驱动和修改，是一种构建数据集和训练策略上很好的模式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Kosmos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这个工作是利用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subject-driven generation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任务，即概念注入；在训练上分成了几个阶段，在最后的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instruction-tuning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的训练上，构建概念注入训练的数据和策略，与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BLIP-Diffusion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有一定相似之处，同时也有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 in-context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的策略，最后的效果也是着重放在了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保持上，没有考虑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spatial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的情况；也就是说，之前我们九月底想的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靠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MLLM+SD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驱动的方式，其实是一定程度可行，但需要非常海量的数据驱动的，至少在根据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Kosmos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看下来是这样，数据量非常少的情况下可能不太行；此外，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这种任务，在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PhotoSwap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VideoSwap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/Cut-and-Paste(subject-driven video)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都出现了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Emu-Edit(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同样通过造了海量数据进行指令编辑，即包括定义多种编辑任务类型，并在每种类型上制造相应的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triplets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；同时还包括制造了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的任务，即检测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分割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深度，通过这些任务的数据辅助精细编辑，类似的结论可借鉴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；这种数据集制造的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也同样值得学习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CoDi-2(In-Context, Interleaved, and Interactive Any-to-Any Generation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，标题就把做的内容说的比较明确了，主要是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image-text-audio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三模态之间的生成任务，数据集主要使用的都是现有的开源数据集，和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类似，从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生成质量来看这个效果是否好还要另说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InstructAny2Pix(multimodal instruction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audio-text-source image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，通过构建数据进行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instruction-tuning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image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驱动生成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编辑相对是有一定意义的，但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InstructAny2Pix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整体生成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后的图片无论是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保持还是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整体保持都很一般，不知道是因为数据集构建时，编辑后的图片本身就不太有这样的，还是训练策略不太好导致的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Align, Adapt and Inject)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SEED-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VL-GPT(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都是通过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tokenize+detokenize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的方式训练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0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4A824C-0440-63F2-9B56-7898F071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1" y="39266"/>
            <a:ext cx="11297329" cy="481765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2023-12 proposal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E1517-10CE-1A0B-8098-4BDA5F4A9EC4}"/>
              </a:ext>
            </a:extLst>
          </p:cNvPr>
          <p:cNvSpPr txBox="1"/>
          <p:nvPr/>
        </p:nvSpPr>
        <p:spPr>
          <a:xfrm>
            <a:off x="75891" y="521031"/>
            <a:ext cx="111217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反向思维，什么样的场景值得做或者之前做不好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先考虑问题和场景，不考虑技术手段，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但是不要造没什么意义的问题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visual prompt/one-shot sample for in-context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，如果可以通过某种方式，在给定一组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sample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或者是一组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prompt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的情况下，可以解决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scene/real scene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，例如通过这种方式可以解决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left bird to a chicken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可以解决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张图，那么这种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潜在是否可以升级，例如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Dalle3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生成出来的多物体场景等，由于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SmartEdit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已经打通数据构建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，那么通过仅提供一组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 + source image(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mask-guided)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的成本来完成更多场景一定程度是值得的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 Instruction Inversion: Image Editing via Visual Prompting (visual prompt based on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 Unlocked for Diffusion Models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ImageBrush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Visual In-Context Instructions for Exemplar-Based Image Manipulation (one-shot ControlNet?)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Improv: Inpainting-based Multimodal Prompting for Computer Vision Tasks (multi-modal prompts for VQGAN-MAE)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More Unified In-context Visual Understanding (multi-modal ICL based on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SegGPT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Flamingo)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InstructSeq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Unifying Vision Tasks with Instruction-conditioned Multi-modal Sequence Generation (LLM for sequence-to-sequence generation based on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InstructDiffusion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Concept Learning in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visual concept parsing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LLM/MLLM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可以通过某种形式帮助到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image-text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Ranni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是这样的类型，例如先通过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MLLM-based segmentation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，再通过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MAG-Edit(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这当然是一种非常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的方法，但这里有更多值得挖掘的东西吗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，或者是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face-ID-based parsing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precise and complex editing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Ranni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Taming Text-to-Image Diffusion for Accurate Instruction 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Self-correcting LLM-controlled Diffusion Models (LLM parsing object detection bounding boxes first</a:t>
            </a:r>
            <a:r>
              <a:rPr lang="zh-CN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self-correcting by comparing bounding boxes)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Emergent Correspondence from Image Diffusion (DIFT edit propagation)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ChatFace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Chat-Guided Real Face Editing via Diffusion Latent Space Manipulation</a:t>
            </a:r>
            <a:endParaRPr lang="fr-FR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Chain-of-Instruct Editing for Multi-Attribute Face Manipulation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MAG-Edit: Localized Image Editing in Complex Scenarios via Mask-Based Attention-Adjusted Guidance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instruction-based 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，在现在存在的方法上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(InstructPix2Pix/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MagicBrush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InstructDiffusion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/MGIE/Emu-Edit/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SmartEdit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，并不能做一些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non-rigid transformation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的操作，类似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masactrl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那些变换，这在数据集的构建，以及像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InstructPix2Pix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那样简单的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输入也是不足以支持的，这种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3d-aware(?)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的变换，在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editing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的价值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DragonDiffusion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的升级，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trajectory-based object moving/image editing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CustomNet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Zero-shot Object Customization with Variable-Viewpoints in Text-to-Image Diffusion 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3DIT: Language-guided 3D-aware Image Editing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3885</Words>
  <Application>Microsoft Office PowerPoint</Application>
  <PresentationFormat>宽屏</PresentationFormat>
  <Paragraphs>208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MLLMEditing: Complex Instruction-based Image Editing via Multimodal Large Language Models  黄聿洲  杨杰  吴冠霖</dc:title>
  <dc:creator>T186690</dc:creator>
  <cp:lastModifiedBy>T186690</cp:lastModifiedBy>
  <cp:revision>28</cp:revision>
  <dcterms:created xsi:type="dcterms:W3CDTF">2023-12-19T09:06:25Z</dcterms:created>
  <dcterms:modified xsi:type="dcterms:W3CDTF">2023-12-26T06:47:17Z</dcterms:modified>
</cp:coreProperties>
</file>