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Cloud" charset="1" panose="02000000000000000000"/>
      <p:regular r:id="rId19"/>
    </p:embeddedFont>
    <p:embeddedFont>
      <p:font typeface="Sniglet" charset="1" panose="0407050503010002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svg" Type="http://schemas.openxmlformats.org/officeDocument/2006/relationships/image"/><Relationship Id="rId12" Target="../media/image43.png" Type="http://schemas.openxmlformats.org/officeDocument/2006/relationships/image"/><Relationship Id="rId13" Target="../media/image4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9.png" Type="http://schemas.openxmlformats.org/officeDocument/2006/relationships/image"/><Relationship Id="rId5" Target="../media/image40.svg" Type="http://schemas.openxmlformats.org/officeDocument/2006/relationships/image"/><Relationship Id="rId6" Target="../media/image41.png" Type="http://schemas.openxmlformats.org/officeDocument/2006/relationships/image"/><Relationship Id="rId7" Target="../media/image42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3.png" Type="http://schemas.openxmlformats.org/officeDocument/2006/relationships/image"/><Relationship Id="rId11" Target="../media/image44.svg" Type="http://schemas.openxmlformats.org/officeDocument/2006/relationships/image"/><Relationship Id="rId12" Target="../media/image45.png" Type="http://schemas.openxmlformats.org/officeDocument/2006/relationships/image"/><Relationship Id="rId13" Target="../media/image4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1.png" Type="http://schemas.openxmlformats.org/officeDocument/2006/relationships/image"/><Relationship Id="rId5" Target="../media/image42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9.png" Type="http://schemas.openxmlformats.org/officeDocument/2006/relationships/image"/><Relationship Id="rId11" Target="../media/image5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7.png" Type="http://schemas.openxmlformats.org/officeDocument/2006/relationships/image"/><Relationship Id="rId5" Target="../media/image48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3.png" Type="http://schemas.openxmlformats.org/officeDocument/2006/relationships/image"/><Relationship Id="rId11" Target="../media/image54.svg" Type="http://schemas.openxmlformats.org/officeDocument/2006/relationships/image"/><Relationship Id="rId12" Target="https://github.com/yuzhuruuu/UMKM-Toko" TargetMode="External" Type="http://schemas.openxmlformats.org/officeDocument/2006/relationships/hyperlink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51.png" Type="http://schemas.openxmlformats.org/officeDocument/2006/relationships/image"/><Relationship Id="rId9" Target="../media/image5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.png" Type="http://schemas.openxmlformats.org/officeDocument/2006/relationships/image"/><Relationship Id="rId11" Target="../media/image4.svg" Type="http://schemas.openxmlformats.org/officeDocument/2006/relationships/image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svg" Type="http://schemas.openxmlformats.org/officeDocument/2006/relationships/image"/><Relationship Id="rId12" Target="../media/image25.png" Type="http://schemas.openxmlformats.org/officeDocument/2006/relationships/image"/><Relationship Id="rId13" Target="../media/image2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png" Type="http://schemas.openxmlformats.org/officeDocument/2006/relationships/image"/><Relationship Id="rId11" Target="../media/image3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27.png" Type="http://schemas.openxmlformats.org/officeDocument/2006/relationships/image"/><Relationship Id="rId9" Target="../media/image2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3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31.png" Type="http://schemas.openxmlformats.org/officeDocument/2006/relationships/image"/><Relationship Id="rId9" Target="../media/image3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4.png" Type="http://schemas.openxmlformats.org/officeDocument/2006/relationships/image"/><Relationship Id="rId11" Target="../media/image35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31.png" Type="http://schemas.openxmlformats.org/officeDocument/2006/relationships/image"/><Relationship Id="rId9" Target="../media/image3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6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31.png" Type="http://schemas.openxmlformats.org/officeDocument/2006/relationships/image"/><Relationship Id="rId9" Target="../media/image3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7.jpeg" Type="http://schemas.openxmlformats.org/officeDocument/2006/relationships/image"/><Relationship Id="rId11" Target="../media/image38.jpe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31.png" Type="http://schemas.openxmlformats.org/officeDocument/2006/relationships/image"/><Relationship Id="rId9" Target="../media/image3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6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2154220" y="7601920"/>
            <a:ext cx="12695779" cy="5032145"/>
          </a:xfrm>
          <a:custGeom>
            <a:avLst/>
            <a:gdLst/>
            <a:ahLst/>
            <a:cxnLst/>
            <a:rect r="r" b="b" t="t" l="l"/>
            <a:pathLst>
              <a:path h="5032145" w="12695779">
                <a:moveTo>
                  <a:pt x="0" y="0"/>
                </a:moveTo>
                <a:lnTo>
                  <a:pt x="12695779" y="0"/>
                </a:lnTo>
                <a:lnTo>
                  <a:pt x="12695779" y="5032145"/>
                </a:lnTo>
                <a:lnTo>
                  <a:pt x="0" y="50321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41165" y="4143656"/>
            <a:ext cx="7502835" cy="3197387"/>
            <a:chOff x="0" y="0"/>
            <a:chExt cx="1976055" cy="84211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76055" cy="842110"/>
            </a:xfrm>
            <a:custGeom>
              <a:avLst/>
              <a:gdLst/>
              <a:ahLst/>
              <a:cxnLst/>
              <a:rect r="r" b="b" t="t" l="l"/>
              <a:pathLst>
                <a:path h="842110" w="1976055">
                  <a:moveTo>
                    <a:pt x="12382" y="0"/>
                  </a:moveTo>
                  <a:lnTo>
                    <a:pt x="1963673" y="0"/>
                  </a:lnTo>
                  <a:cubicBezTo>
                    <a:pt x="1970512" y="0"/>
                    <a:pt x="1976055" y="5544"/>
                    <a:pt x="1976055" y="12382"/>
                  </a:cubicBezTo>
                  <a:lnTo>
                    <a:pt x="1976055" y="829728"/>
                  </a:lnTo>
                  <a:cubicBezTo>
                    <a:pt x="1976055" y="836567"/>
                    <a:pt x="1970512" y="842110"/>
                    <a:pt x="1963673" y="842110"/>
                  </a:cubicBezTo>
                  <a:lnTo>
                    <a:pt x="12382" y="842110"/>
                  </a:lnTo>
                  <a:cubicBezTo>
                    <a:pt x="5544" y="842110"/>
                    <a:pt x="0" y="836567"/>
                    <a:pt x="0" y="829728"/>
                  </a:cubicBezTo>
                  <a:lnTo>
                    <a:pt x="0" y="12382"/>
                  </a:lnTo>
                  <a:cubicBezTo>
                    <a:pt x="0" y="5544"/>
                    <a:pt x="5544" y="0"/>
                    <a:pt x="12382" y="0"/>
                  </a:cubicBezTo>
                  <a:close/>
                </a:path>
              </a:pathLst>
            </a:custGeom>
            <a:solidFill>
              <a:srgbClr val="FFCFC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976055" cy="8897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6911323" y="1876790"/>
            <a:ext cx="2753353" cy="1326616"/>
          </a:xfrm>
          <a:custGeom>
            <a:avLst/>
            <a:gdLst/>
            <a:ahLst/>
            <a:cxnLst/>
            <a:rect r="r" b="b" t="t" l="l"/>
            <a:pathLst>
              <a:path h="1326616" w="2753353">
                <a:moveTo>
                  <a:pt x="0" y="0"/>
                </a:moveTo>
                <a:lnTo>
                  <a:pt x="2753354" y="0"/>
                </a:lnTo>
                <a:lnTo>
                  <a:pt x="2753354" y="1326616"/>
                </a:lnTo>
                <a:lnTo>
                  <a:pt x="0" y="13266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1376677" y="5143500"/>
            <a:ext cx="2753353" cy="1326616"/>
          </a:xfrm>
          <a:custGeom>
            <a:avLst/>
            <a:gdLst/>
            <a:ahLst/>
            <a:cxnLst/>
            <a:rect r="r" b="b" t="t" l="l"/>
            <a:pathLst>
              <a:path h="1326616" w="2753353">
                <a:moveTo>
                  <a:pt x="0" y="0"/>
                </a:moveTo>
                <a:lnTo>
                  <a:pt x="2753354" y="0"/>
                </a:lnTo>
                <a:lnTo>
                  <a:pt x="2753354" y="1326616"/>
                </a:lnTo>
                <a:lnTo>
                  <a:pt x="0" y="13266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3451908">
            <a:off x="7662171" y="1726634"/>
            <a:ext cx="1623203" cy="1030734"/>
          </a:xfrm>
          <a:custGeom>
            <a:avLst/>
            <a:gdLst/>
            <a:ahLst/>
            <a:cxnLst/>
            <a:rect r="r" b="b" t="t" l="l"/>
            <a:pathLst>
              <a:path h="1030734" w="1623203">
                <a:moveTo>
                  <a:pt x="0" y="0"/>
                </a:moveTo>
                <a:lnTo>
                  <a:pt x="1623203" y="0"/>
                </a:lnTo>
                <a:lnTo>
                  <a:pt x="1623203" y="1030734"/>
                </a:lnTo>
                <a:lnTo>
                  <a:pt x="0" y="10307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144000" y="866214"/>
            <a:ext cx="8899424" cy="8554571"/>
          </a:xfrm>
          <a:custGeom>
            <a:avLst/>
            <a:gdLst/>
            <a:ahLst/>
            <a:cxnLst/>
            <a:rect r="r" b="b" t="t" l="l"/>
            <a:pathLst>
              <a:path h="8554571" w="8899424">
                <a:moveTo>
                  <a:pt x="0" y="0"/>
                </a:moveTo>
                <a:lnTo>
                  <a:pt x="8899424" y="0"/>
                </a:lnTo>
                <a:lnTo>
                  <a:pt x="8899424" y="8554572"/>
                </a:lnTo>
                <a:lnTo>
                  <a:pt x="0" y="855457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973482" y="4535846"/>
            <a:ext cx="6838200" cy="23082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24"/>
              </a:lnSpc>
            </a:pPr>
            <a:r>
              <a:rPr lang="en-US" sz="4374">
                <a:solidFill>
                  <a:srgbClr val="06545D"/>
                </a:solidFill>
                <a:latin typeface="Cloud"/>
                <a:ea typeface="Cloud"/>
                <a:cs typeface="Cloud"/>
                <a:sym typeface="Cloud"/>
              </a:rPr>
              <a:t>Solusi Modern untuk Manajemen Transaksi Minimarket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86818" y="2206612"/>
            <a:ext cx="9167515" cy="1627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2753"/>
              </a:lnSpc>
            </a:pPr>
            <a:r>
              <a:rPr lang="en-US" sz="10994">
                <a:solidFill>
                  <a:srgbClr val="06545D"/>
                </a:solidFill>
                <a:latin typeface="Sniglet"/>
                <a:ea typeface="Sniglet"/>
                <a:cs typeface="Sniglet"/>
                <a:sym typeface="Sniglet"/>
              </a:rPr>
              <a:t>CeriaMart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267145" y="9496956"/>
            <a:ext cx="7478641" cy="621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44"/>
              </a:lnSpc>
            </a:pPr>
            <a:r>
              <a:rPr lang="en-US" sz="3674">
                <a:solidFill>
                  <a:srgbClr val="06545D"/>
                </a:solidFill>
                <a:latin typeface="Sniglet"/>
                <a:ea typeface="Sniglet"/>
                <a:cs typeface="Sniglet"/>
                <a:sym typeface="Sniglet"/>
              </a:rPr>
              <a:t>By group 15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6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10070752" y="-2023679"/>
            <a:ext cx="9394591" cy="3723674"/>
          </a:xfrm>
          <a:custGeom>
            <a:avLst/>
            <a:gdLst/>
            <a:ahLst/>
            <a:cxnLst/>
            <a:rect r="r" b="b" t="t" l="l"/>
            <a:pathLst>
              <a:path h="3723674" w="9394591">
                <a:moveTo>
                  <a:pt x="0" y="0"/>
                </a:moveTo>
                <a:lnTo>
                  <a:pt x="9394592" y="0"/>
                </a:lnTo>
                <a:lnTo>
                  <a:pt x="9394592" y="3723675"/>
                </a:lnTo>
                <a:lnTo>
                  <a:pt x="0" y="37236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356991" y="555024"/>
            <a:ext cx="13634791" cy="37020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77"/>
              </a:lnSpc>
            </a:pPr>
            <a:r>
              <a:rPr lang="en-US" sz="8797" spc="-439">
                <a:solidFill>
                  <a:srgbClr val="06545D"/>
                </a:solidFill>
                <a:latin typeface="Sniglet"/>
                <a:ea typeface="Sniglet"/>
                <a:cs typeface="Sniglet"/>
                <a:sym typeface="Sniglet"/>
              </a:rPr>
              <a:t>Teknologi apa saja yang digunakan?</a:t>
            </a:r>
          </a:p>
          <a:p>
            <a:pPr algn="ctr">
              <a:lnSpc>
                <a:spcPts val="9677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4859729" y="3383710"/>
            <a:ext cx="8794493" cy="661293"/>
            <a:chOff x="0" y="0"/>
            <a:chExt cx="2316245" cy="17416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316245" cy="174168"/>
            </a:xfrm>
            <a:custGeom>
              <a:avLst/>
              <a:gdLst/>
              <a:ahLst/>
              <a:cxnLst/>
              <a:rect r="r" b="b" t="t" l="l"/>
              <a:pathLst>
                <a:path h="174168" w="2316245">
                  <a:moveTo>
                    <a:pt x="10564" y="0"/>
                  </a:moveTo>
                  <a:lnTo>
                    <a:pt x="2305681" y="0"/>
                  </a:lnTo>
                  <a:cubicBezTo>
                    <a:pt x="2311515" y="0"/>
                    <a:pt x="2316245" y="4730"/>
                    <a:pt x="2316245" y="10564"/>
                  </a:cubicBezTo>
                  <a:lnTo>
                    <a:pt x="2316245" y="163604"/>
                  </a:lnTo>
                  <a:cubicBezTo>
                    <a:pt x="2316245" y="166406"/>
                    <a:pt x="2315132" y="169092"/>
                    <a:pt x="2313151" y="171074"/>
                  </a:cubicBezTo>
                  <a:cubicBezTo>
                    <a:pt x="2311170" y="173055"/>
                    <a:pt x="2308483" y="174168"/>
                    <a:pt x="2305681" y="174168"/>
                  </a:cubicBezTo>
                  <a:lnTo>
                    <a:pt x="10564" y="174168"/>
                  </a:lnTo>
                  <a:cubicBezTo>
                    <a:pt x="7762" y="174168"/>
                    <a:pt x="5075" y="173055"/>
                    <a:pt x="3094" y="171074"/>
                  </a:cubicBezTo>
                  <a:cubicBezTo>
                    <a:pt x="1113" y="169092"/>
                    <a:pt x="0" y="166406"/>
                    <a:pt x="0" y="163604"/>
                  </a:cubicBezTo>
                  <a:lnTo>
                    <a:pt x="0" y="10564"/>
                  </a:lnTo>
                  <a:cubicBezTo>
                    <a:pt x="0" y="7762"/>
                    <a:pt x="1113" y="5075"/>
                    <a:pt x="3094" y="3094"/>
                  </a:cubicBezTo>
                  <a:cubicBezTo>
                    <a:pt x="5075" y="1113"/>
                    <a:pt x="7762" y="0"/>
                    <a:pt x="10564" y="0"/>
                  </a:cubicBezTo>
                  <a:close/>
                </a:path>
              </a:pathLst>
            </a:custGeom>
            <a:solidFill>
              <a:srgbClr val="9DCED1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2316245" cy="2217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4746754" y="4482207"/>
            <a:ext cx="8794493" cy="661293"/>
            <a:chOff x="0" y="0"/>
            <a:chExt cx="2316245" cy="17416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316245" cy="174168"/>
            </a:xfrm>
            <a:custGeom>
              <a:avLst/>
              <a:gdLst/>
              <a:ahLst/>
              <a:cxnLst/>
              <a:rect r="r" b="b" t="t" l="l"/>
              <a:pathLst>
                <a:path h="174168" w="2316245">
                  <a:moveTo>
                    <a:pt x="10564" y="0"/>
                  </a:moveTo>
                  <a:lnTo>
                    <a:pt x="2305681" y="0"/>
                  </a:lnTo>
                  <a:cubicBezTo>
                    <a:pt x="2311515" y="0"/>
                    <a:pt x="2316245" y="4730"/>
                    <a:pt x="2316245" y="10564"/>
                  </a:cubicBezTo>
                  <a:lnTo>
                    <a:pt x="2316245" y="163604"/>
                  </a:lnTo>
                  <a:cubicBezTo>
                    <a:pt x="2316245" y="166406"/>
                    <a:pt x="2315132" y="169092"/>
                    <a:pt x="2313151" y="171074"/>
                  </a:cubicBezTo>
                  <a:cubicBezTo>
                    <a:pt x="2311170" y="173055"/>
                    <a:pt x="2308483" y="174168"/>
                    <a:pt x="2305681" y="174168"/>
                  </a:cubicBezTo>
                  <a:lnTo>
                    <a:pt x="10564" y="174168"/>
                  </a:lnTo>
                  <a:cubicBezTo>
                    <a:pt x="7762" y="174168"/>
                    <a:pt x="5075" y="173055"/>
                    <a:pt x="3094" y="171074"/>
                  </a:cubicBezTo>
                  <a:cubicBezTo>
                    <a:pt x="1113" y="169092"/>
                    <a:pt x="0" y="166406"/>
                    <a:pt x="0" y="163604"/>
                  </a:cubicBezTo>
                  <a:lnTo>
                    <a:pt x="0" y="10564"/>
                  </a:lnTo>
                  <a:cubicBezTo>
                    <a:pt x="0" y="7762"/>
                    <a:pt x="1113" y="5075"/>
                    <a:pt x="3094" y="3094"/>
                  </a:cubicBezTo>
                  <a:cubicBezTo>
                    <a:pt x="5075" y="1113"/>
                    <a:pt x="7762" y="0"/>
                    <a:pt x="10564" y="0"/>
                  </a:cubicBezTo>
                  <a:close/>
                </a:path>
              </a:pathLst>
            </a:custGeom>
            <a:solidFill>
              <a:srgbClr val="9DCED1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2316245" cy="2217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4777140" y="6757293"/>
            <a:ext cx="8794493" cy="661293"/>
            <a:chOff x="0" y="0"/>
            <a:chExt cx="2316245" cy="17416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316245" cy="174168"/>
            </a:xfrm>
            <a:custGeom>
              <a:avLst/>
              <a:gdLst/>
              <a:ahLst/>
              <a:cxnLst/>
              <a:rect r="r" b="b" t="t" l="l"/>
              <a:pathLst>
                <a:path h="174168" w="2316245">
                  <a:moveTo>
                    <a:pt x="10564" y="0"/>
                  </a:moveTo>
                  <a:lnTo>
                    <a:pt x="2305681" y="0"/>
                  </a:lnTo>
                  <a:cubicBezTo>
                    <a:pt x="2311515" y="0"/>
                    <a:pt x="2316245" y="4730"/>
                    <a:pt x="2316245" y="10564"/>
                  </a:cubicBezTo>
                  <a:lnTo>
                    <a:pt x="2316245" y="163604"/>
                  </a:lnTo>
                  <a:cubicBezTo>
                    <a:pt x="2316245" y="166406"/>
                    <a:pt x="2315132" y="169092"/>
                    <a:pt x="2313151" y="171074"/>
                  </a:cubicBezTo>
                  <a:cubicBezTo>
                    <a:pt x="2311170" y="173055"/>
                    <a:pt x="2308483" y="174168"/>
                    <a:pt x="2305681" y="174168"/>
                  </a:cubicBezTo>
                  <a:lnTo>
                    <a:pt x="10564" y="174168"/>
                  </a:lnTo>
                  <a:cubicBezTo>
                    <a:pt x="7762" y="174168"/>
                    <a:pt x="5075" y="173055"/>
                    <a:pt x="3094" y="171074"/>
                  </a:cubicBezTo>
                  <a:cubicBezTo>
                    <a:pt x="1113" y="169092"/>
                    <a:pt x="0" y="166406"/>
                    <a:pt x="0" y="163604"/>
                  </a:cubicBezTo>
                  <a:lnTo>
                    <a:pt x="0" y="10564"/>
                  </a:lnTo>
                  <a:cubicBezTo>
                    <a:pt x="0" y="7762"/>
                    <a:pt x="1113" y="5075"/>
                    <a:pt x="3094" y="3094"/>
                  </a:cubicBezTo>
                  <a:cubicBezTo>
                    <a:pt x="5075" y="1113"/>
                    <a:pt x="7762" y="0"/>
                    <a:pt x="10564" y="0"/>
                  </a:cubicBezTo>
                  <a:close/>
                </a:path>
              </a:pathLst>
            </a:custGeom>
            <a:solidFill>
              <a:srgbClr val="9DCED1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2316245" cy="2217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4859729" y="6776343"/>
            <a:ext cx="8568543" cy="548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95"/>
              </a:lnSpc>
            </a:pPr>
            <a:r>
              <a:rPr lang="en-US" sz="3139">
                <a:solidFill>
                  <a:srgbClr val="06545D"/>
                </a:solidFill>
                <a:latin typeface="Cloud"/>
                <a:ea typeface="Cloud"/>
                <a:cs typeface="Cloud"/>
                <a:sym typeface="Cloud"/>
              </a:rPr>
              <a:t>Database Viewer (DB Browser)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-10800000">
            <a:off x="-1486503" y="8546528"/>
            <a:ext cx="9394591" cy="3723674"/>
          </a:xfrm>
          <a:custGeom>
            <a:avLst/>
            <a:gdLst/>
            <a:ahLst/>
            <a:cxnLst/>
            <a:rect r="r" b="b" t="t" l="l"/>
            <a:pathLst>
              <a:path h="3723674" w="9394591">
                <a:moveTo>
                  <a:pt x="0" y="0"/>
                </a:moveTo>
                <a:lnTo>
                  <a:pt x="9394592" y="0"/>
                </a:lnTo>
                <a:lnTo>
                  <a:pt x="9394592" y="3723674"/>
                </a:lnTo>
                <a:lnTo>
                  <a:pt x="0" y="37236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028700" y="2600403"/>
            <a:ext cx="4364186" cy="7186534"/>
          </a:xfrm>
          <a:custGeom>
            <a:avLst/>
            <a:gdLst/>
            <a:ahLst/>
            <a:cxnLst/>
            <a:rect r="r" b="b" t="t" l="l"/>
            <a:pathLst>
              <a:path h="7186534" w="4364186">
                <a:moveTo>
                  <a:pt x="0" y="0"/>
                </a:moveTo>
                <a:lnTo>
                  <a:pt x="4364186" y="0"/>
                </a:lnTo>
                <a:lnTo>
                  <a:pt x="4364186" y="7186534"/>
                </a:lnTo>
                <a:lnTo>
                  <a:pt x="0" y="71865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3959534" y="4057269"/>
            <a:ext cx="3299766" cy="4665479"/>
          </a:xfrm>
          <a:custGeom>
            <a:avLst/>
            <a:gdLst/>
            <a:ahLst/>
            <a:cxnLst/>
            <a:rect r="r" b="b" t="t" l="l"/>
            <a:pathLst>
              <a:path h="4665479" w="3299766">
                <a:moveTo>
                  <a:pt x="0" y="0"/>
                </a:moveTo>
                <a:lnTo>
                  <a:pt x="3299766" y="0"/>
                </a:lnTo>
                <a:lnTo>
                  <a:pt x="3299766" y="4665479"/>
                </a:lnTo>
                <a:lnTo>
                  <a:pt x="0" y="46654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6959227" y="4053814"/>
            <a:ext cx="1933314" cy="1089686"/>
          </a:xfrm>
          <a:custGeom>
            <a:avLst/>
            <a:gdLst/>
            <a:ahLst/>
            <a:cxnLst/>
            <a:rect r="r" b="b" t="t" l="l"/>
            <a:pathLst>
              <a:path h="1089686" w="1933314">
                <a:moveTo>
                  <a:pt x="0" y="0"/>
                </a:moveTo>
                <a:lnTo>
                  <a:pt x="1933315" y="0"/>
                </a:lnTo>
                <a:lnTo>
                  <a:pt x="1933315" y="1089686"/>
                </a:lnTo>
                <a:lnTo>
                  <a:pt x="0" y="108968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-543769" y="610309"/>
            <a:ext cx="1933314" cy="1089686"/>
          </a:xfrm>
          <a:custGeom>
            <a:avLst/>
            <a:gdLst/>
            <a:ahLst/>
            <a:cxnLst/>
            <a:rect r="r" b="b" t="t" l="l"/>
            <a:pathLst>
              <a:path h="1089686" w="1933314">
                <a:moveTo>
                  <a:pt x="0" y="0"/>
                </a:moveTo>
                <a:lnTo>
                  <a:pt x="1933314" y="0"/>
                </a:lnTo>
                <a:lnTo>
                  <a:pt x="1933314" y="1089687"/>
                </a:lnTo>
                <a:lnTo>
                  <a:pt x="0" y="108968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4401574" y="459774"/>
            <a:ext cx="732949" cy="2057400"/>
          </a:xfrm>
          <a:custGeom>
            <a:avLst/>
            <a:gdLst/>
            <a:ahLst/>
            <a:cxnLst/>
            <a:rect r="r" b="b" t="t" l="l"/>
            <a:pathLst>
              <a:path h="2057400" w="732949">
                <a:moveTo>
                  <a:pt x="0" y="0"/>
                </a:moveTo>
                <a:lnTo>
                  <a:pt x="732948" y="0"/>
                </a:lnTo>
                <a:lnTo>
                  <a:pt x="732948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6038355" y="3401813"/>
            <a:ext cx="6437240" cy="548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95"/>
              </a:lnSpc>
            </a:pPr>
            <a:r>
              <a:rPr lang="en-US" sz="3139">
                <a:solidFill>
                  <a:srgbClr val="06545D"/>
                </a:solidFill>
                <a:latin typeface="Cloud"/>
                <a:ea typeface="Cloud"/>
                <a:cs typeface="Cloud"/>
                <a:sym typeface="Cloud"/>
              </a:rPr>
              <a:t>Python (GUI: tkinter &amp; ttk)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385911" y="4518393"/>
            <a:ext cx="7516178" cy="548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95"/>
              </a:lnSpc>
            </a:pPr>
            <a:r>
              <a:rPr lang="en-US" sz="3139">
                <a:solidFill>
                  <a:srgbClr val="06545D"/>
                </a:solidFill>
                <a:latin typeface="Cloud"/>
                <a:ea typeface="Cloud"/>
                <a:cs typeface="Cloud"/>
                <a:sym typeface="Cloud"/>
              </a:rPr>
              <a:t>Library Pillow 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4746754" y="5581650"/>
            <a:ext cx="8794493" cy="661293"/>
            <a:chOff x="0" y="0"/>
            <a:chExt cx="2316245" cy="174168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2316245" cy="174168"/>
            </a:xfrm>
            <a:custGeom>
              <a:avLst/>
              <a:gdLst/>
              <a:ahLst/>
              <a:cxnLst/>
              <a:rect r="r" b="b" t="t" l="l"/>
              <a:pathLst>
                <a:path h="174168" w="2316245">
                  <a:moveTo>
                    <a:pt x="10564" y="0"/>
                  </a:moveTo>
                  <a:lnTo>
                    <a:pt x="2305681" y="0"/>
                  </a:lnTo>
                  <a:cubicBezTo>
                    <a:pt x="2311515" y="0"/>
                    <a:pt x="2316245" y="4730"/>
                    <a:pt x="2316245" y="10564"/>
                  </a:cubicBezTo>
                  <a:lnTo>
                    <a:pt x="2316245" y="163604"/>
                  </a:lnTo>
                  <a:cubicBezTo>
                    <a:pt x="2316245" y="166406"/>
                    <a:pt x="2315132" y="169092"/>
                    <a:pt x="2313151" y="171074"/>
                  </a:cubicBezTo>
                  <a:cubicBezTo>
                    <a:pt x="2311170" y="173055"/>
                    <a:pt x="2308483" y="174168"/>
                    <a:pt x="2305681" y="174168"/>
                  </a:cubicBezTo>
                  <a:lnTo>
                    <a:pt x="10564" y="174168"/>
                  </a:lnTo>
                  <a:cubicBezTo>
                    <a:pt x="7762" y="174168"/>
                    <a:pt x="5075" y="173055"/>
                    <a:pt x="3094" y="171074"/>
                  </a:cubicBezTo>
                  <a:cubicBezTo>
                    <a:pt x="1113" y="169092"/>
                    <a:pt x="0" y="166406"/>
                    <a:pt x="0" y="163604"/>
                  </a:cubicBezTo>
                  <a:lnTo>
                    <a:pt x="0" y="10564"/>
                  </a:lnTo>
                  <a:cubicBezTo>
                    <a:pt x="0" y="7762"/>
                    <a:pt x="1113" y="5075"/>
                    <a:pt x="3094" y="3094"/>
                  </a:cubicBezTo>
                  <a:cubicBezTo>
                    <a:pt x="5075" y="1113"/>
                    <a:pt x="7762" y="0"/>
                    <a:pt x="10564" y="0"/>
                  </a:cubicBezTo>
                  <a:close/>
                </a:path>
              </a:pathLst>
            </a:custGeom>
            <a:solidFill>
              <a:srgbClr val="9DCED1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47625"/>
              <a:ext cx="2316245" cy="2217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6119377" y="5644762"/>
            <a:ext cx="6049246" cy="548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95"/>
              </a:lnSpc>
            </a:pPr>
            <a:r>
              <a:rPr lang="en-US" sz="3139">
                <a:solidFill>
                  <a:srgbClr val="06545D"/>
                </a:solidFill>
                <a:latin typeface="Cloud"/>
                <a:ea typeface="Cloud"/>
                <a:cs typeface="Cloud"/>
                <a:sym typeface="Cloud"/>
              </a:rPr>
              <a:t>Database SQLite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4777140" y="7932935"/>
            <a:ext cx="8794493" cy="661293"/>
            <a:chOff x="0" y="0"/>
            <a:chExt cx="2316245" cy="174168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316245" cy="174168"/>
            </a:xfrm>
            <a:custGeom>
              <a:avLst/>
              <a:gdLst/>
              <a:ahLst/>
              <a:cxnLst/>
              <a:rect r="r" b="b" t="t" l="l"/>
              <a:pathLst>
                <a:path h="174168" w="2316245">
                  <a:moveTo>
                    <a:pt x="10564" y="0"/>
                  </a:moveTo>
                  <a:lnTo>
                    <a:pt x="2305681" y="0"/>
                  </a:lnTo>
                  <a:cubicBezTo>
                    <a:pt x="2311515" y="0"/>
                    <a:pt x="2316245" y="4730"/>
                    <a:pt x="2316245" y="10564"/>
                  </a:cubicBezTo>
                  <a:lnTo>
                    <a:pt x="2316245" y="163604"/>
                  </a:lnTo>
                  <a:cubicBezTo>
                    <a:pt x="2316245" y="166406"/>
                    <a:pt x="2315132" y="169092"/>
                    <a:pt x="2313151" y="171074"/>
                  </a:cubicBezTo>
                  <a:cubicBezTo>
                    <a:pt x="2311170" y="173055"/>
                    <a:pt x="2308483" y="174168"/>
                    <a:pt x="2305681" y="174168"/>
                  </a:cubicBezTo>
                  <a:lnTo>
                    <a:pt x="10564" y="174168"/>
                  </a:lnTo>
                  <a:cubicBezTo>
                    <a:pt x="7762" y="174168"/>
                    <a:pt x="5075" y="173055"/>
                    <a:pt x="3094" y="171074"/>
                  </a:cubicBezTo>
                  <a:cubicBezTo>
                    <a:pt x="1113" y="169092"/>
                    <a:pt x="0" y="166406"/>
                    <a:pt x="0" y="163604"/>
                  </a:cubicBezTo>
                  <a:lnTo>
                    <a:pt x="0" y="10564"/>
                  </a:lnTo>
                  <a:cubicBezTo>
                    <a:pt x="0" y="7762"/>
                    <a:pt x="1113" y="5075"/>
                    <a:pt x="3094" y="3094"/>
                  </a:cubicBezTo>
                  <a:cubicBezTo>
                    <a:pt x="5075" y="1113"/>
                    <a:pt x="7762" y="0"/>
                    <a:pt x="10564" y="0"/>
                  </a:cubicBezTo>
                  <a:close/>
                </a:path>
              </a:pathLst>
            </a:custGeom>
            <a:solidFill>
              <a:srgbClr val="9DCED1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47625"/>
              <a:ext cx="2316245" cy="2217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4839550" y="7990085"/>
            <a:ext cx="8669673" cy="548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95"/>
              </a:lnSpc>
            </a:pPr>
            <a:r>
              <a:rPr lang="en-US" sz="3139">
                <a:solidFill>
                  <a:srgbClr val="06545D"/>
                </a:solidFill>
                <a:latin typeface="Cloud"/>
                <a:ea typeface="Cloud"/>
                <a:cs typeface="Cloud"/>
                <a:sym typeface="Cloud"/>
              </a:rPr>
              <a:t>Code Editor</a:t>
            </a:r>
          </a:p>
        </p:txBody>
      </p:sp>
      <p:grpSp>
        <p:nvGrpSpPr>
          <p:cNvPr name="Group 30" id="30"/>
          <p:cNvGrpSpPr/>
          <p:nvPr/>
        </p:nvGrpSpPr>
        <p:grpSpPr>
          <a:xfrm rot="0">
            <a:off x="4746754" y="9032378"/>
            <a:ext cx="8794493" cy="661293"/>
            <a:chOff x="0" y="0"/>
            <a:chExt cx="11725991" cy="881723"/>
          </a:xfrm>
        </p:grpSpPr>
        <p:grpSp>
          <p:nvGrpSpPr>
            <p:cNvPr name="Group 31" id="31"/>
            <p:cNvGrpSpPr/>
            <p:nvPr/>
          </p:nvGrpSpPr>
          <p:grpSpPr>
            <a:xfrm rot="0">
              <a:off x="0" y="0"/>
              <a:ext cx="11725991" cy="881723"/>
              <a:chOff x="0" y="0"/>
              <a:chExt cx="2316245" cy="174168"/>
            </a:xfrm>
          </p:grpSpPr>
          <p:sp>
            <p:nvSpPr>
              <p:cNvPr name="Freeform 32" id="32"/>
              <p:cNvSpPr/>
              <p:nvPr/>
            </p:nvSpPr>
            <p:spPr>
              <a:xfrm flipH="false" flipV="false" rot="0">
                <a:off x="0" y="0"/>
                <a:ext cx="2316245" cy="174168"/>
              </a:xfrm>
              <a:custGeom>
                <a:avLst/>
                <a:gdLst/>
                <a:ahLst/>
                <a:cxnLst/>
                <a:rect r="r" b="b" t="t" l="l"/>
                <a:pathLst>
                  <a:path h="174168" w="2316245">
                    <a:moveTo>
                      <a:pt x="10564" y="0"/>
                    </a:moveTo>
                    <a:lnTo>
                      <a:pt x="2305681" y="0"/>
                    </a:lnTo>
                    <a:cubicBezTo>
                      <a:pt x="2311515" y="0"/>
                      <a:pt x="2316245" y="4730"/>
                      <a:pt x="2316245" y="10564"/>
                    </a:cubicBezTo>
                    <a:lnTo>
                      <a:pt x="2316245" y="163604"/>
                    </a:lnTo>
                    <a:cubicBezTo>
                      <a:pt x="2316245" y="166406"/>
                      <a:pt x="2315132" y="169092"/>
                      <a:pt x="2313151" y="171074"/>
                    </a:cubicBezTo>
                    <a:cubicBezTo>
                      <a:pt x="2311170" y="173055"/>
                      <a:pt x="2308483" y="174168"/>
                      <a:pt x="2305681" y="174168"/>
                    </a:cubicBezTo>
                    <a:lnTo>
                      <a:pt x="10564" y="174168"/>
                    </a:lnTo>
                    <a:cubicBezTo>
                      <a:pt x="7762" y="174168"/>
                      <a:pt x="5075" y="173055"/>
                      <a:pt x="3094" y="171074"/>
                    </a:cubicBezTo>
                    <a:cubicBezTo>
                      <a:pt x="1113" y="169092"/>
                      <a:pt x="0" y="166406"/>
                      <a:pt x="0" y="163604"/>
                    </a:cubicBezTo>
                    <a:lnTo>
                      <a:pt x="0" y="10564"/>
                    </a:lnTo>
                    <a:cubicBezTo>
                      <a:pt x="0" y="7762"/>
                      <a:pt x="1113" y="5075"/>
                      <a:pt x="3094" y="3094"/>
                    </a:cubicBezTo>
                    <a:cubicBezTo>
                      <a:pt x="5075" y="1113"/>
                      <a:pt x="7762" y="0"/>
                      <a:pt x="10564" y="0"/>
                    </a:cubicBezTo>
                    <a:close/>
                  </a:path>
                </a:pathLst>
              </a:custGeom>
              <a:solidFill>
                <a:srgbClr val="9DCED1"/>
              </a:solidFill>
            </p:spPr>
          </p:sp>
          <p:sp>
            <p:nvSpPr>
              <p:cNvPr name="TextBox 33" id="33"/>
              <p:cNvSpPr txBox="true"/>
              <p:nvPr/>
            </p:nvSpPr>
            <p:spPr>
              <a:xfrm>
                <a:off x="0" y="-47625"/>
                <a:ext cx="2316245" cy="22179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34" id="34"/>
            <p:cNvSpPr txBox="true"/>
            <p:nvPr/>
          </p:nvSpPr>
          <p:spPr>
            <a:xfrm rot="0">
              <a:off x="83213" y="101600"/>
              <a:ext cx="11559564" cy="7064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95"/>
                </a:lnSpc>
              </a:pPr>
              <a:r>
                <a:rPr lang="en-US" sz="3139">
                  <a:solidFill>
                    <a:srgbClr val="06545D"/>
                  </a:solidFill>
                  <a:latin typeface="Cloud"/>
                  <a:ea typeface="Cloud"/>
                  <a:cs typeface="Cloud"/>
                  <a:sym typeface="Cloud"/>
                </a:rPr>
                <a:t>Ringan, bisa dijalankan di komputer/laptop biasa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6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10070752" y="-2023679"/>
            <a:ext cx="9394591" cy="3723674"/>
          </a:xfrm>
          <a:custGeom>
            <a:avLst/>
            <a:gdLst/>
            <a:ahLst/>
            <a:cxnLst/>
            <a:rect r="r" b="b" t="t" l="l"/>
            <a:pathLst>
              <a:path h="3723674" w="9394591">
                <a:moveTo>
                  <a:pt x="0" y="0"/>
                </a:moveTo>
                <a:lnTo>
                  <a:pt x="9394592" y="0"/>
                </a:lnTo>
                <a:lnTo>
                  <a:pt x="9394592" y="3723675"/>
                </a:lnTo>
                <a:lnTo>
                  <a:pt x="0" y="37236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426108" y="101744"/>
            <a:ext cx="13405398" cy="3387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65"/>
              </a:lnSpc>
            </a:pPr>
            <a:r>
              <a:rPr lang="en-US" sz="8059" spc="-402">
                <a:solidFill>
                  <a:srgbClr val="06545D"/>
                </a:solidFill>
                <a:latin typeface="Sniglet"/>
                <a:ea typeface="Sniglet"/>
                <a:cs typeface="Sniglet"/>
                <a:sym typeface="Sniglet"/>
              </a:rPr>
              <a:t>Bagaimana alur pemesanannya?</a:t>
            </a:r>
          </a:p>
          <a:p>
            <a:pPr algn="ctr">
              <a:lnSpc>
                <a:spcPts val="8865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4952525" y="2605018"/>
            <a:ext cx="8794493" cy="1088973"/>
            <a:chOff x="0" y="0"/>
            <a:chExt cx="2316245" cy="2868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316245" cy="286808"/>
            </a:xfrm>
            <a:custGeom>
              <a:avLst/>
              <a:gdLst/>
              <a:ahLst/>
              <a:cxnLst/>
              <a:rect r="r" b="b" t="t" l="l"/>
              <a:pathLst>
                <a:path h="286808" w="2316245">
                  <a:moveTo>
                    <a:pt x="10564" y="0"/>
                  </a:moveTo>
                  <a:lnTo>
                    <a:pt x="2305681" y="0"/>
                  </a:lnTo>
                  <a:cubicBezTo>
                    <a:pt x="2311515" y="0"/>
                    <a:pt x="2316245" y="4730"/>
                    <a:pt x="2316245" y="10564"/>
                  </a:cubicBezTo>
                  <a:lnTo>
                    <a:pt x="2316245" y="276244"/>
                  </a:lnTo>
                  <a:cubicBezTo>
                    <a:pt x="2316245" y="279046"/>
                    <a:pt x="2315132" y="281733"/>
                    <a:pt x="2313151" y="283714"/>
                  </a:cubicBezTo>
                  <a:cubicBezTo>
                    <a:pt x="2311170" y="285695"/>
                    <a:pt x="2308483" y="286808"/>
                    <a:pt x="2305681" y="286808"/>
                  </a:cubicBezTo>
                  <a:lnTo>
                    <a:pt x="10564" y="286808"/>
                  </a:lnTo>
                  <a:cubicBezTo>
                    <a:pt x="7762" y="286808"/>
                    <a:pt x="5075" y="285695"/>
                    <a:pt x="3094" y="283714"/>
                  </a:cubicBezTo>
                  <a:cubicBezTo>
                    <a:pt x="1113" y="281733"/>
                    <a:pt x="0" y="279046"/>
                    <a:pt x="0" y="276244"/>
                  </a:cubicBezTo>
                  <a:lnTo>
                    <a:pt x="0" y="10564"/>
                  </a:lnTo>
                  <a:cubicBezTo>
                    <a:pt x="0" y="7762"/>
                    <a:pt x="1113" y="5075"/>
                    <a:pt x="3094" y="3094"/>
                  </a:cubicBezTo>
                  <a:cubicBezTo>
                    <a:pt x="5075" y="1113"/>
                    <a:pt x="7762" y="0"/>
                    <a:pt x="10564" y="0"/>
                  </a:cubicBezTo>
                  <a:close/>
                </a:path>
              </a:pathLst>
            </a:custGeom>
            <a:solidFill>
              <a:srgbClr val="9DCED1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2316245" cy="334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-10800000">
            <a:off x="-1486503" y="8546528"/>
            <a:ext cx="9394591" cy="3723674"/>
          </a:xfrm>
          <a:custGeom>
            <a:avLst/>
            <a:gdLst/>
            <a:ahLst/>
            <a:cxnLst/>
            <a:rect r="r" b="b" t="t" l="l"/>
            <a:pathLst>
              <a:path h="3723674" w="9394591">
                <a:moveTo>
                  <a:pt x="0" y="0"/>
                </a:moveTo>
                <a:lnTo>
                  <a:pt x="9394592" y="0"/>
                </a:lnTo>
                <a:lnTo>
                  <a:pt x="9394592" y="3723674"/>
                </a:lnTo>
                <a:lnTo>
                  <a:pt x="0" y="37236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959534" y="4057269"/>
            <a:ext cx="3299766" cy="4665479"/>
          </a:xfrm>
          <a:custGeom>
            <a:avLst/>
            <a:gdLst/>
            <a:ahLst/>
            <a:cxnLst/>
            <a:rect r="r" b="b" t="t" l="l"/>
            <a:pathLst>
              <a:path h="4665479" w="3299766">
                <a:moveTo>
                  <a:pt x="0" y="0"/>
                </a:moveTo>
                <a:lnTo>
                  <a:pt x="3299766" y="0"/>
                </a:lnTo>
                <a:lnTo>
                  <a:pt x="3299766" y="4665479"/>
                </a:lnTo>
                <a:lnTo>
                  <a:pt x="0" y="46654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959227" y="4053814"/>
            <a:ext cx="1933314" cy="1089686"/>
          </a:xfrm>
          <a:custGeom>
            <a:avLst/>
            <a:gdLst/>
            <a:ahLst/>
            <a:cxnLst/>
            <a:rect r="r" b="b" t="t" l="l"/>
            <a:pathLst>
              <a:path h="1089686" w="1933314">
                <a:moveTo>
                  <a:pt x="0" y="0"/>
                </a:moveTo>
                <a:lnTo>
                  <a:pt x="1933315" y="0"/>
                </a:lnTo>
                <a:lnTo>
                  <a:pt x="1933315" y="1089686"/>
                </a:lnTo>
                <a:lnTo>
                  <a:pt x="0" y="10896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543769" y="610309"/>
            <a:ext cx="1933314" cy="1089686"/>
          </a:xfrm>
          <a:custGeom>
            <a:avLst/>
            <a:gdLst/>
            <a:ahLst/>
            <a:cxnLst/>
            <a:rect r="r" b="b" t="t" l="l"/>
            <a:pathLst>
              <a:path h="1089686" w="1933314">
                <a:moveTo>
                  <a:pt x="0" y="0"/>
                </a:moveTo>
                <a:lnTo>
                  <a:pt x="1933314" y="0"/>
                </a:lnTo>
                <a:lnTo>
                  <a:pt x="1933314" y="1089687"/>
                </a:lnTo>
                <a:lnTo>
                  <a:pt x="0" y="108968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936466" y="126452"/>
            <a:ext cx="732949" cy="2057400"/>
          </a:xfrm>
          <a:custGeom>
            <a:avLst/>
            <a:gdLst/>
            <a:ahLst/>
            <a:cxnLst/>
            <a:rect r="r" b="b" t="t" l="l"/>
            <a:pathLst>
              <a:path h="2057400" w="732949">
                <a:moveTo>
                  <a:pt x="0" y="0"/>
                </a:moveTo>
                <a:lnTo>
                  <a:pt x="732949" y="0"/>
                </a:lnTo>
                <a:lnTo>
                  <a:pt x="732949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4844535" y="2655407"/>
            <a:ext cx="8824879" cy="928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96"/>
              </a:lnSpc>
            </a:pPr>
            <a:r>
              <a:rPr lang="en-US" sz="2640">
                <a:solidFill>
                  <a:srgbClr val="06545D"/>
                </a:solidFill>
                <a:latin typeface="Cloud"/>
                <a:ea typeface="Cloud"/>
                <a:cs typeface="Cloud"/>
                <a:sym typeface="Cloud"/>
              </a:rPr>
              <a:t>Pilih kategori produk</a:t>
            </a:r>
          </a:p>
          <a:p>
            <a:pPr algn="ctr">
              <a:lnSpc>
                <a:spcPts val="3696"/>
              </a:lnSpc>
            </a:pPr>
            <a:r>
              <a:rPr lang="en-US" sz="2640">
                <a:solidFill>
                  <a:srgbClr val="06545D"/>
                </a:solidFill>
                <a:latin typeface="Cloud"/>
                <a:ea typeface="Cloud"/>
                <a:cs typeface="Cloud"/>
                <a:sym typeface="Cloud"/>
              </a:rPr>
              <a:t>(Makanan / Minuman / Kebersihan / Rumah Tangga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4952525" y="3817816"/>
            <a:ext cx="8794493" cy="860752"/>
            <a:chOff x="0" y="0"/>
            <a:chExt cx="2316245" cy="2267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316245" cy="226700"/>
            </a:xfrm>
            <a:custGeom>
              <a:avLst/>
              <a:gdLst/>
              <a:ahLst/>
              <a:cxnLst/>
              <a:rect r="r" b="b" t="t" l="l"/>
              <a:pathLst>
                <a:path h="226700" w="2316245">
                  <a:moveTo>
                    <a:pt x="10564" y="0"/>
                  </a:moveTo>
                  <a:lnTo>
                    <a:pt x="2305681" y="0"/>
                  </a:lnTo>
                  <a:cubicBezTo>
                    <a:pt x="2311515" y="0"/>
                    <a:pt x="2316245" y="4730"/>
                    <a:pt x="2316245" y="10564"/>
                  </a:cubicBezTo>
                  <a:lnTo>
                    <a:pt x="2316245" y="216136"/>
                  </a:lnTo>
                  <a:cubicBezTo>
                    <a:pt x="2316245" y="218938"/>
                    <a:pt x="2315132" y="221625"/>
                    <a:pt x="2313151" y="223606"/>
                  </a:cubicBezTo>
                  <a:cubicBezTo>
                    <a:pt x="2311170" y="225587"/>
                    <a:pt x="2308483" y="226700"/>
                    <a:pt x="2305681" y="226700"/>
                  </a:cubicBezTo>
                  <a:lnTo>
                    <a:pt x="10564" y="226700"/>
                  </a:lnTo>
                  <a:cubicBezTo>
                    <a:pt x="7762" y="226700"/>
                    <a:pt x="5075" y="225587"/>
                    <a:pt x="3094" y="223606"/>
                  </a:cubicBezTo>
                  <a:cubicBezTo>
                    <a:pt x="1113" y="221625"/>
                    <a:pt x="0" y="218938"/>
                    <a:pt x="0" y="216136"/>
                  </a:cubicBezTo>
                  <a:lnTo>
                    <a:pt x="0" y="10564"/>
                  </a:lnTo>
                  <a:cubicBezTo>
                    <a:pt x="0" y="7762"/>
                    <a:pt x="1113" y="5075"/>
                    <a:pt x="3094" y="3094"/>
                  </a:cubicBezTo>
                  <a:cubicBezTo>
                    <a:pt x="5075" y="1113"/>
                    <a:pt x="7762" y="0"/>
                    <a:pt x="10564" y="0"/>
                  </a:cubicBezTo>
                  <a:close/>
                </a:path>
              </a:pathLst>
            </a:custGeom>
            <a:solidFill>
              <a:srgbClr val="9DCED1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2316245" cy="2743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4937332" y="3996664"/>
            <a:ext cx="8824879" cy="4595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96"/>
              </a:lnSpc>
            </a:pPr>
            <a:r>
              <a:rPr lang="en-US" sz="2640">
                <a:solidFill>
                  <a:srgbClr val="06545D"/>
                </a:solidFill>
                <a:latin typeface="Cloud"/>
                <a:ea typeface="Cloud"/>
                <a:cs typeface="Cloud"/>
                <a:sym typeface="Cloud"/>
              </a:rPr>
              <a:t>Pilih produk dari kategori tersebut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4952525" y="4802393"/>
            <a:ext cx="8794493" cy="927048"/>
            <a:chOff x="0" y="0"/>
            <a:chExt cx="2316245" cy="244161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316245" cy="244161"/>
            </a:xfrm>
            <a:custGeom>
              <a:avLst/>
              <a:gdLst/>
              <a:ahLst/>
              <a:cxnLst/>
              <a:rect r="r" b="b" t="t" l="l"/>
              <a:pathLst>
                <a:path h="244161" w="2316245">
                  <a:moveTo>
                    <a:pt x="10564" y="0"/>
                  </a:moveTo>
                  <a:lnTo>
                    <a:pt x="2305681" y="0"/>
                  </a:lnTo>
                  <a:cubicBezTo>
                    <a:pt x="2311515" y="0"/>
                    <a:pt x="2316245" y="4730"/>
                    <a:pt x="2316245" y="10564"/>
                  </a:cubicBezTo>
                  <a:lnTo>
                    <a:pt x="2316245" y="233597"/>
                  </a:lnTo>
                  <a:cubicBezTo>
                    <a:pt x="2316245" y="236399"/>
                    <a:pt x="2315132" y="239086"/>
                    <a:pt x="2313151" y="241067"/>
                  </a:cubicBezTo>
                  <a:cubicBezTo>
                    <a:pt x="2311170" y="243048"/>
                    <a:pt x="2308483" y="244161"/>
                    <a:pt x="2305681" y="244161"/>
                  </a:cubicBezTo>
                  <a:lnTo>
                    <a:pt x="10564" y="244161"/>
                  </a:lnTo>
                  <a:cubicBezTo>
                    <a:pt x="7762" y="244161"/>
                    <a:pt x="5075" y="243048"/>
                    <a:pt x="3094" y="241067"/>
                  </a:cubicBezTo>
                  <a:cubicBezTo>
                    <a:pt x="1113" y="239086"/>
                    <a:pt x="0" y="236399"/>
                    <a:pt x="0" y="233597"/>
                  </a:cubicBezTo>
                  <a:lnTo>
                    <a:pt x="0" y="10564"/>
                  </a:lnTo>
                  <a:cubicBezTo>
                    <a:pt x="0" y="7762"/>
                    <a:pt x="1113" y="5075"/>
                    <a:pt x="3094" y="3094"/>
                  </a:cubicBezTo>
                  <a:cubicBezTo>
                    <a:pt x="5075" y="1113"/>
                    <a:pt x="7762" y="0"/>
                    <a:pt x="10564" y="0"/>
                  </a:cubicBezTo>
                  <a:close/>
                </a:path>
              </a:pathLst>
            </a:custGeom>
            <a:solidFill>
              <a:srgbClr val="9DCED1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2316245" cy="2917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4952525" y="5853266"/>
            <a:ext cx="8794493" cy="1051839"/>
            <a:chOff x="0" y="0"/>
            <a:chExt cx="2316245" cy="277028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316245" cy="277028"/>
            </a:xfrm>
            <a:custGeom>
              <a:avLst/>
              <a:gdLst/>
              <a:ahLst/>
              <a:cxnLst/>
              <a:rect r="r" b="b" t="t" l="l"/>
              <a:pathLst>
                <a:path h="277028" w="2316245">
                  <a:moveTo>
                    <a:pt x="10564" y="0"/>
                  </a:moveTo>
                  <a:lnTo>
                    <a:pt x="2305681" y="0"/>
                  </a:lnTo>
                  <a:cubicBezTo>
                    <a:pt x="2311515" y="0"/>
                    <a:pt x="2316245" y="4730"/>
                    <a:pt x="2316245" y="10564"/>
                  </a:cubicBezTo>
                  <a:lnTo>
                    <a:pt x="2316245" y="266464"/>
                  </a:lnTo>
                  <a:cubicBezTo>
                    <a:pt x="2316245" y="269266"/>
                    <a:pt x="2315132" y="271952"/>
                    <a:pt x="2313151" y="273934"/>
                  </a:cubicBezTo>
                  <a:cubicBezTo>
                    <a:pt x="2311170" y="275915"/>
                    <a:pt x="2308483" y="277028"/>
                    <a:pt x="2305681" y="277028"/>
                  </a:cubicBezTo>
                  <a:lnTo>
                    <a:pt x="10564" y="277028"/>
                  </a:lnTo>
                  <a:cubicBezTo>
                    <a:pt x="7762" y="277028"/>
                    <a:pt x="5075" y="275915"/>
                    <a:pt x="3094" y="273934"/>
                  </a:cubicBezTo>
                  <a:cubicBezTo>
                    <a:pt x="1113" y="271952"/>
                    <a:pt x="0" y="269266"/>
                    <a:pt x="0" y="266464"/>
                  </a:cubicBezTo>
                  <a:lnTo>
                    <a:pt x="0" y="10564"/>
                  </a:lnTo>
                  <a:cubicBezTo>
                    <a:pt x="0" y="7762"/>
                    <a:pt x="1113" y="5075"/>
                    <a:pt x="3094" y="3094"/>
                  </a:cubicBezTo>
                  <a:cubicBezTo>
                    <a:pt x="5075" y="1113"/>
                    <a:pt x="7762" y="0"/>
                    <a:pt x="10564" y="0"/>
                  </a:cubicBezTo>
                  <a:close/>
                </a:path>
              </a:pathLst>
            </a:custGeom>
            <a:solidFill>
              <a:srgbClr val="9DCED1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47625"/>
              <a:ext cx="2316245" cy="3246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4937332" y="6120848"/>
            <a:ext cx="8824879" cy="4595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96"/>
              </a:lnSpc>
            </a:pPr>
            <a:r>
              <a:rPr lang="en-US" sz="2640">
                <a:solidFill>
                  <a:srgbClr val="06545D"/>
                </a:solidFill>
                <a:latin typeface="Cloud"/>
                <a:ea typeface="Cloud"/>
                <a:cs typeface="Cloud"/>
                <a:sym typeface="Cloud"/>
              </a:rPr>
              <a:t>Masukkan nominal pembayaran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4982911" y="7028930"/>
            <a:ext cx="8794493" cy="948554"/>
            <a:chOff x="0" y="0"/>
            <a:chExt cx="2316245" cy="24982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2316245" cy="249825"/>
            </a:xfrm>
            <a:custGeom>
              <a:avLst/>
              <a:gdLst/>
              <a:ahLst/>
              <a:cxnLst/>
              <a:rect r="r" b="b" t="t" l="l"/>
              <a:pathLst>
                <a:path h="249825" w="2316245">
                  <a:moveTo>
                    <a:pt x="10564" y="0"/>
                  </a:moveTo>
                  <a:lnTo>
                    <a:pt x="2305681" y="0"/>
                  </a:lnTo>
                  <a:cubicBezTo>
                    <a:pt x="2311515" y="0"/>
                    <a:pt x="2316245" y="4730"/>
                    <a:pt x="2316245" y="10564"/>
                  </a:cubicBezTo>
                  <a:lnTo>
                    <a:pt x="2316245" y="239261"/>
                  </a:lnTo>
                  <a:cubicBezTo>
                    <a:pt x="2316245" y="242063"/>
                    <a:pt x="2315132" y="244750"/>
                    <a:pt x="2313151" y="246731"/>
                  </a:cubicBezTo>
                  <a:cubicBezTo>
                    <a:pt x="2311170" y="248712"/>
                    <a:pt x="2308483" y="249825"/>
                    <a:pt x="2305681" y="249825"/>
                  </a:cubicBezTo>
                  <a:lnTo>
                    <a:pt x="10564" y="249825"/>
                  </a:lnTo>
                  <a:cubicBezTo>
                    <a:pt x="7762" y="249825"/>
                    <a:pt x="5075" y="248712"/>
                    <a:pt x="3094" y="246731"/>
                  </a:cubicBezTo>
                  <a:cubicBezTo>
                    <a:pt x="1113" y="244750"/>
                    <a:pt x="0" y="242063"/>
                    <a:pt x="0" y="239261"/>
                  </a:cubicBezTo>
                  <a:lnTo>
                    <a:pt x="0" y="10564"/>
                  </a:lnTo>
                  <a:cubicBezTo>
                    <a:pt x="0" y="7762"/>
                    <a:pt x="1113" y="5075"/>
                    <a:pt x="3094" y="3094"/>
                  </a:cubicBezTo>
                  <a:cubicBezTo>
                    <a:pt x="5075" y="1113"/>
                    <a:pt x="7762" y="0"/>
                    <a:pt x="10564" y="0"/>
                  </a:cubicBezTo>
                  <a:close/>
                </a:path>
              </a:pathLst>
            </a:custGeom>
            <a:solidFill>
              <a:srgbClr val="9DCED1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47625"/>
              <a:ext cx="2316245" cy="297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4952525" y="7261819"/>
            <a:ext cx="8824879" cy="459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96"/>
              </a:lnSpc>
            </a:pPr>
            <a:r>
              <a:rPr lang="en-US" sz="2640">
                <a:solidFill>
                  <a:srgbClr val="06545D"/>
                </a:solidFill>
                <a:latin typeface="Cloud"/>
                <a:ea typeface="Cloud"/>
                <a:cs typeface="Cloud"/>
                <a:sym typeface="Cloud"/>
              </a:rPr>
              <a:t>Tekan “Proses Pembayaran”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4952525" y="8101309"/>
            <a:ext cx="8824879" cy="948032"/>
            <a:chOff x="0" y="0"/>
            <a:chExt cx="11766506" cy="1264042"/>
          </a:xfrm>
        </p:grpSpPr>
        <p:grpSp>
          <p:nvGrpSpPr>
            <p:cNvPr name="Group 29" id="29"/>
            <p:cNvGrpSpPr/>
            <p:nvPr/>
          </p:nvGrpSpPr>
          <p:grpSpPr>
            <a:xfrm rot="0">
              <a:off x="0" y="0"/>
              <a:ext cx="11725991" cy="1264042"/>
              <a:chOff x="0" y="0"/>
              <a:chExt cx="2316245" cy="249687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2316245" cy="249687"/>
              </a:xfrm>
              <a:custGeom>
                <a:avLst/>
                <a:gdLst/>
                <a:ahLst/>
                <a:cxnLst/>
                <a:rect r="r" b="b" t="t" l="l"/>
                <a:pathLst>
                  <a:path h="249687" w="2316245">
                    <a:moveTo>
                      <a:pt x="10564" y="0"/>
                    </a:moveTo>
                    <a:lnTo>
                      <a:pt x="2305681" y="0"/>
                    </a:lnTo>
                    <a:cubicBezTo>
                      <a:pt x="2311515" y="0"/>
                      <a:pt x="2316245" y="4730"/>
                      <a:pt x="2316245" y="10564"/>
                    </a:cubicBezTo>
                    <a:lnTo>
                      <a:pt x="2316245" y="239124"/>
                    </a:lnTo>
                    <a:cubicBezTo>
                      <a:pt x="2316245" y="241925"/>
                      <a:pt x="2315132" y="244612"/>
                      <a:pt x="2313151" y="246593"/>
                    </a:cubicBezTo>
                    <a:cubicBezTo>
                      <a:pt x="2311170" y="248574"/>
                      <a:pt x="2308483" y="249687"/>
                      <a:pt x="2305681" y="249687"/>
                    </a:cubicBezTo>
                    <a:lnTo>
                      <a:pt x="10564" y="249687"/>
                    </a:lnTo>
                    <a:cubicBezTo>
                      <a:pt x="7762" y="249687"/>
                      <a:pt x="5075" y="248574"/>
                      <a:pt x="3094" y="246593"/>
                    </a:cubicBezTo>
                    <a:cubicBezTo>
                      <a:pt x="1113" y="244612"/>
                      <a:pt x="0" y="241925"/>
                      <a:pt x="0" y="239124"/>
                    </a:cubicBezTo>
                    <a:lnTo>
                      <a:pt x="0" y="10564"/>
                    </a:lnTo>
                    <a:cubicBezTo>
                      <a:pt x="0" y="7762"/>
                      <a:pt x="1113" y="5075"/>
                      <a:pt x="3094" y="3094"/>
                    </a:cubicBezTo>
                    <a:cubicBezTo>
                      <a:pt x="5075" y="1113"/>
                      <a:pt x="7762" y="0"/>
                      <a:pt x="10564" y="0"/>
                    </a:cubicBezTo>
                    <a:close/>
                  </a:path>
                </a:pathLst>
              </a:custGeom>
              <a:solidFill>
                <a:srgbClr val="9DCED1"/>
              </a:solidFill>
            </p:spPr>
          </p:sp>
          <p:sp>
            <p:nvSpPr>
              <p:cNvPr name="TextBox 31" id="31"/>
              <p:cNvSpPr txBox="true"/>
              <p:nvPr/>
            </p:nvSpPr>
            <p:spPr>
              <a:xfrm>
                <a:off x="0" y="-47625"/>
                <a:ext cx="2316245" cy="29731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32" id="32"/>
            <p:cNvSpPr txBox="true"/>
            <p:nvPr/>
          </p:nvSpPr>
          <p:spPr>
            <a:xfrm rot="0">
              <a:off x="0" y="323850"/>
              <a:ext cx="11766506" cy="5936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96"/>
                </a:lnSpc>
              </a:pPr>
              <a:r>
                <a:rPr lang="en-US" sz="2640">
                  <a:solidFill>
                    <a:srgbClr val="06545D"/>
                  </a:solidFill>
                  <a:latin typeface="Cloud"/>
                  <a:ea typeface="Cloud"/>
                  <a:cs typeface="Cloud"/>
                  <a:sym typeface="Cloud"/>
                </a:rPr>
                <a:t>Sistem menampilkan struk otomatis</a:t>
              </a:r>
            </a:p>
          </p:txBody>
        </p:sp>
      </p:grpSp>
      <p:sp>
        <p:nvSpPr>
          <p:cNvPr name="Freeform 33" id="33"/>
          <p:cNvSpPr/>
          <p:nvPr/>
        </p:nvSpPr>
        <p:spPr>
          <a:xfrm flipH="false" flipV="false" rot="0">
            <a:off x="822575" y="2551507"/>
            <a:ext cx="3207066" cy="6706793"/>
          </a:xfrm>
          <a:custGeom>
            <a:avLst/>
            <a:gdLst/>
            <a:ahLst/>
            <a:cxnLst/>
            <a:rect r="r" b="b" t="t" l="l"/>
            <a:pathLst>
              <a:path h="6706793" w="3207066">
                <a:moveTo>
                  <a:pt x="0" y="0"/>
                </a:moveTo>
                <a:lnTo>
                  <a:pt x="3207066" y="0"/>
                </a:lnTo>
                <a:lnTo>
                  <a:pt x="3207066" y="6706793"/>
                </a:lnTo>
                <a:lnTo>
                  <a:pt x="0" y="670679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4" id="34"/>
          <p:cNvSpPr txBox="true"/>
          <p:nvPr/>
        </p:nvSpPr>
        <p:spPr>
          <a:xfrm rot="0">
            <a:off x="4982911" y="5040518"/>
            <a:ext cx="8824879" cy="4595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96"/>
              </a:lnSpc>
            </a:pPr>
            <a:r>
              <a:rPr lang="en-US" sz="2640">
                <a:solidFill>
                  <a:srgbClr val="06545D"/>
                </a:solidFill>
                <a:latin typeface="Cloud"/>
                <a:ea typeface="Cloud"/>
                <a:cs typeface="Cloud"/>
                <a:sym typeface="Cloud"/>
              </a:rPr>
              <a:t> Lalu tentukan jumlah (kuantitas) yang diinginkan.</a:t>
            </a:r>
          </a:p>
        </p:txBody>
      </p:sp>
      <p:grpSp>
        <p:nvGrpSpPr>
          <p:cNvPr name="Group 35" id="35"/>
          <p:cNvGrpSpPr/>
          <p:nvPr/>
        </p:nvGrpSpPr>
        <p:grpSpPr>
          <a:xfrm rot="0">
            <a:off x="4982911" y="9173165"/>
            <a:ext cx="8794493" cy="948032"/>
            <a:chOff x="0" y="0"/>
            <a:chExt cx="2316245" cy="249687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2316245" cy="249687"/>
            </a:xfrm>
            <a:custGeom>
              <a:avLst/>
              <a:gdLst/>
              <a:ahLst/>
              <a:cxnLst/>
              <a:rect r="r" b="b" t="t" l="l"/>
              <a:pathLst>
                <a:path h="249687" w="2316245">
                  <a:moveTo>
                    <a:pt x="10564" y="0"/>
                  </a:moveTo>
                  <a:lnTo>
                    <a:pt x="2305681" y="0"/>
                  </a:lnTo>
                  <a:cubicBezTo>
                    <a:pt x="2311515" y="0"/>
                    <a:pt x="2316245" y="4730"/>
                    <a:pt x="2316245" y="10564"/>
                  </a:cubicBezTo>
                  <a:lnTo>
                    <a:pt x="2316245" y="239124"/>
                  </a:lnTo>
                  <a:cubicBezTo>
                    <a:pt x="2316245" y="241925"/>
                    <a:pt x="2315132" y="244612"/>
                    <a:pt x="2313151" y="246593"/>
                  </a:cubicBezTo>
                  <a:cubicBezTo>
                    <a:pt x="2311170" y="248574"/>
                    <a:pt x="2308483" y="249687"/>
                    <a:pt x="2305681" y="249687"/>
                  </a:cubicBezTo>
                  <a:lnTo>
                    <a:pt x="10564" y="249687"/>
                  </a:lnTo>
                  <a:cubicBezTo>
                    <a:pt x="7762" y="249687"/>
                    <a:pt x="5075" y="248574"/>
                    <a:pt x="3094" y="246593"/>
                  </a:cubicBezTo>
                  <a:cubicBezTo>
                    <a:pt x="1113" y="244612"/>
                    <a:pt x="0" y="241925"/>
                    <a:pt x="0" y="239124"/>
                  </a:cubicBezTo>
                  <a:lnTo>
                    <a:pt x="0" y="10564"/>
                  </a:lnTo>
                  <a:cubicBezTo>
                    <a:pt x="0" y="7762"/>
                    <a:pt x="1113" y="5075"/>
                    <a:pt x="3094" y="3094"/>
                  </a:cubicBezTo>
                  <a:cubicBezTo>
                    <a:pt x="5075" y="1113"/>
                    <a:pt x="7762" y="0"/>
                    <a:pt x="10564" y="0"/>
                  </a:cubicBezTo>
                  <a:close/>
                </a:path>
              </a:pathLst>
            </a:custGeom>
            <a:solidFill>
              <a:srgbClr val="9DCED1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47625"/>
              <a:ext cx="2316245" cy="2973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38" id="38"/>
          <p:cNvSpPr txBox="true"/>
          <p:nvPr/>
        </p:nvSpPr>
        <p:spPr>
          <a:xfrm rot="0">
            <a:off x="4982911" y="9401765"/>
            <a:ext cx="8824879" cy="459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96"/>
              </a:lnSpc>
            </a:pPr>
            <a:r>
              <a:rPr lang="en-US" sz="2640">
                <a:solidFill>
                  <a:srgbClr val="06545D"/>
                </a:solidFill>
                <a:latin typeface="Cloud"/>
                <a:ea typeface="Cloud"/>
                <a:cs typeface="Cloud"/>
                <a:sym typeface="Cloud"/>
              </a:rPr>
              <a:t>Klik tombol “Riwayat” untuk melihat riwayat transaksi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6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2171667" y="6313625"/>
            <a:ext cx="9394591" cy="3723674"/>
          </a:xfrm>
          <a:custGeom>
            <a:avLst/>
            <a:gdLst/>
            <a:ahLst/>
            <a:cxnLst/>
            <a:rect r="r" b="b" t="t" l="l"/>
            <a:pathLst>
              <a:path h="3723674" w="9394591">
                <a:moveTo>
                  <a:pt x="0" y="0"/>
                </a:moveTo>
                <a:lnTo>
                  <a:pt x="9394591" y="0"/>
                </a:lnTo>
                <a:lnTo>
                  <a:pt x="9394591" y="3723675"/>
                </a:lnTo>
                <a:lnTo>
                  <a:pt x="0" y="37236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222924" y="4788080"/>
            <a:ext cx="5018188" cy="3387383"/>
            <a:chOff x="0" y="0"/>
            <a:chExt cx="1321663" cy="89215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21663" cy="892150"/>
            </a:xfrm>
            <a:custGeom>
              <a:avLst/>
              <a:gdLst/>
              <a:ahLst/>
              <a:cxnLst/>
              <a:rect r="r" b="b" t="t" l="l"/>
              <a:pathLst>
                <a:path h="892150" w="1321663">
                  <a:moveTo>
                    <a:pt x="18513" y="0"/>
                  </a:moveTo>
                  <a:lnTo>
                    <a:pt x="1303149" y="0"/>
                  </a:lnTo>
                  <a:cubicBezTo>
                    <a:pt x="1308059" y="0"/>
                    <a:pt x="1312768" y="1950"/>
                    <a:pt x="1316240" y="5422"/>
                  </a:cubicBezTo>
                  <a:cubicBezTo>
                    <a:pt x="1319712" y="8894"/>
                    <a:pt x="1321663" y="13603"/>
                    <a:pt x="1321663" y="18513"/>
                  </a:cubicBezTo>
                  <a:lnTo>
                    <a:pt x="1321663" y="873637"/>
                  </a:lnTo>
                  <a:cubicBezTo>
                    <a:pt x="1321663" y="878547"/>
                    <a:pt x="1319712" y="883256"/>
                    <a:pt x="1316240" y="886728"/>
                  </a:cubicBezTo>
                  <a:cubicBezTo>
                    <a:pt x="1312768" y="890200"/>
                    <a:pt x="1308059" y="892150"/>
                    <a:pt x="1303149" y="892150"/>
                  </a:cubicBezTo>
                  <a:lnTo>
                    <a:pt x="18513" y="892150"/>
                  </a:lnTo>
                  <a:cubicBezTo>
                    <a:pt x="13603" y="892150"/>
                    <a:pt x="8894" y="890200"/>
                    <a:pt x="5422" y="886728"/>
                  </a:cubicBezTo>
                  <a:cubicBezTo>
                    <a:pt x="1950" y="883256"/>
                    <a:pt x="0" y="878547"/>
                    <a:pt x="0" y="873637"/>
                  </a:cubicBezTo>
                  <a:lnTo>
                    <a:pt x="0" y="18513"/>
                  </a:lnTo>
                  <a:cubicBezTo>
                    <a:pt x="0" y="13603"/>
                    <a:pt x="1950" y="8894"/>
                    <a:pt x="5422" y="5422"/>
                  </a:cubicBezTo>
                  <a:cubicBezTo>
                    <a:pt x="8894" y="1950"/>
                    <a:pt x="13603" y="0"/>
                    <a:pt x="18513" y="0"/>
                  </a:cubicBezTo>
                  <a:close/>
                </a:path>
              </a:pathLst>
            </a:custGeom>
            <a:solidFill>
              <a:srgbClr val="FFCFC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321663" cy="939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028700" y="3536735"/>
            <a:ext cx="5515693" cy="6043090"/>
          </a:xfrm>
          <a:custGeom>
            <a:avLst/>
            <a:gdLst/>
            <a:ahLst/>
            <a:cxnLst/>
            <a:rect r="r" b="b" t="t" l="l"/>
            <a:pathLst>
              <a:path h="6043090" w="5515693">
                <a:moveTo>
                  <a:pt x="0" y="0"/>
                </a:moveTo>
                <a:lnTo>
                  <a:pt x="5515693" y="0"/>
                </a:lnTo>
                <a:lnTo>
                  <a:pt x="5515693" y="6043090"/>
                </a:lnTo>
                <a:lnTo>
                  <a:pt x="0" y="60430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810851" y="588866"/>
            <a:ext cx="1933314" cy="1089686"/>
          </a:xfrm>
          <a:custGeom>
            <a:avLst/>
            <a:gdLst/>
            <a:ahLst/>
            <a:cxnLst/>
            <a:rect r="r" b="b" t="t" l="l"/>
            <a:pathLst>
              <a:path h="1089686" w="1933314">
                <a:moveTo>
                  <a:pt x="0" y="0"/>
                </a:moveTo>
                <a:lnTo>
                  <a:pt x="1933314" y="0"/>
                </a:lnTo>
                <a:lnTo>
                  <a:pt x="1933314" y="1089686"/>
                </a:lnTo>
                <a:lnTo>
                  <a:pt x="0" y="10896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347089" y="1953130"/>
            <a:ext cx="1933314" cy="1089686"/>
          </a:xfrm>
          <a:custGeom>
            <a:avLst/>
            <a:gdLst/>
            <a:ahLst/>
            <a:cxnLst/>
            <a:rect r="r" b="b" t="t" l="l"/>
            <a:pathLst>
              <a:path h="1089686" w="1933314">
                <a:moveTo>
                  <a:pt x="0" y="0"/>
                </a:moveTo>
                <a:lnTo>
                  <a:pt x="1933315" y="0"/>
                </a:lnTo>
                <a:lnTo>
                  <a:pt x="1933315" y="1089686"/>
                </a:lnTo>
                <a:lnTo>
                  <a:pt x="0" y="108968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611078" y="2795643"/>
            <a:ext cx="1314841" cy="741092"/>
          </a:xfrm>
          <a:custGeom>
            <a:avLst/>
            <a:gdLst/>
            <a:ahLst/>
            <a:cxnLst/>
            <a:rect r="r" b="b" t="t" l="l"/>
            <a:pathLst>
              <a:path h="741092" w="1314841">
                <a:moveTo>
                  <a:pt x="0" y="0"/>
                </a:moveTo>
                <a:lnTo>
                  <a:pt x="1314842" y="0"/>
                </a:lnTo>
                <a:lnTo>
                  <a:pt x="1314842" y="741092"/>
                </a:lnTo>
                <a:lnTo>
                  <a:pt x="0" y="7410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222924" y="8595180"/>
            <a:ext cx="7315200" cy="1236934"/>
          </a:xfrm>
          <a:custGeom>
            <a:avLst/>
            <a:gdLst/>
            <a:ahLst/>
            <a:cxnLst/>
            <a:rect r="r" b="b" t="t" l="l"/>
            <a:pathLst>
              <a:path h="1236934" w="7315200">
                <a:moveTo>
                  <a:pt x="0" y="0"/>
                </a:moveTo>
                <a:lnTo>
                  <a:pt x="7315200" y="0"/>
                </a:lnTo>
                <a:lnTo>
                  <a:pt x="7315200" y="1236934"/>
                </a:lnTo>
                <a:lnTo>
                  <a:pt x="0" y="123693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7222924" y="1773802"/>
            <a:ext cx="9587927" cy="39382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79"/>
              </a:lnSpc>
            </a:pPr>
            <a:r>
              <a:rPr lang="en-US" sz="9344" spc="-467">
                <a:solidFill>
                  <a:srgbClr val="06545D"/>
                </a:solidFill>
                <a:latin typeface="Sniglet"/>
                <a:ea typeface="Sniglet"/>
                <a:cs typeface="Sniglet"/>
                <a:sym typeface="Sniglet"/>
              </a:rPr>
              <a:t>Kenapa harus pilih aplikasi ini?</a:t>
            </a:r>
          </a:p>
          <a:p>
            <a:pPr algn="l">
              <a:lnSpc>
                <a:spcPts val="10279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7539577" y="5067300"/>
            <a:ext cx="4477311" cy="2169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6545D"/>
                </a:solidFill>
                <a:latin typeface="Cloud"/>
                <a:ea typeface="Cloud"/>
                <a:cs typeface="Cloud"/>
                <a:sym typeface="Cloud"/>
              </a:rPr>
              <a:t>✅</a:t>
            </a:r>
            <a:r>
              <a:rPr lang="en-US" sz="3099" strike="noStrike" u="none">
                <a:solidFill>
                  <a:srgbClr val="06545D"/>
                </a:solidFill>
                <a:latin typeface="Cloud"/>
                <a:ea typeface="Cloud"/>
                <a:cs typeface="Cloud"/>
                <a:sym typeface="Cloud"/>
              </a:rPr>
              <a:t> Tampilan profesional</a:t>
            </a:r>
          </a:p>
          <a:p>
            <a:pPr algn="l" marL="0" indent="0" lvl="0">
              <a:lnSpc>
                <a:spcPts val="4339"/>
              </a:lnSpc>
              <a:spcBef>
                <a:spcPct val="0"/>
              </a:spcBef>
            </a:pPr>
            <a:r>
              <a:rPr lang="en-US" sz="3099" strike="noStrike" u="none">
                <a:solidFill>
                  <a:srgbClr val="06545D"/>
                </a:solidFill>
                <a:latin typeface="Cloud"/>
                <a:ea typeface="Cloud"/>
                <a:cs typeface="Cloud"/>
                <a:sym typeface="Cloud"/>
              </a:rPr>
              <a:t>✅ Bisa dijalankan</a:t>
            </a:r>
          </a:p>
          <a:p>
            <a:pPr algn="l" marL="0" indent="0" lvl="0">
              <a:lnSpc>
                <a:spcPts val="4339"/>
              </a:lnSpc>
              <a:spcBef>
                <a:spcPct val="0"/>
              </a:spcBef>
            </a:pPr>
            <a:r>
              <a:rPr lang="en-US" sz="3099" strike="noStrike" u="none">
                <a:solidFill>
                  <a:srgbClr val="06545D"/>
                </a:solidFill>
                <a:latin typeface="Cloud"/>
                <a:ea typeface="Cloud"/>
                <a:cs typeface="Cloud"/>
                <a:sym typeface="Cloud"/>
              </a:rPr>
              <a:t>     offline</a:t>
            </a:r>
          </a:p>
          <a:p>
            <a:pPr algn="l" marL="0" indent="0" lvl="0">
              <a:lnSpc>
                <a:spcPts val="4339"/>
              </a:lnSpc>
              <a:spcBef>
                <a:spcPct val="0"/>
              </a:spcBef>
            </a:pPr>
            <a:r>
              <a:rPr lang="en-US" sz="3099" strike="noStrike" u="none">
                <a:solidFill>
                  <a:srgbClr val="06545D"/>
                </a:solidFill>
                <a:latin typeface="Cloud"/>
                <a:ea typeface="Cloud"/>
                <a:cs typeface="Cloud"/>
                <a:sym typeface="Cloud"/>
              </a:rPr>
              <a:t>✅ User friendly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2555437" y="4788080"/>
            <a:ext cx="5018188" cy="3387383"/>
            <a:chOff x="0" y="0"/>
            <a:chExt cx="1321663" cy="89215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321663" cy="892150"/>
            </a:xfrm>
            <a:custGeom>
              <a:avLst/>
              <a:gdLst/>
              <a:ahLst/>
              <a:cxnLst/>
              <a:rect r="r" b="b" t="t" l="l"/>
              <a:pathLst>
                <a:path h="892150" w="1321663">
                  <a:moveTo>
                    <a:pt x="18513" y="0"/>
                  </a:moveTo>
                  <a:lnTo>
                    <a:pt x="1303149" y="0"/>
                  </a:lnTo>
                  <a:cubicBezTo>
                    <a:pt x="1308059" y="0"/>
                    <a:pt x="1312768" y="1950"/>
                    <a:pt x="1316240" y="5422"/>
                  </a:cubicBezTo>
                  <a:cubicBezTo>
                    <a:pt x="1319712" y="8894"/>
                    <a:pt x="1321663" y="13603"/>
                    <a:pt x="1321663" y="18513"/>
                  </a:cubicBezTo>
                  <a:lnTo>
                    <a:pt x="1321663" y="873637"/>
                  </a:lnTo>
                  <a:cubicBezTo>
                    <a:pt x="1321663" y="878547"/>
                    <a:pt x="1319712" y="883256"/>
                    <a:pt x="1316240" y="886728"/>
                  </a:cubicBezTo>
                  <a:cubicBezTo>
                    <a:pt x="1312768" y="890200"/>
                    <a:pt x="1308059" y="892150"/>
                    <a:pt x="1303149" y="892150"/>
                  </a:cubicBezTo>
                  <a:lnTo>
                    <a:pt x="18513" y="892150"/>
                  </a:lnTo>
                  <a:cubicBezTo>
                    <a:pt x="13603" y="892150"/>
                    <a:pt x="8894" y="890200"/>
                    <a:pt x="5422" y="886728"/>
                  </a:cubicBezTo>
                  <a:cubicBezTo>
                    <a:pt x="1950" y="883256"/>
                    <a:pt x="0" y="878547"/>
                    <a:pt x="0" y="873637"/>
                  </a:cubicBezTo>
                  <a:lnTo>
                    <a:pt x="0" y="18513"/>
                  </a:lnTo>
                  <a:cubicBezTo>
                    <a:pt x="0" y="13603"/>
                    <a:pt x="1950" y="8894"/>
                    <a:pt x="5422" y="5422"/>
                  </a:cubicBezTo>
                  <a:cubicBezTo>
                    <a:pt x="8894" y="1950"/>
                    <a:pt x="13603" y="0"/>
                    <a:pt x="18513" y="0"/>
                  </a:cubicBezTo>
                  <a:close/>
                </a:path>
              </a:pathLst>
            </a:custGeom>
            <a:solidFill>
              <a:srgbClr val="FFCFC9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1321663" cy="939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2917387" y="5067300"/>
            <a:ext cx="4477311" cy="2712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6545D"/>
                </a:solidFill>
                <a:latin typeface="Cloud"/>
                <a:ea typeface="Cloud"/>
                <a:cs typeface="Cloud"/>
                <a:sym typeface="Cloud"/>
              </a:rPr>
              <a:t>✅</a:t>
            </a:r>
            <a:r>
              <a:rPr lang="en-US" sz="3099" strike="noStrike" u="none">
                <a:solidFill>
                  <a:srgbClr val="06545D"/>
                </a:solidFill>
                <a:latin typeface="Cloud"/>
                <a:ea typeface="Cloud"/>
                <a:cs typeface="Cloud"/>
                <a:sym typeface="Cloud"/>
              </a:rPr>
              <a:t> Mudah dipasang dan</a:t>
            </a:r>
          </a:p>
          <a:p>
            <a:pPr algn="l" marL="0" indent="0" lvl="0">
              <a:lnSpc>
                <a:spcPts val="4339"/>
              </a:lnSpc>
              <a:spcBef>
                <a:spcPct val="0"/>
              </a:spcBef>
            </a:pPr>
            <a:r>
              <a:rPr lang="en-US" sz="3099" strike="noStrike" u="none">
                <a:solidFill>
                  <a:srgbClr val="06545D"/>
                </a:solidFill>
                <a:latin typeface="Cloud"/>
                <a:ea typeface="Cloud"/>
                <a:cs typeface="Cloud"/>
                <a:sym typeface="Cloud"/>
              </a:rPr>
              <a:t>      digunakan</a:t>
            </a:r>
          </a:p>
          <a:p>
            <a:pPr algn="l" marL="0" indent="0" lvl="0">
              <a:lnSpc>
                <a:spcPts val="4339"/>
              </a:lnSpc>
              <a:spcBef>
                <a:spcPct val="0"/>
              </a:spcBef>
            </a:pPr>
            <a:r>
              <a:rPr lang="en-US" sz="3099" strike="noStrike" u="none">
                <a:solidFill>
                  <a:srgbClr val="06545D"/>
                </a:solidFill>
                <a:latin typeface="Cloud"/>
                <a:ea typeface="Cloud"/>
                <a:cs typeface="Cloud"/>
                <a:sym typeface="Cloud"/>
              </a:rPr>
              <a:t>✅ Bisa disesuaikan</a:t>
            </a:r>
          </a:p>
          <a:p>
            <a:pPr algn="l" marL="0" indent="0" lvl="0">
              <a:lnSpc>
                <a:spcPts val="4339"/>
              </a:lnSpc>
              <a:spcBef>
                <a:spcPct val="0"/>
              </a:spcBef>
            </a:pPr>
            <a:r>
              <a:rPr lang="en-US" sz="3099" strike="noStrike" u="none">
                <a:solidFill>
                  <a:srgbClr val="06545D"/>
                </a:solidFill>
                <a:latin typeface="Cloud"/>
                <a:ea typeface="Cloud"/>
                <a:cs typeface="Cloud"/>
                <a:sym typeface="Cloud"/>
              </a:rPr>
              <a:t>      untuk berbagai</a:t>
            </a:r>
          </a:p>
          <a:p>
            <a:pPr algn="l" marL="0" indent="0" lvl="0">
              <a:lnSpc>
                <a:spcPts val="4339"/>
              </a:lnSpc>
              <a:spcBef>
                <a:spcPct val="0"/>
              </a:spcBef>
            </a:pPr>
            <a:r>
              <a:rPr lang="en-US" sz="3099" strike="noStrike" u="none">
                <a:solidFill>
                  <a:srgbClr val="06545D"/>
                </a:solidFill>
                <a:latin typeface="Cloud"/>
                <a:ea typeface="Cloud"/>
                <a:cs typeface="Cloud"/>
                <a:sym typeface="Cloud"/>
              </a:rPr>
              <a:t>      bisnis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6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248182" y="2976720"/>
            <a:ext cx="13791637" cy="39382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79"/>
              </a:lnSpc>
            </a:pPr>
            <a:r>
              <a:rPr lang="en-US" sz="9344" spc="-467">
                <a:solidFill>
                  <a:srgbClr val="06545D"/>
                </a:solidFill>
                <a:latin typeface="Sniglet"/>
                <a:ea typeface="Sniglet"/>
                <a:cs typeface="Sniglet"/>
                <a:sym typeface="Sniglet"/>
              </a:rPr>
              <a:t>SIAP MEMBANTU DIGITAL UKMKM ANDA</a:t>
            </a:r>
          </a:p>
          <a:p>
            <a:pPr algn="ctr">
              <a:lnSpc>
                <a:spcPts val="10279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5900521" y="5669288"/>
            <a:ext cx="6486958" cy="1270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039"/>
              </a:lnSpc>
              <a:spcBef>
                <a:spcPct val="0"/>
              </a:spcBef>
            </a:pPr>
            <a:r>
              <a:rPr lang="en-US" sz="3599">
                <a:solidFill>
                  <a:srgbClr val="06545D"/>
                </a:solidFill>
                <a:latin typeface="Cloud"/>
                <a:ea typeface="Cloud"/>
                <a:cs typeface="Cloud"/>
                <a:sym typeface="Cloud"/>
              </a:rPr>
              <a:t>Thank</a:t>
            </a:r>
            <a:r>
              <a:rPr lang="en-US" sz="3599" strike="noStrike" u="none">
                <a:solidFill>
                  <a:srgbClr val="06545D"/>
                </a:solidFill>
                <a:latin typeface="Cloud"/>
                <a:ea typeface="Cloud"/>
                <a:cs typeface="Cloud"/>
                <a:sym typeface="Cloud"/>
              </a:rPr>
              <a:t>s for your attention </a:t>
            </a:r>
          </a:p>
          <a:p>
            <a:pPr algn="ctr" marL="0" indent="0" lvl="0">
              <a:lnSpc>
                <a:spcPts val="5039"/>
              </a:lnSpc>
              <a:spcBef>
                <a:spcPct val="0"/>
              </a:spcBef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-10800000">
            <a:off x="9972421" y="6347469"/>
            <a:ext cx="9394591" cy="3723674"/>
          </a:xfrm>
          <a:custGeom>
            <a:avLst/>
            <a:gdLst/>
            <a:ahLst/>
            <a:cxnLst/>
            <a:rect r="r" b="b" t="t" l="l"/>
            <a:pathLst>
              <a:path h="3723674" w="9394591">
                <a:moveTo>
                  <a:pt x="0" y="0"/>
                </a:moveTo>
                <a:lnTo>
                  <a:pt x="9394591" y="0"/>
                </a:lnTo>
                <a:lnTo>
                  <a:pt x="9394591" y="3723674"/>
                </a:lnTo>
                <a:lnTo>
                  <a:pt x="0" y="37236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689290" y="6347469"/>
            <a:ext cx="2013546" cy="1134908"/>
          </a:xfrm>
          <a:custGeom>
            <a:avLst/>
            <a:gdLst/>
            <a:ahLst/>
            <a:cxnLst/>
            <a:rect r="r" b="b" t="t" l="l"/>
            <a:pathLst>
              <a:path h="1134908" w="2013546">
                <a:moveTo>
                  <a:pt x="0" y="0"/>
                </a:moveTo>
                <a:lnTo>
                  <a:pt x="2013547" y="0"/>
                </a:lnTo>
                <a:lnTo>
                  <a:pt x="2013547" y="1134908"/>
                </a:lnTo>
                <a:lnTo>
                  <a:pt x="0" y="11349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832026" y="1286276"/>
            <a:ext cx="2013546" cy="1134908"/>
          </a:xfrm>
          <a:custGeom>
            <a:avLst/>
            <a:gdLst/>
            <a:ahLst/>
            <a:cxnLst/>
            <a:rect r="r" b="b" t="t" l="l"/>
            <a:pathLst>
              <a:path h="1134908" w="2013546">
                <a:moveTo>
                  <a:pt x="0" y="0"/>
                </a:moveTo>
                <a:lnTo>
                  <a:pt x="2013546" y="0"/>
                </a:lnTo>
                <a:lnTo>
                  <a:pt x="2013546" y="1134908"/>
                </a:lnTo>
                <a:lnTo>
                  <a:pt x="0" y="11349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79656" y="1028700"/>
            <a:ext cx="4154770" cy="1155782"/>
          </a:xfrm>
          <a:custGeom>
            <a:avLst/>
            <a:gdLst/>
            <a:ahLst/>
            <a:cxnLst/>
            <a:rect r="r" b="b" t="t" l="l"/>
            <a:pathLst>
              <a:path h="1155782" w="4154770">
                <a:moveTo>
                  <a:pt x="0" y="0"/>
                </a:moveTo>
                <a:lnTo>
                  <a:pt x="4154771" y="0"/>
                </a:lnTo>
                <a:lnTo>
                  <a:pt x="4154771" y="1155782"/>
                </a:lnTo>
                <a:lnTo>
                  <a:pt x="0" y="115578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324257" y="6914923"/>
            <a:ext cx="7304678" cy="2289420"/>
            <a:chOff x="0" y="0"/>
            <a:chExt cx="1923866" cy="60297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923866" cy="602975"/>
            </a:xfrm>
            <a:custGeom>
              <a:avLst/>
              <a:gdLst/>
              <a:ahLst/>
              <a:cxnLst/>
              <a:rect r="r" b="b" t="t" l="l"/>
              <a:pathLst>
                <a:path h="602975" w="1923866">
                  <a:moveTo>
                    <a:pt x="12718" y="0"/>
                  </a:moveTo>
                  <a:lnTo>
                    <a:pt x="1911148" y="0"/>
                  </a:lnTo>
                  <a:cubicBezTo>
                    <a:pt x="1918172" y="0"/>
                    <a:pt x="1923866" y="5694"/>
                    <a:pt x="1923866" y="12718"/>
                  </a:cubicBezTo>
                  <a:lnTo>
                    <a:pt x="1923866" y="590257"/>
                  </a:lnTo>
                  <a:cubicBezTo>
                    <a:pt x="1923866" y="597281"/>
                    <a:pt x="1918172" y="602975"/>
                    <a:pt x="1911148" y="602975"/>
                  </a:cubicBezTo>
                  <a:lnTo>
                    <a:pt x="12718" y="602975"/>
                  </a:lnTo>
                  <a:cubicBezTo>
                    <a:pt x="9345" y="602975"/>
                    <a:pt x="6110" y="601635"/>
                    <a:pt x="3725" y="599250"/>
                  </a:cubicBezTo>
                  <a:cubicBezTo>
                    <a:pt x="1340" y="596865"/>
                    <a:pt x="0" y="593630"/>
                    <a:pt x="0" y="590257"/>
                  </a:cubicBezTo>
                  <a:lnTo>
                    <a:pt x="0" y="12718"/>
                  </a:lnTo>
                  <a:cubicBezTo>
                    <a:pt x="0" y="5694"/>
                    <a:pt x="5694" y="0"/>
                    <a:pt x="12718" y="0"/>
                  </a:cubicBezTo>
                  <a:close/>
                </a:path>
              </a:pathLst>
            </a:custGeom>
            <a:solidFill>
              <a:srgbClr val="FFCFC9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923866" cy="650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664549" y="7081635"/>
            <a:ext cx="6349823" cy="6324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6545D"/>
                </a:solidFill>
                <a:latin typeface="Cloud"/>
                <a:ea typeface="Cloud"/>
                <a:cs typeface="Cloud"/>
                <a:sym typeface="Cloud"/>
              </a:rPr>
              <a:t>Cont</a:t>
            </a:r>
            <a:r>
              <a:rPr lang="en-US" sz="3600" strike="noStrike" u="none">
                <a:solidFill>
                  <a:srgbClr val="06545D"/>
                </a:solidFill>
                <a:latin typeface="Cloud"/>
                <a:ea typeface="Cloud"/>
                <a:cs typeface="Cloud"/>
                <a:sym typeface="Cloud"/>
              </a:rPr>
              <a:t>act Person: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319942" y="7694605"/>
            <a:ext cx="4009249" cy="1365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660"/>
              </a:lnSpc>
              <a:spcBef>
                <a:spcPct val="0"/>
              </a:spcBef>
            </a:pPr>
            <a:r>
              <a:rPr lang="en-US" sz="2614">
                <a:solidFill>
                  <a:srgbClr val="06545D"/>
                </a:solidFill>
                <a:latin typeface="Cloud"/>
                <a:ea typeface="Cloud"/>
                <a:cs typeface="Cloud"/>
                <a:sym typeface="Cloud"/>
              </a:rPr>
              <a:t>0878889056420</a:t>
            </a:r>
            <a:r>
              <a:rPr lang="en-US" sz="2614" strike="noStrike" u="none">
                <a:solidFill>
                  <a:srgbClr val="06545D"/>
                </a:solidFill>
                <a:latin typeface="Cloud"/>
                <a:ea typeface="Cloud"/>
                <a:cs typeface="Cloud"/>
                <a:sym typeface="Cloud"/>
              </a:rPr>
              <a:t> (Alya)</a:t>
            </a:r>
          </a:p>
          <a:p>
            <a:pPr algn="just" marL="0" indent="0" lvl="0">
              <a:lnSpc>
                <a:spcPts val="3660"/>
              </a:lnSpc>
              <a:spcBef>
                <a:spcPct val="0"/>
              </a:spcBef>
            </a:pPr>
            <a:r>
              <a:rPr lang="en-US" sz="2614" strike="noStrike" u="none">
                <a:solidFill>
                  <a:srgbClr val="06545D"/>
                </a:solidFill>
                <a:latin typeface="Cloud"/>
                <a:ea typeface="Cloud"/>
                <a:cs typeface="Cloud"/>
                <a:sym typeface="Cloud"/>
              </a:rPr>
              <a:t>087791039341 (Nanda)</a:t>
            </a:r>
          </a:p>
          <a:p>
            <a:pPr algn="just" marL="0" indent="0" lvl="0">
              <a:lnSpc>
                <a:spcPts val="3660"/>
              </a:lnSpc>
              <a:spcBef>
                <a:spcPct val="0"/>
              </a:spcBef>
            </a:pPr>
            <a:r>
              <a:rPr lang="en-US" sz="2614" strike="noStrike" u="none">
                <a:solidFill>
                  <a:srgbClr val="06545D"/>
                </a:solidFill>
                <a:latin typeface="Cloud"/>
                <a:ea typeface="Cloud"/>
                <a:cs typeface="Cloud"/>
                <a:sym typeface="Cloud"/>
              </a:rPr>
              <a:t>089635876114 (Yusri)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2311155" y="7751755"/>
            <a:ext cx="732398" cy="732398"/>
          </a:xfrm>
          <a:custGeom>
            <a:avLst/>
            <a:gdLst/>
            <a:ahLst/>
            <a:cxnLst/>
            <a:rect r="r" b="b" t="t" l="l"/>
            <a:pathLst>
              <a:path h="732398" w="732398">
                <a:moveTo>
                  <a:pt x="0" y="0"/>
                </a:moveTo>
                <a:lnTo>
                  <a:pt x="732398" y="0"/>
                </a:lnTo>
                <a:lnTo>
                  <a:pt x="732398" y="732399"/>
                </a:lnTo>
                <a:lnTo>
                  <a:pt x="0" y="73239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9527348" y="6939924"/>
            <a:ext cx="7304678" cy="2289420"/>
            <a:chOff x="0" y="0"/>
            <a:chExt cx="1923866" cy="60297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923866" cy="602975"/>
            </a:xfrm>
            <a:custGeom>
              <a:avLst/>
              <a:gdLst/>
              <a:ahLst/>
              <a:cxnLst/>
              <a:rect r="r" b="b" t="t" l="l"/>
              <a:pathLst>
                <a:path h="602975" w="1923866">
                  <a:moveTo>
                    <a:pt x="12718" y="0"/>
                  </a:moveTo>
                  <a:lnTo>
                    <a:pt x="1911148" y="0"/>
                  </a:lnTo>
                  <a:cubicBezTo>
                    <a:pt x="1918172" y="0"/>
                    <a:pt x="1923866" y="5694"/>
                    <a:pt x="1923866" y="12718"/>
                  </a:cubicBezTo>
                  <a:lnTo>
                    <a:pt x="1923866" y="590257"/>
                  </a:lnTo>
                  <a:cubicBezTo>
                    <a:pt x="1923866" y="597281"/>
                    <a:pt x="1918172" y="602975"/>
                    <a:pt x="1911148" y="602975"/>
                  </a:cubicBezTo>
                  <a:lnTo>
                    <a:pt x="12718" y="602975"/>
                  </a:lnTo>
                  <a:cubicBezTo>
                    <a:pt x="9345" y="602975"/>
                    <a:pt x="6110" y="601635"/>
                    <a:pt x="3725" y="599250"/>
                  </a:cubicBezTo>
                  <a:cubicBezTo>
                    <a:pt x="1340" y="596865"/>
                    <a:pt x="0" y="593630"/>
                    <a:pt x="0" y="590257"/>
                  </a:cubicBezTo>
                  <a:lnTo>
                    <a:pt x="0" y="12718"/>
                  </a:lnTo>
                  <a:cubicBezTo>
                    <a:pt x="0" y="5694"/>
                    <a:pt x="5694" y="0"/>
                    <a:pt x="12718" y="0"/>
                  </a:cubicBezTo>
                  <a:close/>
                </a:path>
              </a:pathLst>
            </a:custGeom>
            <a:solidFill>
              <a:srgbClr val="FFCFC9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1923866" cy="650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9972421" y="7081635"/>
            <a:ext cx="6349823" cy="6324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6545D"/>
                </a:solidFill>
                <a:latin typeface="Cloud"/>
                <a:ea typeface="Cloud"/>
                <a:cs typeface="Cloud"/>
                <a:sym typeface="Cloud"/>
              </a:rPr>
              <a:t>Repository: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175063" y="7885567"/>
            <a:ext cx="4009249" cy="905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60"/>
              </a:lnSpc>
              <a:spcBef>
                <a:spcPct val="0"/>
              </a:spcBef>
            </a:pPr>
            <a:r>
              <a:rPr lang="en-US" sz="2614" u="sng">
                <a:solidFill>
                  <a:srgbClr val="06545D"/>
                </a:solidFill>
                <a:latin typeface="Cloud"/>
                <a:ea typeface="Cloud"/>
                <a:cs typeface="Cloud"/>
                <a:sym typeface="Cloud"/>
                <a:hlinkClick r:id="rId12" tooltip="https://github.com/yuzhuruuu/UMKM-Toko"/>
              </a:rPr>
              <a:t>https://github.com/yuzhuruuu/UMKM-Toko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6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96183" y="2124597"/>
            <a:ext cx="2939382" cy="7450046"/>
          </a:xfrm>
          <a:custGeom>
            <a:avLst/>
            <a:gdLst/>
            <a:ahLst/>
            <a:cxnLst/>
            <a:rect r="r" b="b" t="t" l="l"/>
            <a:pathLst>
              <a:path h="7450046" w="2939382">
                <a:moveTo>
                  <a:pt x="0" y="0"/>
                </a:moveTo>
                <a:lnTo>
                  <a:pt x="2939381" y="0"/>
                </a:lnTo>
                <a:lnTo>
                  <a:pt x="2939381" y="7450045"/>
                </a:lnTo>
                <a:lnTo>
                  <a:pt x="0" y="74500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514532" y="3611982"/>
            <a:ext cx="11033628" cy="3597455"/>
            <a:chOff x="0" y="0"/>
            <a:chExt cx="2905976" cy="94747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905976" cy="947478"/>
            </a:xfrm>
            <a:custGeom>
              <a:avLst/>
              <a:gdLst/>
              <a:ahLst/>
              <a:cxnLst/>
              <a:rect r="r" b="b" t="t" l="l"/>
              <a:pathLst>
                <a:path h="947478" w="2905976">
                  <a:moveTo>
                    <a:pt x="8420" y="0"/>
                  </a:moveTo>
                  <a:lnTo>
                    <a:pt x="2897556" y="0"/>
                  </a:lnTo>
                  <a:cubicBezTo>
                    <a:pt x="2902207" y="0"/>
                    <a:pt x="2905976" y="3770"/>
                    <a:pt x="2905976" y="8420"/>
                  </a:cubicBezTo>
                  <a:lnTo>
                    <a:pt x="2905976" y="939058"/>
                  </a:lnTo>
                  <a:cubicBezTo>
                    <a:pt x="2905976" y="943708"/>
                    <a:pt x="2902207" y="947478"/>
                    <a:pt x="2897556" y="947478"/>
                  </a:cubicBezTo>
                  <a:lnTo>
                    <a:pt x="8420" y="947478"/>
                  </a:lnTo>
                  <a:cubicBezTo>
                    <a:pt x="3770" y="947478"/>
                    <a:pt x="0" y="943708"/>
                    <a:pt x="0" y="939058"/>
                  </a:cubicBezTo>
                  <a:lnTo>
                    <a:pt x="0" y="8420"/>
                  </a:lnTo>
                  <a:cubicBezTo>
                    <a:pt x="0" y="3770"/>
                    <a:pt x="3770" y="0"/>
                    <a:pt x="8420" y="0"/>
                  </a:cubicBezTo>
                  <a:close/>
                </a:path>
              </a:pathLst>
            </a:custGeom>
            <a:solidFill>
              <a:srgbClr val="FFCFC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2905976" cy="9951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765703" y="4358983"/>
            <a:ext cx="10531287" cy="20177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22989" indent="-411494" lvl="1">
              <a:lnSpc>
                <a:spcPts val="5336"/>
              </a:lnSpc>
              <a:buFont typeface="Arial"/>
              <a:buChar char="•"/>
            </a:pPr>
            <a:r>
              <a:rPr lang="en-US" sz="3811">
                <a:solidFill>
                  <a:srgbClr val="06545D"/>
                </a:solidFill>
                <a:latin typeface="Cloud"/>
                <a:ea typeface="Cloud"/>
                <a:cs typeface="Cloud"/>
                <a:sym typeface="Cloud"/>
              </a:rPr>
              <a:t>Ananda Khairu Amalinaa    2404140005</a:t>
            </a:r>
          </a:p>
          <a:p>
            <a:pPr algn="just" marL="822989" indent="-411494" lvl="1">
              <a:lnSpc>
                <a:spcPts val="5336"/>
              </a:lnSpc>
              <a:buFont typeface="Arial"/>
              <a:buChar char="•"/>
            </a:pPr>
            <a:r>
              <a:rPr lang="en-US" sz="3811">
                <a:solidFill>
                  <a:srgbClr val="06545D"/>
                </a:solidFill>
                <a:latin typeface="Cloud"/>
                <a:ea typeface="Cloud"/>
                <a:cs typeface="Cloud"/>
                <a:sym typeface="Cloud"/>
              </a:rPr>
              <a:t>Annisa Yusri Nur Rochmah 2404140029</a:t>
            </a:r>
          </a:p>
          <a:p>
            <a:pPr algn="just" marL="822989" indent="-411494" lvl="1">
              <a:lnSpc>
                <a:spcPts val="5336"/>
              </a:lnSpc>
              <a:spcBef>
                <a:spcPct val="0"/>
              </a:spcBef>
              <a:buFont typeface="Arial"/>
              <a:buChar char="•"/>
            </a:pPr>
            <a:r>
              <a:rPr lang="en-US" sz="3811">
                <a:solidFill>
                  <a:srgbClr val="06545D"/>
                </a:solidFill>
                <a:latin typeface="Cloud"/>
                <a:ea typeface="Cloud"/>
                <a:cs typeface="Cloud"/>
                <a:sym typeface="Cloud"/>
              </a:rPr>
              <a:t>Alya Fuji Insani                 2404140042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4236021" y="6613400"/>
            <a:ext cx="4377447" cy="4114800"/>
          </a:xfrm>
          <a:custGeom>
            <a:avLst/>
            <a:gdLst/>
            <a:ahLst/>
            <a:cxnLst/>
            <a:rect r="r" b="b" t="t" l="l"/>
            <a:pathLst>
              <a:path h="4114800" w="4377447">
                <a:moveTo>
                  <a:pt x="0" y="0"/>
                </a:moveTo>
                <a:lnTo>
                  <a:pt x="4377447" y="0"/>
                </a:lnTo>
                <a:lnTo>
                  <a:pt x="43774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8147844" y="-2516073"/>
            <a:ext cx="12695779" cy="5032145"/>
          </a:xfrm>
          <a:custGeom>
            <a:avLst/>
            <a:gdLst/>
            <a:ahLst/>
            <a:cxnLst/>
            <a:rect r="r" b="b" t="t" l="l"/>
            <a:pathLst>
              <a:path h="5032145" w="12695779">
                <a:moveTo>
                  <a:pt x="0" y="0"/>
                </a:moveTo>
                <a:lnTo>
                  <a:pt x="12695779" y="0"/>
                </a:lnTo>
                <a:lnTo>
                  <a:pt x="12695779" y="5032146"/>
                </a:lnTo>
                <a:lnTo>
                  <a:pt x="0" y="50321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514532" y="1899521"/>
            <a:ext cx="11391565" cy="1328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79"/>
              </a:lnSpc>
            </a:pPr>
            <a:r>
              <a:rPr lang="en-US" sz="9344">
                <a:solidFill>
                  <a:srgbClr val="06545D"/>
                </a:solidFill>
                <a:latin typeface="Sniglet"/>
                <a:ea typeface="Sniglet"/>
                <a:cs typeface="Sniglet"/>
                <a:sym typeface="Sniglet"/>
              </a:rPr>
              <a:t>ANGGOTA KELOMPOK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-1027617" y="2993475"/>
            <a:ext cx="2056317" cy="990771"/>
          </a:xfrm>
          <a:custGeom>
            <a:avLst/>
            <a:gdLst/>
            <a:ahLst/>
            <a:cxnLst/>
            <a:rect r="r" b="b" t="t" l="l"/>
            <a:pathLst>
              <a:path h="990771" w="2056317">
                <a:moveTo>
                  <a:pt x="0" y="0"/>
                </a:moveTo>
                <a:lnTo>
                  <a:pt x="2056317" y="0"/>
                </a:lnTo>
                <a:lnTo>
                  <a:pt x="2056317" y="990771"/>
                </a:lnTo>
                <a:lnTo>
                  <a:pt x="0" y="99077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866161" y="4814672"/>
            <a:ext cx="2056317" cy="990771"/>
          </a:xfrm>
          <a:custGeom>
            <a:avLst/>
            <a:gdLst/>
            <a:ahLst/>
            <a:cxnLst/>
            <a:rect r="r" b="b" t="t" l="l"/>
            <a:pathLst>
              <a:path h="990771" w="2056317">
                <a:moveTo>
                  <a:pt x="0" y="0"/>
                </a:moveTo>
                <a:lnTo>
                  <a:pt x="2056318" y="0"/>
                </a:lnTo>
                <a:lnTo>
                  <a:pt x="2056318" y="990771"/>
                </a:lnTo>
                <a:lnTo>
                  <a:pt x="0" y="99077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6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445806" y="2300143"/>
            <a:ext cx="6207571" cy="6642343"/>
          </a:xfrm>
          <a:custGeom>
            <a:avLst/>
            <a:gdLst/>
            <a:ahLst/>
            <a:cxnLst/>
            <a:rect r="r" b="b" t="t" l="l"/>
            <a:pathLst>
              <a:path h="6642343" w="6207571">
                <a:moveTo>
                  <a:pt x="0" y="0"/>
                </a:moveTo>
                <a:lnTo>
                  <a:pt x="6207571" y="0"/>
                </a:lnTo>
                <a:lnTo>
                  <a:pt x="6207571" y="6642343"/>
                </a:lnTo>
                <a:lnTo>
                  <a:pt x="0" y="66423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026596" y="4174705"/>
            <a:ext cx="8959034" cy="4184777"/>
            <a:chOff x="0" y="0"/>
            <a:chExt cx="2359581" cy="110216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359581" cy="1102163"/>
            </a:xfrm>
            <a:custGeom>
              <a:avLst/>
              <a:gdLst/>
              <a:ahLst/>
              <a:cxnLst/>
              <a:rect r="r" b="b" t="t" l="l"/>
              <a:pathLst>
                <a:path h="1102163" w="2359581">
                  <a:moveTo>
                    <a:pt x="10370" y="0"/>
                  </a:moveTo>
                  <a:lnTo>
                    <a:pt x="2349211" y="0"/>
                  </a:lnTo>
                  <a:cubicBezTo>
                    <a:pt x="2351961" y="0"/>
                    <a:pt x="2354599" y="1093"/>
                    <a:pt x="2356544" y="3037"/>
                  </a:cubicBezTo>
                  <a:cubicBezTo>
                    <a:pt x="2358488" y="4982"/>
                    <a:pt x="2359581" y="7620"/>
                    <a:pt x="2359581" y="10370"/>
                  </a:cubicBezTo>
                  <a:lnTo>
                    <a:pt x="2359581" y="1091794"/>
                  </a:lnTo>
                  <a:cubicBezTo>
                    <a:pt x="2359581" y="1097521"/>
                    <a:pt x="2354938" y="1102163"/>
                    <a:pt x="2349211" y="1102163"/>
                  </a:cubicBezTo>
                  <a:lnTo>
                    <a:pt x="10370" y="1102163"/>
                  </a:lnTo>
                  <a:cubicBezTo>
                    <a:pt x="4643" y="1102163"/>
                    <a:pt x="0" y="1097521"/>
                    <a:pt x="0" y="1091794"/>
                  </a:cubicBezTo>
                  <a:lnTo>
                    <a:pt x="0" y="10370"/>
                  </a:lnTo>
                  <a:cubicBezTo>
                    <a:pt x="0" y="4643"/>
                    <a:pt x="4643" y="0"/>
                    <a:pt x="10370" y="0"/>
                  </a:cubicBezTo>
                  <a:close/>
                </a:path>
              </a:pathLst>
            </a:custGeom>
            <a:solidFill>
              <a:srgbClr val="FFCFC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2359581" cy="11497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10800000">
            <a:off x="-2248618" y="8359482"/>
            <a:ext cx="12695779" cy="5032145"/>
          </a:xfrm>
          <a:custGeom>
            <a:avLst/>
            <a:gdLst/>
            <a:ahLst/>
            <a:cxnLst/>
            <a:rect r="r" b="b" t="t" l="l"/>
            <a:pathLst>
              <a:path h="5032145" w="12695779">
                <a:moveTo>
                  <a:pt x="0" y="0"/>
                </a:moveTo>
                <a:lnTo>
                  <a:pt x="12695779" y="0"/>
                </a:lnTo>
                <a:lnTo>
                  <a:pt x="12695779" y="5032145"/>
                </a:lnTo>
                <a:lnTo>
                  <a:pt x="0" y="50321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878818" y="1028700"/>
            <a:ext cx="2760965" cy="1556180"/>
          </a:xfrm>
          <a:custGeom>
            <a:avLst/>
            <a:gdLst/>
            <a:ahLst/>
            <a:cxnLst/>
            <a:rect r="r" b="b" t="t" l="l"/>
            <a:pathLst>
              <a:path h="1556180" w="2760965">
                <a:moveTo>
                  <a:pt x="0" y="0"/>
                </a:moveTo>
                <a:lnTo>
                  <a:pt x="2760964" y="0"/>
                </a:lnTo>
                <a:lnTo>
                  <a:pt x="2760964" y="1556180"/>
                </a:lnTo>
                <a:lnTo>
                  <a:pt x="0" y="15561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191569" y="6112295"/>
            <a:ext cx="2760965" cy="1556180"/>
          </a:xfrm>
          <a:custGeom>
            <a:avLst/>
            <a:gdLst/>
            <a:ahLst/>
            <a:cxnLst/>
            <a:rect r="r" b="b" t="t" l="l"/>
            <a:pathLst>
              <a:path h="1556180" w="2760965">
                <a:moveTo>
                  <a:pt x="0" y="0"/>
                </a:moveTo>
                <a:lnTo>
                  <a:pt x="2760965" y="0"/>
                </a:lnTo>
                <a:lnTo>
                  <a:pt x="2760965" y="1556180"/>
                </a:lnTo>
                <a:lnTo>
                  <a:pt x="0" y="155618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026596" y="1227102"/>
            <a:ext cx="8420566" cy="26332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79"/>
              </a:lnSpc>
            </a:pPr>
            <a:r>
              <a:rPr lang="en-US" sz="9344">
                <a:solidFill>
                  <a:srgbClr val="06545D"/>
                </a:solidFill>
                <a:latin typeface="Sniglet"/>
                <a:ea typeface="Sniglet"/>
                <a:cs typeface="Sniglet"/>
                <a:sym typeface="Sniglet"/>
              </a:rPr>
              <a:t>Kenapa butuh aplikasi ini?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151750" y="4338670"/>
            <a:ext cx="8170256" cy="4340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69288" indent="-334644" lvl="1">
              <a:lnSpc>
                <a:spcPts val="4339"/>
              </a:lnSpc>
              <a:spcBef>
                <a:spcPct val="0"/>
              </a:spcBef>
              <a:buFont typeface="Arial"/>
              <a:buChar char="•"/>
            </a:pPr>
            <a:r>
              <a:rPr lang="en-US" sz="3099">
                <a:solidFill>
                  <a:srgbClr val="06545D"/>
                </a:solidFill>
                <a:latin typeface="Cloud"/>
                <a:ea typeface="Cloud"/>
                <a:cs typeface="Cloud"/>
                <a:sym typeface="Cloud"/>
              </a:rPr>
              <a:t>P</a:t>
            </a:r>
            <a:r>
              <a:rPr lang="en-US" sz="3099" strike="noStrike" u="none">
                <a:solidFill>
                  <a:srgbClr val="06545D"/>
                </a:solidFill>
                <a:latin typeface="Cloud"/>
                <a:ea typeface="Cloud"/>
                <a:cs typeface="Cloud"/>
                <a:sym typeface="Cloud"/>
              </a:rPr>
              <a:t>encatatan pesanan manual yang rawan kesalahan dan kesulitan dalam menghitung total pesanan. </a:t>
            </a:r>
          </a:p>
          <a:p>
            <a:pPr algn="just" marL="669288" indent="-334644" lvl="1">
              <a:lnSpc>
                <a:spcPts val="4339"/>
              </a:lnSpc>
              <a:spcBef>
                <a:spcPct val="0"/>
              </a:spcBef>
              <a:buFont typeface="Arial"/>
              <a:buChar char="•"/>
            </a:pPr>
            <a:r>
              <a:rPr lang="en-US" sz="3099" strike="noStrike" u="none">
                <a:solidFill>
                  <a:srgbClr val="06545D"/>
                </a:solidFill>
                <a:latin typeface="Cloud"/>
                <a:ea typeface="Cloud"/>
                <a:cs typeface="Cloud"/>
                <a:sym typeface="Cloud"/>
              </a:rPr>
              <a:t>Solusi sederhana dan efektif </a:t>
            </a:r>
          </a:p>
          <a:p>
            <a:pPr algn="just" marL="669288" indent="-334644" lvl="1">
              <a:lnSpc>
                <a:spcPts val="4339"/>
              </a:lnSpc>
              <a:spcBef>
                <a:spcPct val="0"/>
              </a:spcBef>
              <a:buFont typeface="Arial"/>
              <a:buChar char="•"/>
            </a:pPr>
            <a:r>
              <a:rPr lang="en-US" sz="3099" strike="noStrike" u="none">
                <a:solidFill>
                  <a:srgbClr val="06545D"/>
                </a:solidFill>
                <a:latin typeface="Cloud"/>
                <a:ea typeface="Cloud"/>
                <a:cs typeface="Cloud"/>
                <a:sym typeface="Cloud"/>
              </a:rPr>
              <a:t>Aplikasi yang membantu pemesanan makanan yang user friendly dengan fitur otomatisasi</a:t>
            </a:r>
          </a:p>
          <a:p>
            <a:pPr algn="just" marL="0" indent="0" lvl="0">
              <a:lnSpc>
                <a:spcPts val="4339"/>
              </a:lnSpc>
              <a:spcBef>
                <a:spcPct val="0"/>
              </a:spcBef>
            </a:pPr>
          </a:p>
        </p:txBody>
      </p:sp>
      <p:sp>
        <p:nvSpPr>
          <p:cNvPr name="Freeform 11" id="11"/>
          <p:cNvSpPr/>
          <p:nvPr/>
        </p:nvSpPr>
        <p:spPr>
          <a:xfrm flipH="false" flipV="false" rot="3451908">
            <a:off x="9303524" y="823371"/>
            <a:ext cx="1623203" cy="1030734"/>
          </a:xfrm>
          <a:custGeom>
            <a:avLst/>
            <a:gdLst/>
            <a:ahLst/>
            <a:cxnLst/>
            <a:rect r="r" b="b" t="t" l="l"/>
            <a:pathLst>
              <a:path h="1030734" w="1623203">
                <a:moveTo>
                  <a:pt x="0" y="0"/>
                </a:moveTo>
                <a:lnTo>
                  <a:pt x="1623204" y="0"/>
                </a:lnTo>
                <a:lnTo>
                  <a:pt x="1623204" y="1030734"/>
                </a:lnTo>
                <a:lnTo>
                  <a:pt x="0" y="103073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6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2017574" y="8598284"/>
            <a:ext cx="9394591" cy="3723674"/>
          </a:xfrm>
          <a:custGeom>
            <a:avLst/>
            <a:gdLst/>
            <a:ahLst/>
            <a:cxnLst/>
            <a:rect r="r" b="b" t="t" l="l"/>
            <a:pathLst>
              <a:path h="3723674" w="9394591">
                <a:moveTo>
                  <a:pt x="0" y="0"/>
                </a:moveTo>
                <a:lnTo>
                  <a:pt x="9394591" y="0"/>
                </a:lnTo>
                <a:lnTo>
                  <a:pt x="9394591" y="3723674"/>
                </a:lnTo>
                <a:lnTo>
                  <a:pt x="0" y="37236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28441" y="1706849"/>
            <a:ext cx="3316521" cy="7209828"/>
          </a:xfrm>
          <a:custGeom>
            <a:avLst/>
            <a:gdLst/>
            <a:ahLst/>
            <a:cxnLst/>
            <a:rect r="r" b="b" t="t" l="l"/>
            <a:pathLst>
              <a:path h="7209828" w="3316521">
                <a:moveTo>
                  <a:pt x="0" y="0"/>
                </a:moveTo>
                <a:lnTo>
                  <a:pt x="3316521" y="0"/>
                </a:lnTo>
                <a:lnTo>
                  <a:pt x="3316521" y="7209827"/>
                </a:lnTo>
                <a:lnTo>
                  <a:pt x="0" y="72098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10800000">
            <a:off x="10684559" y="8598284"/>
            <a:ext cx="9394591" cy="3723674"/>
          </a:xfrm>
          <a:custGeom>
            <a:avLst/>
            <a:gdLst/>
            <a:ahLst/>
            <a:cxnLst/>
            <a:rect r="r" b="b" t="t" l="l"/>
            <a:pathLst>
              <a:path h="3723674" w="9394591">
                <a:moveTo>
                  <a:pt x="9394591" y="0"/>
                </a:moveTo>
                <a:lnTo>
                  <a:pt x="0" y="0"/>
                </a:lnTo>
                <a:lnTo>
                  <a:pt x="0" y="3723674"/>
                </a:lnTo>
                <a:lnTo>
                  <a:pt x="9394591" y="3723674"/>
                </a:lnTo>
                <a:lnTo>
                  <a:pt x="939459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6108279" y="3330129"/>
            <a:ext cx="10571534" cy="4285153"/>
            <a:chOff x="0" y="0"/>
            <a:chExt cx="2784272" cy="11286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84272" cy="1128600"/>
            </a:xfrm>
            <a:custGeom>
              <a:avLst/>
              <a:gdLst/>
              <a:ahLst/>
              <a:cxnLst/>
              <a:rect r="r" b="b" t="t" l="l"/>
              <a:pathLst>
                <a:path h="1128600" w="2784272">
                  <a:moveTo>
                    <a:pt x="8788" y="0"/>
                  </a:moveTo>
                  <a:lnTo>
                    <a:pt x="2775484" y="0"/>
                  </a:lnTo>
                  <a:cubicBezTo>
                    <a:pt x="2780338" y="0"/>
                    <a:pt x="2784272" y="3935"/>
                    <a:pt x="2784272" y="8788"/>
                  </a:cubicBezTo>
                  <a:lnTo>
                    <a:pt x="2784272" y="1119812"/>
                  </a:lnTo>
                  <a:cubicBezTo>
                    <a:pt x="2784272" y="1124666"/>
                    <a:pt x="2780338" y="1128600"/>
                    <a:pt x="2775484" y="1128600"/>
                  </a:cubicBezTo>
                  <a:lnTo>
                    <a:pt x="8788" y="1128600"/>
                  </a:lnTo>
                  <a:cubicBezTo>
                    <a:pt x="3935" y="1128600"/>
                    <a:pt x="0" y="1124666"/>
                    <a:pt x="0" y="1119812"/>
                  </a:cubicBezTo>
                  <a:lnTo>
                    <a:pt x="0" y="8788"/>
                  </a:lnTo>
                  <a:cubicBezTo>
                    <a:pt x="0" y="3935"/>
                    <a:pt x="3935" y="0"/>
                    <a:pt x="8788" y="0"/>
                  </a:cubicBezTo>
                  <a:close/>
                </a:path>
              </a:pathLst>
            </a:custGeom>
            <a:solidFill>
              <a:srgbClr val="9DCED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2784272" cy="1176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499609">
            <a:off x="15186860" y="6932169"/>
            <a:ext cx="2985906" cy="4652261"/>
          </a:xfrm>
          <a:custGeom>
            <a:avLst/>
            <a:gdLst/>
            <a:ahLst/>
            <a:cxnLst/>
            <a:rect r="r" b="b" t="t" l="l"/>
            <a:pathLst>
              <a:path h="4652261" w="2985906">
                <a:moveTo>
                  <a:pt x="0" y="0"/>
                </a:moveTo>
                <a:lnTo>
                  <a:pt x="2985905" y="0"/>
                </a:lnTo>
                <a:lnTo>
                  <a:pt x="2985905" y="4652262"/>
                </a:lnTo>
                <a:lnTo>
                  <a:pt x="0" y="46522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2294" y="4816377"/>
            <a:ext cx="2056317" cy="990771"/>
          </a:xfrm>
          <a:custGeom>
            <a:avLst/>
            <a:gdLst/>
            <a:ahLst/>
            <a:cxnLst/>
            <a:rect r="r" b="b" t="t" l="l"/>
            <a:pathLst>
              <a:path h="990771" w="2056317">
                <a:moveTo>
                  <a:pt x="0" y="0"/>
                </a:moveTo>
                <a:lnTo>
                  <a:pt x="2056317" y="0"/>
                </a:lnTo>
                <a:lnTo>
                  <a:pt x="2056317" y="990771"/>
                </a:lnTo>
                <a:lnTo>
                  <a:pt x="0" y="99077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846540" y="6768145"/>
            <a:ext cx="2406492" cy="1356386"/>
          </a:xfrm>
          <a:custGeom>
            <a:avLst/>
            <a:gdLst/>
            <a:ahLst/>
            <a:cxnLst/>
            <a:rect r="r" b="b" t="t" l="l"/>
            <a:pathLst>
              <a:path h="1356386" w="2406492">
                <a:moveTo>
                  <a:pt x="0" y="0"/>
                </a:moveTo>
                <a:lnTo>
                  <a:pt x="2406492" y="0"/>
                </a:lnTo>
                <a:lnTo>
                  <a:pt x="2406492" y="1356386"/>
                </a:lnTo>
                <a:lnTo>
                  <a:pt x="0" y="135638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5411984" y="7513216"/>
            <a:ext cx="1392589" cy="1748685"/>
          </a:xfrm>
          <a:custGeom>
            <a:avLst/>
            <a:gdLst/>
            <a:ahLst/>
            <a:cxnLst/>
            <a:rect r="r" b="b" t="t" l="l"/>
            <a:pathLst>
              <a:path h="1748685" w="1392589">
                <a:moveTo>
                  <a:pt x="0" y="0"/>
                </a:moveTo>
                <a:lnTo>
                  <a:pt x="1392589" y="0"/>
                </a:lnTo>
                <a:lnTo>
                  <a:pt x="1392589" y="1748685"/>
                </a:lnTo>
                <a:lnTo>
                  <a:pt x="0" y="174868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6111724" y="696851"/>
            <a:ext cx="10290570" cy="26332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79"/>
              </a:lnSpc>
            </a:pPr>
            <a:r>
              <a:rPr lang="en-US" sz="9344">
                <a:solidFill>
                  <a:srgbClr val="06545D"/>
                </a:solidFill>
                <a:latin typeface="Sniglet"/>
                <a:ea typeface="Sniglet"/>
                <a:cs typeface="Sniglet"/>
                <a:sym typeface="Sniglet"/>
              </a:rPr>
              <a:t>Apa keunggulan aplikasinya?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111724" y="3561107"/>
            <a:ext cx="10089371" cy="4415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77813" indent="-338907" lvl="1">
              <a:lnSpc>
                <a:spcPts val="4395"/>
              </a:lnSpc>
              <a:buFont typeface="Arial"/>
              <a:buChar char="•"/>
            </a:pPr>
            <a:r>
              <a:rPr lang="en-US" sz="3139">
                <a:solidFill>
                  <a:srgbClr val="06545D"/>
                </a:solidFill>
                <a:latin typeface="Cloud"/>
                <a:ea typeface="Cloud"/>
                <a:cs typeface="Cloud"/>
                <a:sym typeface="Cloud"/>
              </a:rPr>
              <a:t>Aplikasi desktop untuk mem</a:t>
            </a:r>
            <a:r>
              <a:rPr lang="en-US" sz="3139" strike="noStrike" u="none">
                <a:solidFill>
                  <a:srgbClr val="06545D"/>
                </a:solidFill>
                <a:latin typeface="Cloud"/>
                <a:ea typeface="Cloud"/>
                <a:cs typeface="Cloud"/>
                <a:sym typeface="Cloud"/>
              </a:rPr>
              <a:t>esan makanan, minuman, alat kebersihan, dan peralatan rumah tangga</a:t>
            </a:r>
          </a:p>
          <a:p>
            <a:pPr algn="l" marL="677813" indent="-338907" lvl="1">
              <a:lnSpc>
                <a:spcPts val="4395"/>
              </a:lnSpc>
              <a:buFont typeface="Arial"/>
              <a:buChar char="•"/>
            </a:pPr>
            <a:r>
              <a:rPr lang="en-US" sz="3139" strike="noStrike" u="none">
                <a:solidFill>
                  <a:srgbClr val="06545D"/>
                </a:solidFill>
                <a:latin typeface="Cloud"/>
                <a:ea typeface="Cloud"/>
                <a:cs typeface="Cloud"/>
                <a:sym typeface="Cloud"/>
              </a:rPr>
              <a:t>Antarmuka interaktif, ramah pengguna, mudah dimengerti</a:t>
            </a:r>
          </a:p>
          <a:p>
            <a:pPr algn="l" marL="677813" indent="-338907" lvl="1">
              <a:lnSpc>
                <a:spcPts val="4395"/>
              </a:lnSpc>
              <a:buFont typeface="Arial"/>
              <a:buChar char="•"/>
            </a:pPr>
            <a:r>
              <a:rPr lang="en-US" sz="3139" strike="noStrike" u="none">
                <a:solidFill>
                  <a:srgbClr val="06545D"/>
                </a:solidFill>
                <a:latin typeface="Cloud"/>
                <a:ea typeface="Cloud"/>
                <a:cs typeface="Cloud"/>
                <a:sym typeface="Cloud"/>
              </a:rPr>
              <a:t>Fitur pemesanan otomatis dengan nota digital</a:t>
            </a:r>
          </a:p>
          <a:p>
            <a:pPr algn="l" marL="677813" indent="-338907" lvl="1">
              <a:lnSpc>
                <a:spcPts val="4395"/>
              </a:lnSpc>
              <a:buFont typeface="Arial"/>
              <a:buChar char="•"/>
            </a:pPr>
            <a:r>
              <a:rPr lang="en-US" sz="3139" strike="noStrike" u="none">
                <a:solidFill>
                  <a:srgbClr val="06545D"/>
                </a:solidFill>
                <a:latin typeface="Cloud"/>
                <a:ea typeface="Cloud"/>
                <a:cs typeface="Cloud"/>
                <a:sym typeface="Cloud"/>
              </a:rPr>
              <a:t>Cocok untuk warung, kafe kecil, atau stand kuliner</a:t>
            </a:r>
          </a:p>
          <a:p>
            <a:pPr algn="l">
              <a:lnSpc>
                <a:spcPts val="4395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6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86410" y="1423530"/>
            <a:ext cx="9069719" cy="26332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79"/>
              </a:lnSpc>
            </a:pPr>
            <a:r>
              <a:rPr lang="en-US" sz="9344">
                <a:solidFill>
                  <a:srgbClr val="06545D"/>
                </a:solidFill>
                <a:latin typeface="Sniglet"/>
                <a:ea typeface="Sniglet"/>
                <a:cs typeface="Sniglet"/>
                <a:sym typeface="Sniglet"/>
              </a:rPr>
              <a:t>Fitur utamanya apa saja?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10800000">
            <a:off x="11606133" y="6832943"/>
            <a:ext cx="9394591" cy="3723674"/>
          </a:xfrm>
          <a:custGeom>
            <a:avLst/>
            <a:gdLst/>
            <a:ahLst/>
            <a:cxnLst/>
            <a:rect r="r" b="b" t="t" l="l"/>
            <a:pathLst>
              <a:path h="3723674" w="9394591">
                <a:moveTo>
                  <a:pt x="0" y="0"/>
                </a:moveTo>
                <a:lnTo>
                  <a:pt x="9394591" y="0"/>
                </a:lnTo>
                <a:lnTo>
                  <a:pt x="9394591" y="3723674"/>
                </a:lnTo>
                <a:lnTo>
                  <a:pt x="0" y="37236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886410" y="4331385"/>
            <a:ext cx="9719723" cy="4926915"/>
            <a:chOff x="0" y="0"/>
            <a:chExt cx="2559927" cy="129762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559927" cy="1297624"/>
            </a:xfrm>
            <a:custGeom>
              <a:avLst/>
              <a:gdLst/>
              <a:ahLst/>
              <a:cxnLst/>
              <a:rect r="r" b="b" t="t" l="l"/>
              <a:pathLst>
                <a:path h="1297624" w="2559927">
                  <a:moveTo>
                    <a:pt x="9558" y="0"/>
                  </a:moveTo>
                  <a:lnTo>
                    <a:pt x="2550369" y="0"/>
                  </a:lnTo>
                  <a:cubicBezTo>
                    <a:pt x="2555648" y="0"/>
                    <a:pt x="2559927" y="4279"/>
                    <a:pt x="2559927" y="9558"/>
                  </a:cubicBezTo>
                  <a:lnTo>
                    <a:pt x="2559927" y="1288066"/>
                  </a:lnTo>
                  <a:cubicBezTo>
                    <a:pt x="2559927" y="1293344"/>
                    <a:pt x="2555648" y="1297624"/>
                    <a:pt x="2550369" y="1297624"/>
                  </a:cubicBezTo>
                  <a:lnTo>
                    <a:pt x="9558" y="1297624"/>
                  </a:lnTo>
                  <a:cubicBezTo>
                    <a:pt x="4279" y="1297624"/>
                    <a:pt x="0" y="1293344"/>
                    <a:pt x="0" y="1288066"/>
                  </a:cubicBezTo>
                  <a:lnTo>
                    <a:pt x="0" y="9558"/>
                  </a:lnTo>
                  <a:cubicBezTo>
                    <a:pt x="0" y="4279"/>
                    <a:pt x="4279" y="0"/>
                    <a:pt x="9558" y="0"/>
                  </a:cubicBezTo>
                  <a:close/>
                </a:path>
              </a:pathLst>
            </a:custGeom>
            <a:solidFill>
              <a:srgbClr val="FFCFC9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2559927" cy="13452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0956129" y="2967121"/>
            <a:ext cx="1933314" cy="1089686"/>
          </a:xfrm>
          <a:custGeom>
            <a:avLst/>
            <a:gdLst/>
            <a:ahLst/>
            <a:cxnLst/>
            <a:rect r="r" b="b" t="t" l="l"/>
            <a:pathLst>
              <a:path h="1089686" w="1933314">
                <a:moveTo>
                  <a:pt x="0" y="0"/>
                </a:moveTo>
                <a:lnTo>
                  <a:pt x="1933314" y="0"/>
                </a:lnTo>
                <a:lnTo>
                  <a:pt x="1933314" y="1089686"/>
                </a:lnTo>
                <a:lnTo>
                  <a:pt x="0" y="10896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561255" y="7379568"/>
            <a:ext cx="1933314" cy="1089686"/>
          </a:xfrm>
          <a:custGeom>
            <a:avLst/>
            <a:gdLst/>
            <a:ahLst/>
            <a:cxnLst/>
            <a:rect r="r" b="b" t="t" l="l"/>
            <a:pathLst>
              <a:path h="1089686" w="1933314">
                <a:moveTo>
                  <a:pt x="0" y="0"/>
                </a:moveTo>
                <a:lnTo>
                  <a:pt x="1933315" y="0"/>
                </a:lnTo>
                <a:lnTo>
                  <a:pt x="1933315" y="1089686"/>
                </a:lnTo>
                <a:lnTo>
                  <a:pt x="0" y="10896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835164">
            <a:off x="416394" y="364947"/>
            <a:ext cx="1911331" cy="1327506"/>
          </a:xfrm>
          <a:custGeom>
            <a:avLst/>
            <a:gdLst/>
            <a:ahLst/>
            <a:cxnLst/>
            <a:rect r="r" b="b" t="t" l="l"/>
            <a:pathLst>
              <a:path h="1327506" w="1911331">
                <a:moveTo>
                  <a:pt x="0" y="0"/>
                </a:moveTo>
                <a:lnTo>
                  <a:pt x="1911331" y="0"/>
                </a:lnTo>
                <a:lnTo>
                  <a:pt x="1911331" y="1327506"/>
                </a:lnTo>
                <a:lnTo>
                  <a:pt x="0" y="132750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956129" y="2938611"/>
            <a:ext cx="8008246" cy="6760295"/>
          </a:xfrm>
          <a:custGeom>
            <a:avLst/>
            <a:gdLst/>
            <a:ahLst/>
            <a:cxnLst/>
            <a:rect r="r" b="b" t="t" l="l"/>
            <a:pathLst>
              <a:path h="6760295" w="8008246">
                <a:moveTo>
                  <a:pt x="0" y="0"/>
                </a:moveTo>
                <a:lnTo>
                  <a:pt x="8008246" y="0"/>
                </a:lnTo>
                <a:lnTo>
                  <a:pt x="8008246" y="6760294"/>
                </a:lnTo>
                <a:lnTo>
                  <a:pt x="0" y="676029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886410" y="4552950"/>
            <a:ext cx="9403070" cy="418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698" indent="-323849" lvl="1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>
                <a:solidFill>
                  <a:srgbClr val="06545D"/>
                </a:solidFill>
                <a:latin typeface="Cloud"/>
                <a:ea typeface="Cloud"/>
                <a:cs typeface="Cloud"/>
                <a:sym typeface="Cloud"/>
              </a:rPr>
              <a:t>Kateg</a:t>
            </a:r>
            <a:r>
              <a:rPr lang="en-US" sz="2999" strike="noStrike" u="none">
                <a:solidFill>
                  <a:srgbClr val="06545D"/>
                </a:solidFill>
                <a:latin typeface="Cloud"/>
                <a:ea typeface="Cloud"/>
                <a:cs typeface="Cloud"/>
                <a:sym typeface="Cloud"/>
              </a:rPr>
              <a:t>ori menu (makanan, minuman, kebersihan, dan rumah tangga)</a:t>
            </a:r>
          </a:p>
          <a:p>
            <a:pPr algn="just" marL="647698" indent="-323849" lvl="1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 strike="noStrike" u="none">
                <a:solidFill>
                  <a:srgbClr val="06545D"/>
                </a:solidFill>
                <a:latin typeface="Cloud"/>
                <a:ea typeface="Cloud"/>
                <a:cs typeface="Cloud"/>
                <a:sym typeface="Cloud"/>
              </a:rPr>
              <a:t>Tampilan gambar produk</a:t>
            </a:r>
          </a:p>
          <a:p>
            <a:pPr algn="just" marL="647698" indent="-323849" lvl="1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 strike="noStrike" u="none">
                <a:solidFill>
                  <a:srgbClr val="06545D"/>
                </a:solidFill>
                <a:latin typeface="Cloud"/>
                <a:ea typeface="Cloud"/>
                <a:cs typeface="Cloud"/>
                <a:sym typeface="Cloud"/>
              </a:rPr>
              <a:t>Tambahkan ke pesanan dengan mudah</a:t>
            </a:r>
          </a:p>
          <a:p>
            <a:pPr algn="just" marL="647698" indent="-323849" lvl="1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 strike="noStrike" u="none">
                <a:solidFill>
                  <a:srgbClr val="06545D"/>
                </a:solidFill>
                <a:latin typeface="Cloud"/>
                <a:ea typeface="Cloud"/>
                <a:cs typeface="Cloud"/>
                <a:sym typeface="Cloud"/>
              </a:rPr>
              <a:t>Hapus item dari keranjang </a:t>
            </a:r>
          </a:p>
          <a:p>
            <a:pPr algn="just" marL="647698" indent="-323849" lvl="1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 strike="noStrike" u="none">
                <a:solidFill>
                  <a:srgbClr val="06545D"/>
                </a:solidFill>
                <a:latin typeface="Cloud"/>
                <a:ea typeface="Cloud"/>
                <a:cs typeface="Cloud"/>
                <a:sym typeface="Cloud"/>
              </a:rPr>
              <a:t>Proses pembayaran dengan satu klik</a:t>
            </a:r>
          </a:p>
          <a:p>
            <a:pPr algn="just" marL="647698" indent="-323849" lvl="1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 strike="noStrike" u="none">
                <a:solidFill>
                  <a:srgbClr val="06545D"/>
                </a:solidFill>
                <a:latin typeface="Cloud"/>
                <a:ea typeface="Cloud"/>
                <a:cs typeface="Cloud"/>
                <a:sym typeface="Cloud"/>
              </a:rPr>
              <a:t>Nota pembelian otomatis (dengan invoice </a:t>
            </a:r>
          </a:p>
          <a:p>
            <a:pPr algn="just">
              <a:lnSpc>
                <a:spcPts val="4199"/>
              </a:lnSpc>
              <a:spcBef>
                <a:spcPct val="0"/>
              </a:spcBef>
            </a:pPr>
            <a:r>
              <a:rPr lang="en-US" sz="2999" strike="noStrike" u="none">
                <a:solidFill>
                  <a:srgbClr val="06545D"/>
                </a:solidFill>
                <a:latin typeface="Cloud"/>
                <a:ea typeface="Cloud"/>
                <a:cs typeface="Cloud"/>
                <a:sym typeface="Cloud"/>
              </a:rPr>
              <a:t>     dan waktu)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6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809159" y="9258300"/>
            <a:ext cx="10036376" cy="1636311"/>
            <a:chOff x="0" y="0"/>
            <a:chExt cx="2643325" cy="43096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43325" cy="430963"/>
            </a:xfrm>
            <a:custGeom>
              <a:avLst/>
              <a:gdLst/>
              <a:ahLst/>
              <a:cxnLst/>
              <a:rect r="r" b="b" t="t" l="l"/>
              <a:pathLst>
                <a:path h="430963" w="2643325">
                  <a:moveTo>
                    <a:pt x="9257" y="0"/>
                  </a:moveTo>
                  <a:lnTo>
                    <a:pt x="2634069" y="0"/>
                  </a:lnTo>
                  <a:cubicBezTo>
                    <a:pt x="2639181" y="0"/>
                    <a:pt x="2643325" y="4144"/>
                    <a:pt x="2643325" y="9257"/>
                  </a:cubicBezTo>
                  <a:lnTo>
                    <a:pt x="2643325" y="421706"/>
                  </a:lnTo>
                  <a:cubicBezTo>
                    <a:pt x="2643325" y="426818"/>
                    <a:pt x="2639181" y="430963"/>
                    <a:pt x="2634069" y="430963"/>
                  </a:cubicBezTo>
                  <a:lnTo>
                    <a:pt x="9257" y="430963"/>
                  </a:lnTo>
                  <a:cubicBezTo>
                    <a:pt x="4144" y="430963"/>
                    <a:pt x="0" y="426818"/>
                    <a:pt x="0" y="421706"/>
                  </a:cubicBezTo>
                  <a:lnTo>
                    <a:pt x="0" y="9257"/>
                  </a:lnTo>
                  <a:cubicBezTo>
                    <a:pt x="0" y="4144"/>
                    <a:pt x="4144" y="0"/>
                    <a:pt x="9257" y="0"/>
                  </a:cubicBezTo>
                  <a:close/>
                </a:path>
              </a:pathLst>
            </a:custGeom>
            <a:solidFill>
              <a:srgbClr val="FFCFC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643325" cy="4785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10800000">
            <a:off x="-2552853" y="-2692662"/>
            <a:ext cx="12695779" cy="5032145"/>
          </a:xfrm>
          <a:custGeom>
            <a:avLst/>
            <a:gdLst/>
            <a:ahLst/>
            <a:cxnLst/>
            <a:rect r="r" b="b" t="t" l="l"/>
            <a:pathLst>
              <a:path h="5032145" w="12695779">
                <a:moveTo>
                  <a:pt x="0" y="0"/>
                </a:moveTo>
                <a:lnTo>
                  <a:pt x="12695779" y="0"/>
                </a:lnTo>
                <a:lnTo>
                  <a:pt x="12695779" y="5032145"/>
                </a:lnTo>
                <a:lnTo>
                  <a:pt x="0" y="50321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796929" y="6502746"/>
            <a:ext cx="1933314" cy="1089686"/>
          </a:xfrm>
          <a:custGeom>
            <a:avLst/>
            <a:gdLst/>
            <a:ahLst/>
            <a:cxnLst/>
            <a:rect r="r" b="b" t="t" l="l"/>
            <a:pathLst>
              <a:path h="1089686" w="1933314">
                <a:moveTo>
                  <a:pt x="0" y="0"/>
                </a:moveTo>
                <a:lnTo>
                  <a:pt x="1933314" y="0"/>
                </a:lnTo>
                <a:lnTo>
                  <a:pt x="1933314" y="1089687"/>
                </a:lnTo>
                <a:lnTo>
                  <a:pt x="0" y="10896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867093" y="1028700"/>
            <a:ext cx="1933314" cy="1089686"/>
          </a:xfrm>
          <a:custGeom>
            <a:avLst/>
            <a:gdLst/>
            <a:ahLst/>
            <a:cxnLst/>
            <a:rect r="r" b="b" t="t" l="l"/>
            <a:pathLst>
              <a:path h="1089686" w="1933314">
                <a:moveTo>
                  <a:pt x="0" y="0"/>
                </a:moveTo>
                <a:lnTo>
                  <a:pt x="1933315" y="0"/>
                </a:lnTo>
                <a:lnTo>
                  <a:pt x="1933315" y="1089686"/>
                </a:lnTo>
                <a:lnTo>
                  <a:pt x="0" y="10896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372270" y="3516455"/>
            <a:ext cx="1314841" cy="741092"/>
          </a:xfrm>
          <a:custGeom>
            <a:avLst/>
            <a:gdLst/>
            <a:ahLst/>
            <a:cxnLst/>
            <a:rect r="r" b="b" t="t" l="l"/>
            <a:pathLst>
              <a:path h="741092" w="1314841">
                <a:moveTo>
                  <a:pt x="0" y="0"/>
                </a:moveTo>
                <a:lnTo>
                  <a:pt x="1314841" y="0"/>
                </a:lnTo>
                <a:lnTo>
                  <a:pt x="1314841" y="741092"/>
                </a:lnTo>
                <a:lnTo>
                  <a:pt x="0" y="7410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9728" y="0"/>
            <a:ext cx="2031668" cy="1414780"/>
          </a:xfrm>
          <a:custGeom>
            <a:avLst/>
            <a:gdLst/>
            <a:ahLst/>
            <a:cxnLst/>
            <a:rect r="r" b="b" t="t" l="l"/>
            <a:pathLst>
              <a:path h="1414780" w="2031668">
                <a:moveTo>
                  <a:pt x="0" y="0"/>
                </a:moveTo>
                <a:lnTo>
                  <a:pt x="2031668" y="0"/>
                </a:lnTo>
                <a:lnTo>
                  <a:pt x="2031668" y="1414780"/>
                </a:lnTo>
                <a:lnTo>
                  <a:pt x="0" y="141478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130725" y="2152773"/>
            <a:ext cx="11393245" cy="5981453"/>
          </a:xfrm>
          <a:custGeom>
            <a:avLst/>
            <a:gdLst/>
            <a:ahLst/>
            <a:cxnLst/>
            <a:rect r="r" b="b" t="t" l="l"/>
            <a:pathLst>
              <a:path h="5981453" w="11393245">
                <a:moveTo>
                  <a:pt x="0" y="0"/>
                </a:moveTo>
                <a:lnTo>
                  <a:pt x="11393244" y="0"/>
                </a:lnTo>
                <a:lnTo>
                  <a:pt x="11393244" y="5981454"/>
                </a:lnTo>
                <a:lnTo>
                  <a:pt x="0" y="598145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152219" y="602646"/>
            <a:ext cx="14714874" cy="9619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19"/>
              </a:lnSpc>
            </a:pPr>
            <a:r>
              <a:rPr lang="en-US" sz="6745">
                <a:solidFill>
                  <a:srgbClr val="06545D"/>
                </a:solidFill>
                <a:latin typeface="Sniglet"/>
                <a:ea typeface="Sniglet"/>
                <a:cs typeface="Sniglet"/>
                <a:sym typeface="Sniglet"/>
              </a:rPr>
              <a:t>Seperti apa tampilan antarmukanya?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607212" y="9585601"/>
            <a:ext cx="4440270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6545D"/>
                </a:solidFill>
                <a:latin typeface="Cloud"/>
                <a:ea typeface="Cloud"/>
                <a:cs typeface="Cloud"/>
                <a:sym typeface="Cloud"/>
              </a:rPr>
              <a:t>Gambar 1. Tampilan awal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6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87693" y="9258300"/>
            <a:ext cx="18926602" cy="1636311"/>
            <a:chOff x="0" y="0"/>
            <a:chExt cx="4984784" cy="43096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84784" cy="430963"/>
            </a:xfrm>
            <a:custGeom>
              <a:avLst/>
              <a:gdLst/>
              <a:ahLst/>
              <a:cxnLst/>
              <a:rect r="r" b="b" t="t" l="l"/>
              <a:pathLst>
                <a:path h="430963" w="4984784">
                  <a:moveTo>
                    <a:pt x="4909" y="0"/>
                  </a:moveTo>
                  <a:lnTo>
                    <a:pt x="4979875" y="0"/>
                  </a:lnTo>
                  <a:cubicBezTo>
                    <a:pt x="4981177" y="0"/>
                    <a:pt x="4982426" y="517"/>
                    <a:pt x="4983347" y="1438"/>
                  </a:cubicBezTo>
                  <a:cubicBezTo>
                    <a:pt x="4984267" y="2358"/>
                    <a:pt x="4984784" y="3607"/>
                    <a:pt x="4984784" y="4909"/>
                  </a:cubicBezTo>
                  <a:lnTo>
                    <a:pt x="4984784" y="426054"/>
                  </a:lnTo>
                  <a:cubicBezTo>
                    <a:pt x="4984784" y="428765"/>
                    <a:pt x="4982587" y="430963"/>
                    <a:pt x="4979875" y="430963"/>
                  </a:cubicBezTo>
                  <a:lnTo>
                    <a:pt x="4909" y="430963"/>
                  </a:lnTo>
                  <a:cubicBezTo>
                    <a:pt x="3607" y="430963"/>
                    <a:pt x="2358" y="430445"/>
                    <a:pt x="1438" y="429525"/>
                  </a:cubicBezTo>
                  <a:cubicBezTo>
                    <a:pt x="517" y="428604"/>
                    <a:pt x="0" y="427356"/>
                    <a:pt x="0" y="426054"/>
                  </a:cubicBezTo>
                  <a:lnTo>
                    <a:pt x="0" y="4909"/>
                  </a:lnTo>
                  <a:cubicBezTo>
                    <a:pt x="0" y="3607"/>
                    <a:pt x="517" y="2358"/>
                    <a:pt x="1438" y="1438"/>
                  </a:cubicBezTo>
                  <a:cubicBezTo>
                    <a:pt x="2358" y="517"/>
                    <a:pt x="3607" y="0"/>
                    <a:pt x="4909" y="0"/>
                  </a:cubicBezTo>
                  <a:close/>
                </a:path>
              </a:pathLst>
            </a:custGeom>
            <a:solidFill>
              <a:srgbClr val="FFCFC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984784" cy="4785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10800000">
            <a:off x="-2552853" y="-2692662"/>
            <a:ext cx="12695779" cy="5032145"/>
          </a:xfrm>
          <a:custGeom>
            <a:avLst/>
            <a:gdLst/>
            <a:ahLst/>
            <a:cxnLst/>
            <a:rect r="r" b="b" t="t" l="l"/>
            <a:pathLst>
              <a:path h="5032145" w="12695779">
                <a:moveTo>
                  <a:pt x="0" y="0"/>
                </a:moveTo>
                <a:lnTo>
                  <a:pt x="12695779" y="0"/>
                </a:lnTo>
                <a:lnTo>
                  <a:pt x="12695779" y="5032145"/>
                </a:lnTo>
                <a:lnTo>
                  <a:pt x="0" y="50321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796929" y="6502746"/>
            <a:ext cx="1933314" cy="1089686"/>
          </a:xfrm>
          <a:custGeom>
            <a:avLst/>
            <a:gdLst/>
            <a:ahLst/>
            <a:cxnLst/>
            <a:rect r="r" b="b" t="t" l="l"/>
            <a:pathLst>
              <a:path h="1089686" w="1933314">
                <a:moveTo>
                  <a:pt x="0" y="0"/>
                </a:moveTo>
                <a:lnTo>
                  <a:pt x="1933314" y="0"/>
                </a:lnTo>
                <a:lnTo>
                  <a:pt x="1933314" y="1089687"/>
                </a:lnTo>
                <a:lnTo>
                  <a:pt x="0" y="10896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867093" y="1028700"/>
            <a:ext cx="1933314" cy="1089686"/>
          </a:xfrm>
          <a:custGeom>
            <a:avLst/>
            <a:gdLst/>
            <a:ahLst/>
            <a:cxnLst/>
            <a:rect r="r" b="b" t="t" l="l"/>
            <a:pathLst>
              <a:path h="1089686" w="1933314">
                <a:moveTo>
                  <a:pt x="0" y="0"/>
                </a:moveTo>
                <a:lnTo>
                  <a:pt x="1933315" y="0"/>
                </a:lnTo>
                <a:lnTo>
                  <a:pt x="1933315" y="1089686"/>
                </a:lnTo>
                <a:lnTo>
                  <a:pt x="0" y="10896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487693" y="2339483"/>
            <a:ext cx="1314841" cy="741092"/>
          </a:xfrm>
          <a:custGeom>
            <a:avLst/>
            <a:gdLst/>
            <a:ahLst/>
            <a:cxnLst/>
            <a:rect r="r" b="b" t="t" l="l"/>
            <a:pathLst>
              <a:path h="741092" w="1314841">
                <a:moveTo>
                  <a:pt x="0" y="0"/>
                </a:moveTo>
                <a:lnTo>
                  <a:pt x="1314842" y="0"/>
                </a:lnTo>
                <a:lnTo>
                  <a:pt x="1314842" y="741093"/>
                </a:lnTo>
                <a:lnTo>
                  <a:pt x="0" y="74109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7241" y="9156976"/>
            <a:ext cx="2031668" cy="1414780"/>
          </a:xfrm>
          <a:custGeom>
            <a:avLst/>
            <a:gdLst/>
            <a:ahLst/>
            <a:cxnLst/>
            <a:rect r="r" b="b" t="t" l="l"/>
            <a:pathLst>
              <a:path h="1414780" w="2031668">
                <a:moveTo>
                  <a:pt x="0" y="0"/>
                </a:moveTo>
                <a:lnTo>
                  <a:pt x="2031669" y="0"/>
                </a:lnTo>
                <a:lnTo>
                  <a:pt x="2031669" y="1414780"/>
                </a:lnTo>
                <a:lnTo>
                  <a:pt x="0" y="141478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142926" y="2339483"/>
            <a:ext cx="4917519" cy="5989538"/>
          </a:xfrm>
          <a:custGeom>
            <a:avLst/>
            <a:gdLst/>
            <a:ahLst/>
            <a:cxnLst/>
            <a:rect r="r" b="b" t="t" l="l"/>
            <a:pathLst>
              <a:path h="5989538" w="4917519">
                <a:moveTo>
                  <a:pt x="0" y="0"/>
                </a:moveTo>
                <a:lnTo>
                  <a:pt x="4917519" y="0"/>
                </a:lnTo>
                <a:lnTo>
                  <a:pt x="4917519" y="5989538"/>
                </a:lnTo>
                <a:lnTo>
                  <a:pt x="0" y="598953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  <a:ln w="38100" cap="sq">
            <a:solidFill>
              <a:srgbClr val="06545D"/>
            </a:solidFill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3906343" y="2339483"/>
            <a:ext cx="4722757" cy="5989538"/>
          </a:xfrm>
          <a:custGeom>
            <a:avLst/>
            <a:gdLst/>
            <a:ahLst/>
            <a:cxnLst/>
            <a:rect r="r" b="b" t="t" l="l"/>
            <a:pathLst>
              <a:path h="5989538" w="4722757">
                <a:moveTo>
                  <a:pt x="0" y="0"/>
                </a:moveTo>
                <a:lnTo>
                  <a:pt x="4722757" y="0"/>
                </a:lnTo>
                <a:lnTo>
                  <a:pt x="4722757" y="5989538"/>
                </a:lnTo>
                <a:lnTo>
                  <a:pt x="0" y="5989538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152219" y="602646"/>
            <a:ext cx="14714874" cy="9619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19"/>
              </a:lnSpc>
            </a:pPr>
            <a:r>
              <a:rPr lang="en-US" sz="6745">
                <a:solidFill>
                  <a:srgbClr val="06545D"/>
                </a:solidFill>
                <a:latin typeface="Sniglet"/>
                <a:ea typeface="Sniglet"/>
                <a:cs typeface="Sniglet"/>
                <a:sym typeface="Sniglet"/>
              </a:rPr>
              <a:t>Seperti apa tampilan antarmukanya?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761812" y="9585601"/>
            <a:ext cx="4857113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6545D"/>
                </a:solidFill>
                <a:latin typeface="Cloud"/>
                <a:ea typeface="Cloud"/>
                <a:cs typeface="Cloud"/>
                <a:sym typeface="Cloud"/>
              </a:rPr>
              <a:t>Gambar 2. Daftar pemesanan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821632" y="9585601"/>
            <a:ext cx="4857113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6545D"/>
                </a:solidFill>
                <a:latin typeface="Cloud"/>
                <a:ea typeface="Cloud"/>
                <a:cs typeface="Cloud"/>
                <a:sym typeface="Cloud"/>
              </a:rPr>
              <a:t>Gambar 3. Struk pembayaran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6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87693" y="9258300"/>
            <a:ext cx="18926602" cy="1636311"/>
            <a:chOff x="0" y="0"/>
            <a:chExt cx="4984784" cy="43096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84784" cy="430963"/>
            </a:xfrm>
            <a:custGeom>
              <a:avLst/>
              <a:gdLst/>
              <a:ahLst/>
              <a:cxnLst/>
              <a:rect r="r" b="b" t="t" l="l"/>
              <a:pathLst>
                <a:path h="430963" w="4984784">
                  <a:moveTo>
                    <a:pt x="4909" y="0"/>
                  </a:moveTo>
                  <a:lnTo>
                    <a:pt x="4979875" y="0"/>
                  </a:lnTo>
                  <a:cubicBezTo>
                    <a:pt x="4981177" y="0"/>
                    <a:pt x="4982426" y="517"/>
                    <a:pt x="4983347" y="1438"/>
                  </a:cubicBezTo>
                  <a:cubicBezTo>
                    <a:pt x="4984267" y="2358"/>
                    <a:pt x="4984784" y="3607"/>
                    <a:pt x="4984784" y="4909"/>
                  </a:cubicBezTo>
                  <a:lnTo>
                    <a:pt x="4984784" y="426054"/>
                  </a:lnTo>
                  <a:cubicBezTo>
                    <a:pt x="4984784" y="428765"/>
                    <a:pt x="4982587" y="430963"/>
                    <a:pt x="4979875" y="430963"/>
                  </a:cubicBezTo>
                  <a:lnTo>
                    <a:pt x="4909" y="430963"/>
                  </a:lnTo>
                  <a:cubicBezTo>
                    <a:pt x="3607" y="430963"/>
                    <a:pt x="2358" y="430445"/>
                    <a:pt x="1438" y="429525"/>
                  </a:cubicBezTo>
                  <a:cubicBezTo>
                    <a:pt x="517" y="428604"/>
                    <a:pt x="0" y="427356"/>
                    <a:pt x="0" y="426054"/>
                  </a:cubicBezTo>
                  <a:lnTo>
                    <a:pt x="0" y="4909"/>
                  </a:lnTo>
                  <a:cubicBezTo>
                    <a:pt x="0" y="3607"/>
                    <a:pt x="517" y="2358"/>
                    <a:pt x="1438" y="1438"/>
                  </a:cubicBezTo>
                  <a:cubicBezTo>
                    <a:pt x="2358" y="517"/>
                    <a:pt x="3607" y="0"/>
                    <a:pt x="4909" y="0"/>
                  </a:cubicBezTo>
                  <a:close/>
                </a:path>
              </a:pathLst>
            </a:custGeom>
            <a:solidFill>
              <a:srgbClr val="FFCFC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984784" cy="4785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10800000">
            <a:off x="-2552853" y="-2692662"/>
            <a:ext cx="12695779" cy="5032145"/>
          </a:xfrm>
          <a:custGeom>
            <a:avLst/>
            <a:gdLst/>
            <a:ahLst/>
            <a:cxnLst/>
            <a:rect r="r" b="b" t="t" l="l"/>
            <a:pathLst>
              <a:path h="5032145" w="12695779">
                <a:moveTo>
                  <a:pt x="0" y="0"/>
                </a:moveTo>
                <a:lnTo>
                  <a:pt x="12695779" y="0"/>
                </a:lnTo>
                <a:lnTo>
                  <a:pt x="12695779" y="5032145"/>
                </a:lnTo>
                <a:lnTo>
                  <a:pt x="0" y="50321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796929" y="6502746"/>
            <a:ext cx="1933314" cy="1089686"/>
          </a:xfrm>
          <a:custGeom>
            <a:avLst/>
            <a:gdLst/>
            <a:ahLst/>
            <a:cxnLst/>
            <a:rect r="r" b="b" t="t" l="l"/>
            <a:pathLst>
              <a:path h="1089686" w="1933314">
                <a:moveTo>
                  <a:pt x="0" y="0"/>
                </a:moveTo>
                <a:lnTo>
                  <a:pt x="1933314" y="0"/>
                </a:lnTo>
                <a:lnTo>
                  <a:pt x="1933314" y="1089687"/>
                </a:lnTo>
                <a:lnTo>
                  <a:pt x="0" y="10896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867093" y="1028700"/>
            <a:ext cx="1933314" cy="1089686"/>
          </a:xfrm>
          <a:custGeom>
            <a:avLst/>
            <a:gdLst/>
            <a:ahLst/>
            <a:cxnLst/>
            <a:rect r="r" b="b" t="t" l="l"/>
            <a:pathLst>
              <a:path h="1089686" w="1933314">
                <a:moveTo>
                  <a:pt x="0" y="0"/>
                </a:moveTo>
                <a:lnTo>
                  <a:pt x="1933315" y="0"/>
                </a:lnTo>
                <a:lnTo>
                  <a:pt x="1933315" y="1089686"/>
                </a:lnTo>
                <a:lnTo>
                  <a:pt x="0" y="10896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487693" y="2339483"/>
            <a:ext cx="1314841" cy="741092"/>
          </a:xfrm>
          <a:custGeom>
            <a:avLst/>
            <a:gdLst/>
            <a:ahLst/>
            <a:cxnLst/>
            <a:rect r="r" b="b" t="t" l="l"/>
            <a:pathLst>
              <a:path h="741092" w="1314841">
                <a:moveTo>
                  <a:pt x="0" y="0"/>
                </a:moveTo>
                <a:lnTo>
                  <a:pt x="1314842" y="0"/>
                </a:lnTo>
                <a:lnTo>
                  <a:pt x="1314842" y="741093"/>
                </a:lnTo>
                <a:lnTo>
                  <a:pt x="0" y="74109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7241" y="9156976"/>
            <a:ext cx="2031668" cy="1414780"/>
          </a:xfrm>
          <a:custGeom>
            <a:avLst/>
            <a:gdLst/>
            <a:ahLst/>
            <a:cxnLst/>
            <a:rect r="r" b="b" t="t" l="l"/>
            <a:pathLst>
              <a:path h="1414780" w="2031668">
                <a:moveTo>
                  <a:pt x="0" y="0"/>
                </a:moveTo>
                <a:lnTo>
                  <a:pt x="2031669" y="0"/>
                </a:lnTo>
                <a:lnTo>
                  <a:pt x="2031669" y="1414780"/>
                </a:lnTo>
                <a:lnTo>
                  <a:pt x="0" y="141478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650747" y="2182079"/>
            <a:ext cx="10986507" cy="5922842"/>
          </a:xfrm>
          <a:custGeom>
            <a:avLst/>
            <a:gdLst/>
            <a:ahLst/>
            <a:cxnLst/>
            <a:rect r="r" b="b" t="t" l="l"/>
            <a:pathLst>
              <a:path h="5922842" w="10986507">
                <a:moveTo>
                  <a:pt x="0" y="0"/>
                </a:moveTo>
                <a:lnTo>
                  <a:pt x="10986506" y="0"/>
                </a:lnTo>
                <a:lnTo>
                  <a:pt x="10986506" y="5922842"/>
                </a:lnTo>
                <a:lnTo>
                  <a:pt x="0" y="592284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152219" y="602646"/>
            <a:ext cx="14714874" cy="9619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19"/>
              </a:lnSpc>
            </a:pPr>
            <a:r>
              <a:rPr lang="en-US" sz="6745">
                <a:solidFill>
                  <a:srgbClr val="06545D"/>
                </a:solidFill>
                <a:latin typeface="Sniglet"/>
                <a:ea typeface="Sniglet"/>
                <a:cs typeface="Sniglet"/>
                <a:sym typeface="Sniglet"/>
              </a:rPr>
              <a:t>Seperti apa tampilan antarmukanya?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334095" y="9585590"/>
            <a:ext cx="5891270" cy="490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6545D"/>
                </a:solidFill>
                <a:latin typeface="Cloud"/>
                <a:ea typeface="Cloud"/>
                <a:cs typeface="Cloud"/>
                <a:sym typeface="Cloud"/>
              </a:rPr>
              <a:t>Gambar 4. Menampilkan Data base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6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87693" y="9258300"/>
            <a:ext cx="18926602" cy="1636311"/>
            <a:chOff x="0" y="0"/>
            <a:chExt cx="4984784" cy="43096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84784" cy="430963"/>
            </a:xfrm>
            <a:custGeom>
              <a:avLst/>
              <a:gdLst/>
              <a:ahLst/>
              <a:cxnLst/>
              <a:rect r="r" b="b" t="t" l="l"/>
              <a:pathLst>
                <a:path h="430963" w="4984784">
                  <a:moveTo>
                    <a:pt x="4909" y="0"/>
                  </a:moveTo>
                  <a:lnTo>
                    <a:pt x="4979875" y="0"/>
                  </a:lnTo>
                  <a:cubicBezTo>
                    <a:pt x="4981177" y="0"/>
                    <a:pt x="4982426" y="517"/>
                    <a:pt x="4983347" y="1438"/>
                  </a:cubicBezTo>
                  <a:cubicBezTo>
                    <a:pt x="4984267" y="2358"/>
                    <a:pt x="4984784" y="3607"/>
                    <a:pt x="4984784" y="4909"/>
                  </a:cubicBezTo>
                  <a:lnTo>
                    <a:pt x="4984784" y="426054"/>
                  </a:lnTo>
                  <a:cubicBezTo>
                    <a:pt x="4984784" y="428765"/>
                    <a:pt x="4982587" y="430963"/>
                    <a:pt x="4979875" y="430963"/>
                  </a:cubicBezTo>
                  <a:lnTo>
                    <a:pt x="4909" y="430963"/>
                  </a:lnTo>
                  <a:cubicBezTo>
                    <a:pt x="3607" y="430963"/>
                    <a:pt x="2358" y="430445"/>
                    <a:pt x="1438" y="429525"/>
                  </a:cubicBezTo>
                  <a:cubicBezTo>
                    <a:pt x="517" y="428604"/>
                    <a:pt x="0" y="427356"/>
                    <a:pt x="0" y="426054"/>
                  </a:cubicBezTo>
                  <a:lnTo>
                    <a:pt x="0" y="4909"/>
                  </a:lnTo>
                  <a:cubicBezTo>
                    <a:pt x="0" y="3607"/>
                    <a:pt x="517" y="2358"/>
                    <a:pt x="1438" y="1438"/>
                  </a:cubicBezTo>
                  <a:cubicBezTo>
                    <a:pt x="2358" y="517"/>
                    <a:pt x="3607" y="0"/>
                    <a:pt x="4909" y="0"/>
                  </a:cubicBezTo>
                  <a:close/>
                </a:path>
              </a:pathLst>
            </a:custGeom>
            <a:solidFill>
              <a:srgbClr val="FFCFC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984784" cy="4785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10800000">
            <a:off x="-2552853" y="-2692662"/>
            <a:ext cx="12695779" cy="5032145"/>
          </a:xfrm>
          <a:custGeom>
            <a:avLst/>
            <a:gdLst/>
            <a:ahLst/>
            <a:cxnLst/>
            <a:rect r="r" b="b" t="t" l="l"/>
            <a:pathLst>
              <a:path h="5032145" w="12695779">
                <a:moveTo>
                  <a:pt x="0" y="0"/>
                </a:moveTo>
                <a:lnTo>
                  <a:pt x="12695779" y="0"/>
                </a:lnTo>
                <a:lnTo>
                  <a:pt x="12695779" y="5032145"/>
                </a:lnTo>
                <a:lnTo>
                  <a:pt x="0" y="50321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796929" y="6502746"/>
            <a:ext cx="1933314" cy="1089686"/>
          </a:xfrm>
          <a:custGeom>
            <a:avLst/>
            <a:gdLst/>
            <a:ahLst/>
            <a:cxnLst/>
            <a:rect r="r" b="b" t="t" l="l"/>
            <a:pathLst>
              <a:path h="1089686" w="1933314">
                <a:moveTo>
                  <a:pt x="0" y="0"/>
                </a:moveTo>
                <a:lnTo>
                  <a:pt x="1933314" y="0"/>
                </a:lnTo>
                <a:lnTo>
                  <a:pt x="1933314" y="1089687"/>
                </a:lnTo>
                <a:lnTo>
                  <a:pt x="0" y="10896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867093" y="1028700"/>
            <a:ext cx="1933314" cy="1089686"/>
          </a:xfrm>
          <a:custGeom>
            <a:avLst/>
            <a:gdLst/>
            <a:ahLst/>
            <a:cxnLst/>
            <a:rect r="r" b="b" t="t" l="l"/>
            <a:pathLst>
              <a:path h="1089686" w="1933314">
                <a:moveTo>
                  <a:pt x="0" y="0"/>
                </a:moveTo>
                <a:lnTo>
                  <a:pt x="1933315" y="0"/>
                </a:lnTo>
                <a:lnTo>
                  <a:pt x="1933315" y="1089686"/>
                </a:lnTo>
                <a:lnTo>
                  <a:pt x="0" y="10896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487693" y="2339483"/>
            <a:ext cx="1314841" cy="741092"/>
          </a:xfrm>
          <a:custGeom>
            <a:avLst/>
            <a:gdLst/>
            <a:ahLst/>
            <a:cxnLst/>
            <a:rect r="r" b="b" t="t" l="l"/>
            <a:pathLst>
              <a:path h="741092" w="1314841">
                <a:moveTo>
                  <a:pt x="0" y="0"/>
                </a:moveTo>
                <a:lnTo>
                  <a:pt x="1314842" y="0"/>
                </a:lnTo>
                <a:lnTo>
                  <a:pt x="1314842" y="741093"/>
                </a:lnTo>
                <a:lnTo>
                  <a:pt x="0" y="74109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7241" y="9156976"/>
            <a:ext cx="2031668" cy="1414780"/>
          </a:xfrm>
          <a:custGeom>
            <a:avLst/>
            <a:gdLst/>
            <a:ahLst/>
            <a:cxnLst/>
            <a:rect r="r" b="b" t="t" l="l"/>
            <a:pathLst>
              <a:path h="1414780" w="2031668">
                <a:moveTo>
                  <a:pt x="0" y="0"/>
                </a:moveTo>
                <a:lnTo>
                  <a:pt x="2031669" y="0"/>
                </a:lnTo>
                <a:lnTo>
                  <a:pt x="2031669" y="1414780"/>
                </a:lnTo>
                <a:lnTo>
                  <a:pt x="0" y="141478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349709" y="2710029"/>
            <a:ext cx="6057533" cy="5029317"/>
          </a:xfrm>
          <a:custGeom>
            <a:avLst/>
            <a:gdLst/>
            <a:ahLst/>
            <a:cxnLst/>
            <a:rect r="r" b="b" t="t" l="l"/>
            <a:pathLst>
              <a:path h="5029317" w="6057533">
                <a:moveTo>
                  <a:pt x="0" y="0"/>
                </a:moveTo>
                <a:lnTo>
                  <a:pt x="6057532" y="0"/>
                </a:lnTo>
                <a:lnTo>
                  <a:pt x="6057532" y="5029317"/>
                </a:lnTo>
                <a:lnTo>
                  <a:pt x="0" y="502931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  <a:ln w="38100" cap="sq">
            <a:solidFill>
              <a:srgbClr val="06545D"/>
            </a:solidFill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787687" y="2710029"/>
            <a:ext cx="7703936" cy="5023327"/>
          </a:xfrm>
          <a:custGeom>
            <a:avLst/>
            <a:gdLst/>
            <a:ahLst/>
            <a:cxnLst/>
            <a:rect r="r" b="b" t="t" l="l"/>
            <a:pathLst>
              <a:path h="5023327" w="7703936">
                <a:moveTo>
                  <a:pt x="0" y="0"/>
                </a:moveTo>
                <a:lnTo>
                  <a:pt x="7703937" y="0"/>
                </a:lnTo>
                <a:lnTo>
                  <a:pt x="7703937" y="5023327"/>
                </a:lnTo>
                <a:lnTo>
                  <a:pt x="0" y="502332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  <a:ln w="38100" cap="sq">
            <a:solidFill>
              <a:srgbClr val="06545D"/>
            </a:solidFill>
            <a:prstDash val="solid"/>
            <a:miter/>
          </a:ln>
        </p:spPr>
      </p:sp>
      <p:sp>
        <p:nvSpPr>
          <p:cNvPr name="TextBox 12" id="12"/>
          <p:cNvSpPr txBox="true"/>
          <p:nvPr/>
        </p:nvSpPr>
        <p:spPr>
          <a:xfrm rot="0">
            <a:off x="2152219" y="612171"/>
            <a:ext cx="14255022" cy="8997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79"/>
              </a:lnSpc>
            </a:pPr>
            <a:r>
              <a:rPr lang="en-US" sz="6345">
                <a:solidFill>
                  <a:srgbClr val="06545D"/>
                </a:solidFill>
                <a:latin typeface="Sniglet"/>
                <a:ea typeface="Sniglet"/>
                <a:cs typeface="Sniglet"/>
                <a:sym typeface="Sniglet"/>
              </a:rPr>
              <a:t>Seperti apa tampilan antarmukanya?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715443" y="9585601"/>
            <a:ext cx="4857113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6545D"/>
                </a:solidFill>
                <a:latin typeface="Cloud"/>
                <a:ea typeface="Cloud"/>
                <a:cs typeface="Cloud"/>
                <a:sym typeface="Cloud"/>
              </a:rPr>
              <a:t>Gambar 4. Pesan error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DAGpG5LxPnQ</dc:identifier>
  <dcterms:modified xsi:type="dcterms:W3CDTF">2011-08-01T06:04:30Z</dcterms:modified>
  <cp:revision>1</cp:revision>
  <dc:title>PPT Project UMKM Toko</dc:title>
</cp:coreProperties>
</file>