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9" r:id="rId3"/>
    <p:sldId id="264" r:id="rId4"/>
    <p:sldId id="268" r:id="rId5"/>
    <p:sldId id="414" r:id="rId7"/>
    <p:sldId id="415" r:id="rId8"/>
    <p:sldId id="413" r:id="rId9"/>
    <p:sldId id="417" r:id="rId10"/>
    <p:sldId id="429" r:id="rId11"/>
    <p:sldId id="432" r:id="rId12"/>
    <p:sldId id="433" r:id="rId13"/>
    <p:sldId id="43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06" y="-198"/>
      </p:cViewPr>
      <p:guideLst>
        <p:guide orient="horz" pos="2181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093AD-7C06-486F-9754-D5B73F7C37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EDE87-FC43-4F0C-9C51-E666AB0AC5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/>
              <a:t>Bradley Hand ITC</a:t>
            </a:r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F778EE-BD9B-4B2F-B8C1-9D68625E84B7}" type="slidenum"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00E00-5D83-46E2-B18B-6027595511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288FD-FF8E-4205-8603-C8BB8BCBCB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73710" y="2260600"/>
            <a:ext cx="11245215" cy="2760980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</a:extLst>
          </a:blip>
          <a:srcRect l="17878" t="35012" b="43146"/>
          <a:stretch>
            <a:fillRect/>
          </a:stretch>
        </p:blipFill>
        <p:spPr>
          <a:xfrm>
            <a:off x="-1" y="0"/>
            <a:ext cx="5837731" cy="216615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13155" y="3143250"/>
            <a:ext cx="99656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3D73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我对</a:t>
            </a:r>
            <a:r>
              <a:rPr lang="en-US" altLang="zh-CN" sz="3200" dirty="0">
                <a:solidFill>
                  <a:srgbClr val="3D73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JVM</a:t>
            </a:r>
            <a:r>
              <a:rPr lang="zh-CN" altLang="en-US" sz="3200" dirty="0">
                <a:solidFill>
                  <a:srgbClr val="3D73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的一些认识</a:t>
            </a:r>
            <a:endParaRPr lang="zh-CN" altLang="en-US" sz="3200" dirty="0">
              <a:solidFill>
                <a:srgbClr val="3D735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32"/>
          <p:cNvSpPr txBox="1">
            <a:spLocks noChangeArrowheads="1"/>
          </p:cNvSpPr>
          <p:nvPr/>
        </p:nvSpPr>
        <p:spPr bwMode="auto">
          <a:xfrm>
            <a:off x="4514215" y="4365625"/>
            <a:ext cx="30759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dirty="0" smtClean="0">
                <a:solidFill>
                  <a:srgbClr val="3D73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分享人：蔡海风</a:t>
            </a:r>
            <a:endParaRPr lang="zh-CN" altLang="en-US" sz="1200" dirty="0" smtClean="0">
              <a:solidFill>
                <a:srgbClr val="3D735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038475" y="4504069"/>
            <a:ext cx="1299913" cy="0"/>
          </a:xfrm>
          <a:prstGeom prst="line">
            <a:avLst/>
          </a:prstGeom>
          <a:ln>
            <a:solidFill>
              <a:srgbClr val="3D73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766050" y="4504069"/>
            <a:ext cx="1299913" cy="0"/>
          </a:xfrm>
          <a:prstGeom prst="line">
            <a:avLst/>
          </a:prstGeom>
          <a:ln>
            <a:solidFill>
              <a:srgbClr val="3D73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2127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3" name="文本框 25"/>
          <p:cNvSpPr txBox="1">
            <a:spLocks noChangeArrowheads="1"/>
          </p:cNvSpPr>
          <p:nvPr/>
        </p:nvSpPr>
        <p:spPr bwMode="auto">
          <a:xfrm>
            <a:off x="152400" y="264795"/>
            <a:ext cx="7127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rgbClr val="3D73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垃圾收集算法</a:t>
            </a:r>
            <a:r>
              <a:rPr lang="en-US" altLang="zh-CN" sz="2400" b="1" dirty="0">
                <a:solidFill>
                  <a:srgbClr val="3D73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--Mark-Compact（标记-整理）算法</a:t>
            </a:r>
            <a:endParaRPr lang="en-US" altLang="zh-CN" sz="2400" b="1" dirty="0">
              <a:solidFill>
                <a:srgbClr val="3D73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43825" y="1690370"/>
            <a:ext cx="42316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标记操作和”标记-清除“算法一样，后续操作变成不直接清理对象，而是在清理无用对象的时候完成让所有存活的对象都像一端移动，并更新对象的指针</a:t>
            </a:r>
            <a:endParaRPr lang="zh-CN" altLang="en-US"/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152400" y="966470"/>
            <a:ext cx="7381240" cy="500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2127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3" name="文本框 25"/>
          <p:cNvSpPr txBox="1">
            <a:spLocks noChangeArrowheads="1"/>
          </p:cNvSpPr>
          <p:nvPr/>
        </p:nvSpPr>
        <p:spPr bwMode="auto">
          <a:xfrm>
            <a:off x="152400" y="264795"/>
            <a:ext cx="831151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rgbClr val="3D73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垃圾收集算法</a:t>
            </a:r>
            <a:r>
              <a:rPr lang="en-US" altLang="zh-CN" sz="2400" b="1" dirty="0">
                <a:solidFill>
                  <a:srgbClr val="3D73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--Generational Collection（分代收集）算法</a:t>
            </a:r>
            <a:endParaRPr lang="en-US" altLang="zh-CN" sz="2400" b="1" dirty="0">
              <a:solidFill>
                <a:srgbClr val="3D73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7265" y="1235710"/>
            <a:ext cx="82156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目前大部分JVM的垃圾收集器采用的算法。老年代的特点是每次垃圾收集时只有少量对象需要被回收，而新生代的特点是每次垃圾回收时都有大量的对象需要被回收，那么就可以根据不同代的特点采取最适合的收集算法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新生代一般采取Copying算法。因为新生代中每次垃圾回收都要回收大部分对象，也就是说需要复制的操作次数较少。</a:t>
            </a:r>
            <a:endParaRPr lang="zh-CN" altLang="en-US"/>
          </a:p>
          <a:p>
            <a:r>
              <a:rPr lang="zh-CN" altLang="en-US"/>
              <a:t>老年代的特点是每次回收都只回收少量对象，一般使用的是Mark-Compact算法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</a:extLst>
          </a:blip>
          <a:srcRect l="17878" t="35012" b="43146"/>
          <a:stretch>
            <a:fillRect/>
          </a:stretch>
        </p:blipFill>
        <p:spPr>
          <a:xfrm>
            <a:off x="-1" y="0"/>
            <a:ext cx="5837731" cy="2166151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105410" y="2839085"/>
            <a:ext cx="7511415" cy="1322069"/>
            <a:chOff x="4231323" y="3327782"/>
            <a:chExt cx="3625523" cy="357516"/>
          </a:xfrm>
        </p:grpSpPr>
        <p:sp>
          <p:nvSpPr>
            <p:cNvPr id="32" name="文本框 13"/>
            <p:cNvSpPr txBox="1">
              <a:spLocks noChangeArrowheads="1"/>
            </p:cNvSpPr>
            <p:nvPr/>
          </p:nvSpPr>
          <p:spPr bwMode="auto">
            <a:xfrm>
              <a:off x="4303734" y="3572110"/>
              <a:ext cx="1722120" cy="91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16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一次编译</a:t>
              </a:r>
              <a:r>
                <a:rPr lang="zh-CN" altLang="en-US" sz="16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，到处运行</a:t>
              </a:r>
              <a:endPara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13"/>
            <p:cNvSpPr txBox="1">
              <a:spLocks noChangeArrowheads="1"/>
            </p:cNvSpPr>
            <p:nvPr/>
          </p:nvSpPr>
          <p:spPr bwMode="auto">
            <a:xfrm>
              <a:off x="4231323" y="3327782"/>
              <a:ext cx="3625523" cy="357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Build Once</a:t>
              </a:r>
              <a:r>
                <a:rPr lang="zh-CN" altLang="en-US" sz="4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，</a:t>
              </a:r>
              <a:r>
                <a:rPr lang="en-US" altLang="zh-CN" sz="4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Run AnyWhere</a:t>
              </a:r>
              <a:endParaRPr lang="zh-CN" altLang="en-US" sz="4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4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 descr="v2-a7ba509777bcdd0e8dbb74cfb2f0339d_b"/>
          <p:cNvPicPr>
            <a:picLocks noChangeAspect="1"/>
          </p:cNvPicPr>
          <p:nvPr/>
        </p:nvPicPr>
        <p:blipFill>
          <a:blip r:embed="rId3"/>
          <a:srcRect r="1358" b="910"/>
          <a:stretch>
            <a:fillRect/>
          </a:stretch>
        </p:blipFill>
        <p:spPr>
          <a:xfrm>
            <a:off x="7346315" y="771525"/>
            <a:ext cx="4104640" cy="5118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0" y="2127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6" name="文本框 25"/>
          <p:cNvSpPr txBox="1">
            <a:spLocks noChangeArrowheads="1"/>
          </p:cNvSpPr>
          <p:nvPr/>
        </p:nvSpPr>
        <p:spPr bwMode="auto">
          <a:xfrm>
            <a:off x="276860" y="26543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3D73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内存管理</a:t>
            </a:r>
            <a:endParaRPr lang="zh-CN" altLang="en-US" sz="2400" b="1" dirty="0">
              <a:solidFill>
                <a:srgbClr val="3D73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151255"/>
            <a:ext cx="5581650" cy="397827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734050" y="1151255"/>
            <a:ext cx="6273165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accent6">
                    <a:lumMod val="75000"/>
                  </a:schemeClr>
                </a:solidFill>
              </a:rPr>
              <a:t>程序计数器：</a:t>
            </a:r>
            <a:r>
              <a:rPr lang="zh-CN" altLang="en-US"/>
              <a:t>程序执行过程中的行号指示器，指向当前执行的虚拟机字节码地址</a:t>
            </a:r>
            <a:endParaRPr lang="zh-CN" altLang="en-US"/>
          </a:p>
          <a:p>
            <a:endParaRPr lang="zh-CN" altLang="en-US"/>
          </a:p>
          <a:p>
            <a:r>
              <a:rPr lang="zh-CN" altLang="en-US" sz="2000" b="1">
                <a:solidFill>
                  <a:schemeClr val="accent6">
                    <a:lumMod val="75000"/>
                  </a:schemeClr>
                </a:solidFill>
              </a:rPr>
              <a:t>虚拟机栈：</a:t>
            </a:r>
            <a:r>
              <a:rPr lang="zh-CN" altLang="en-US"/>
              <a:t>方法的内存模型，运行过程中把所调用方法封装为一个栈帧</a:t>
            </a:r>
            <a:endParaRPr lang="zh-CN" altLang="en-US"/>
          </a:p>
          <a:p>
            <a:endParaRPr lang="zh-CN" altLang="en-US"/>
          </a:p>
          <a:p>
            <a:r>
              <a:rPr lang="zh-CN" altLang="en-US" sz="2000" b="1">
                <a:solidFill>
                  <a:schemeClr val="accent6">
                    <a:lumMod val="75000"/>
                  </a:schemeClr>
                </a:solidFill>
              </a:rPr>
              <a:t>本地方法栈：</a:t>
            </a:r>
            <a:r>
              <a:rPr lang="zh-CN" altLang="en-US"/>
              <a:t>类似于虚拟机栈，存放的是Native方法</a:t>
            </a:r>
            <a:endParaRPr lang="zh-CN" altLang="en-US"/>
          </a:p>
          <a:p>
            <a:endParaRPr lang="zh-CN" altLang="en-US"/>
          </a:p>
          <a:p>
            <a:r>
              <a:rPr lang="zh-CN" altLang="en-US" sz="2000" b="1">
                <a:solidFill>
                  <a:schemeClr val="accent6">
                    <a:lumMod val="75000"/>
                  </a:schemeClr>
                </a:solidFill>
              </a:rPr>
              <a:t>堆：</a:t>
            </a:r>
            <a:r>
              <a:rPr lang="zh-CN" altLang="en-US"/>
              <a:t>占内存最大，存放线程创建的类的对象实例</a:t>
            </a:r>
            <a:endParaRPr lang="zh-CN" altLang="en-US"/>
          </a:p>
          <a:p>
            <a:endParaRPr lang="zh-CN" altLang="en-US"/>
          </a:p>
          <a:p>
            <a:r>
              <a:rPr lang="zh-CN" altLang="en-US" sz="2000" b="1">
                <a:solidFill>
                  <a:schemeClr val="accent6">
                    <a:lumMod val="75000"/>
                  </a:schemeClr>
                </a:solidFill>
              </a:rPr>
              <a:t>方法区：</a:t>
            </a:r>
            <a:r>
              <a:rPr lang="zh-CN" altLang="en-US"/>
              <a:t>存放虚拟机加载的类的信息和一些常量、静态变量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b="1" dirty="0">
                <a:solidFill>
                  <a:srgbClr val="3D73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StackOverFlow/OutOfMemory</a:t>
            </a:r>
            <a:endParaRPr lang="en-US" altLang="zh-CN" b="1" dirty="0">
              <a:solidFill>
                <a:srgbClr val="3D73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29"/>
          <p:cNvSpPr/>
          <p:nvPr/>
        </p:nvSpPr>
        <p:spPr bwMode="auto">
          <a:xfrm>
            <a:off x="4215059" y="4444048"/>
            <a:ext cx="292100" cy="2936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598" y="2167"/>
                </a:moveTo>
                <a:cubicBezTo>
                  <a:pt x="3598" y="2549"/>
                  <a:pt x="3517" y="2902"/>
                  <a:pt x="3358" y="3213"/>
                </a:cubicBezTo>
                <a:cubicBezTo>
                  <a:pt x="3197" y="3525"/>
                  <a:pt x="2981" y="3792"/>
                  <a:pt x="2707" y="4006"/>
                </a:cubicBezTo>
                <a:lnTo>
                  <a:pt x="2707" y="21050"/>
                </a:lnTo>
                <a:cubicBezTo>
                  <a:pt x="2707" y="21203"/>
                  <a:pt x="2663" y="21329"/>
                  <a:pt x="2580" y="21438"/>
                </a:cubicBezTo>
                <a:cubicBezTo>
                  <a:pt x="2492" y="21547"/>
                  <a:pt x="2386" y="21599"/>
                  <a:pt x="2262" y="21599"/>
                </a:cubicBezTo>
                <a:lnTo>
                  <a:pt x="1348" y="21599"/>
                </a:lnTo>
                <a:cubicBezTo>
                  <a:pt x="1221" y="21599"/>
                  <a:pt x="1118" y="21544"/>
                  <a:pt x="1038" y="21438"/>
                </a:cubicBezTo>
                <a:cubicBezTo>
                  <a:pt x="954" y="21329"/>
                  <a:pt x="913" y="21203"/>
                  <a:pt x="913" y="21050"/>
                </a:cubicBezTo>
                <a:lnTo>
                  <a:pt x="913" y="4006"/>
                </a:lnTo>
                <a:cubicBezTo>
                  <a:pt x="641" y="3792"/>
                  <a:pt x="421" y="3525"/>
                  <a:pt x="252" y="3213"/>
                </a:cubicBezTo>
                <a:cubicBezTo>
                  <a:pt x="83" y="2902"/>
                  <a:pt x="0" y="2549"/>
                  <a:pt x="0" y="2167"/>
                </a:cubicBezTo>
                <a:cubicBezTo>
                  <a:pt x="0" y="1574"/>
                  <a:pt x="176" y="1069"/>
                  <a:pt x="528" y="640"/>
                </a:cubicBezTo>
                <a:cubicBezTo>
                  <a:pt x="878" y="211"/>
                  <a:pt x="1304" y="0"/>
                  <a:pt x="1804" y="0"/>
                </a:cubicBezTo>
                <a:cubicBezTo>
                  <a:pt x="2296" y="0"/>
                  <a:pt x="2719" y="211"/>
                  <a:pt x="3069" y="640"/>
                </a:cubicBezTo>
                <a:cubicBezTo>
                  <a:pt x="3422" y="1069"/>
                  <a:pt x="3598" y="1571"/>
                  <a:pt x="3598" y="2167"/>
                </a:cubicBezTo>
                <a:moveTo>
                  <a:pt x="20838" y="2476"/>
                </a:moveTo>
                <a:cubicBezTo>
                  <a:pt x="21063" y="2323"/>
                  <a:pt x="21247" y="2297"/>
                  <a:pt x="21389" y="2391"/>
                </a:cubicBezTo>
                <a:cubicBezTo>
                  <a:pt x="21529" y="2485"/>
                  <a:pt x="21599" y="2684"/>
                  <a:pt x="21599" y="2996"/>
                </a:cubicBezTo>
                <a:lnTo>
                  <a:pt x="21599" y="13515"/>
                </a:lnTo>
                <a:cubicBezTo>
                  <a:pt x="21599" y="13803"/>
                  <a:pt x="21526" y="14106"/>
                  <a:pt x="21382" y="14420"/>
                </a:cubicBezTo>
                <a:cubicBezTo>
                  <a:pt x="21237" y="14737"/>
                  <a:pt x="21056" y="14966"/>
                  <a:pt x="20838" y="15119"/>
                </a:cubicBezTo>
                <a:cubicBezTo>
                  <a:pt x="19954" y="15757"/>
                  <a:pt x="19146" y="16165"/>
                  <a:pt x="18412" y="16350"/>
                </a:cubicBezTo>
                <a:cubicBezTo>
                  <a:pt x="17678" y="16529"/>
                  <a:pt x="17036" y="16606"/>
                  <a:pt x="16490" y="16567"/>
                </a:cubicBezTo>
                <a:cubicBezTo>
                  <a:pt x="15849" y="16526"/>
                  <a:pt x="15281" y="16371"/>
                  <a:pt x="14791" y="16103"/>
                </a:cubicBezTo>
                <a:cubicBezTo>
                  <a:pt x="14392" y="15851"/>
                  <a:pt x="14003" y="15607"/>
                  <a:pt x="13623" y="15378"/>
                </a:cubicBezTo>
                <a:cubicBezTo>
                  <a:pt x="13244" y="15146"/>
                  <a:pt x="12857" y="14946"/>
                  <a:pt x="12458" y="14773"/>
                </a:cubicBezTo>
                <a:cubicBezTo>
                  <a:pt x="12059" y="14599"/>
                  <a:pt x="11640" y="14461"/>
                  <a:pt x="11197" y="14358"/>
                </a:cubicBezTo>
                <a:cubicBezTo>
                  <a:pt x="10757" y="14256"/>
                  <a:pt x="10269" y="14203"/>
                  <a:pt x="9738" y="14203"/>
                </a:cubicBezTo>
                <a:cubicBezTo>
                  <a:pt x="9310" y="14220"/>
                  <a:pt x="8825" y="14306"/>
                  <a:pt x="8286" y="14455"/>
                </a:cubicBezTo>
                <a:cubicBezTo>
                  <a:pt x="7824" y="14588"/>
                  <a:pt x="7266" y="14799"/>
                  <a:pt x="6605" y="15090"/>
                </a:cubicBezTo>
                <a:cubicBezTo>
                  <a:pt x="5944" y="15381"/>
                  <a:pt x="5207" y="15792"/>
                  <a:pt x="4394" y="16327"/>
                </a:cubicBezTo>
                <a:cubicBezTo>
                  <a:pt x="4169" y="16476"/>
                  <a:pt x="3978" y="16494"/>
                  <a:pt x="3826" y="16382"/>
                </a:cubicBezTo>
                <a:cubicBezTo>
                  <a:pt x="3674" y="16268"/>
                  <a:pt x="3598" y="16059"/>
                  <a:pt x="3598" y="15751"/>
                </a:cubicBezTo>
                <a:lnTo>
                  <a:pt x="3598" y="5273"/>
                </a:lnTo>
                <a:cubicBezTo>
                  <a:pt x="3598" y="4964"/>
                  <a:pt x="3674" y="4653"/>
                  <a:pt x="3826" y="4347"/>
                </a:cubicBezTo>
                <a:cubicBezTo>
                  <a:pt x="3978" y="4036"/>
                  <a:pt x="4169" y="3807"/>
                  <a:pt x="4394" y="3654"/>
                </a:cubicBezTo>
                <a:cubicBezTo>
                  <a:pt x="5207" y="3143"/>
                  <a:pt x="5941" y="2737"/>
                  <a:pt x="6597" y="2447"/>
                </a:cubicBezTo>
                <a:cubicBezTo>
                  <a:pt x="7253" y="2156"/>
                  <a:pt x="7816" y="1944"/>
                  <a:pt x="8286" y="1812"/>
                </a:cubicBezTo>
                <a:cubicBezTo>
                  <a:pt x="8832" y="1665"/>
                  <a:pt x="9317" y="1580"/>
                  <a:pt x="9738" y="1559"/>
                </a:cubicBezTo>
                <a:cubicBezTo>
                  <a:pt x="10269" y="1559"/>
                  <a:pt x="10757" y="1612"/>
                  <a:pt x="11197" y="1715"/>
                </a:cubicBezTo>
                <a:cubicBezTo>
                  <a:pt x="11640" y="1818"/>
                  <a:pt x="12059" y="1956"/>
                  <a:pt x="12458" y="2135"/>
                </a:cubicBezTo>
                <a:cubicBezTo>
                  <a:pt x="12857" y="2306"/>
                  <a:pt x="13242" y="2508"/>
                  <a:pt x="13619" y="2737"/>
                </a:cubicBezTo>
                <a:cubicBezTo>
                  <a:pt x="13993" y="2967"/>
                  <a:pt x="14385" y="3207"/>
                  <a:pt x="14791" y="3463"/>
                </a:cubicBezTo>
                <a:cubicBezTo>
                  <a:pt x="15281" y="3736"/>
                  <a:pt x="15849" y="3889"/>
                  <a:pt x="16490" y="3924"/>
                </a:cubicBezTo>
                <a:cubicBezTo>
                  <a:pt x="17036" y="3965"/>
                  <a:pt x="17678" y="3889"/>
                  <a:pt x="18412" y="3707"/>
                </a:cubicBezTo>
                <a:cubicBezTo>
                  <a:pt x="19146" y="3522"/>
                  <a:pt x="19957" y="3113"/>
                  <a:pt x="20838" y="24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01578" tIns="101578" rIns="101578" bIns="101578" anchor="ctr"/>
          <a:lstStyle/>
          <a:p>
            <a:pPr defTabSz="9137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58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50" name="AutoShape 29"/>
          <p:cNvSpPr/>
          <p:nvPr/>
        </p:nvSpPr>
        <p:spPr bwMode="auto">
          <a:xfrm>
            <a:off x="8230943" y="4443412"/>
            <a:ext cx="292100" cy="2936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598" y="2167"/>
                </a:moveTo>
                <a:cubicBezTo>
                  <a:pt x="3598" y="2549"/>
                  <a:pt x="3517" y="2902"/>
                  <a:pt x="3358" y="3213"/>
                </a:cubicBezTo>
                <a:cubicBezTo>
                  <a:pt x="3197" y="3525"/>
                  <a:pt x="2981" y="3792"/>
                  <a:pt x="2707" y="4006"/>
                </a:cubicBezTo>
                <a:lnTo>
                  <a:pt x="2707" y="21050"/>
                </a:lnTo>
                <a:cubicBezTo>
                  <a:pt x="2707" y="21203"/>
                  <a:pt x="2663" y="21329"/>
                  <a:pt x="2580" y="21438"/>
                </a:cubicBezTo>
                <a:cubicBezTo>
                  <a:pt x="2492" y="21547"/>
                  <a:pt x="2386" y="21599"/>
                  <a:pt x="2262" y="21599"/>
                </a:cubicBezTo>
                <a:lnTo>
                  <a:pt x="1348" y="21599"/>
                </a:lnTo>
                <a:cubicBezTo>
                  <a:pt x="1221" y="21599"/>
                  <a:pt x="1118" y="21544"/>
                  <a:pt x="1038" y="21438"/>
                </a:cubicBezTo>
                <a:cubicBezTo>
                  <a:pt x="954" y="21329"/>
                  <a:pt x="913" y="21203"/>
                  <a:pt x="913" y="21050"/>
                </a:cubicBezTo>
                <a:lnTo>
                  <a:pt x="913" y="4006"/>
                </a:lnTo>
                <a:cubicBezTo>
                  <a:pt x="641" y="3792"/>
                  <a:pt x="421" y="3525"/>
                  <a:pt x="252" y="3213"/>
                </a:cubicBezTo>
                <a:cubicBezTo>
                  <a:pt x="83" y="2902"/>
                  <a:pt x="0" y="2549"/>
                  <a:pt x="0" y="2167"/>
                </a:cubicBezTo>
                <a:cubicBezTo>
                  <a:pt x="0" y="1574"/>
                  <a:pt x="176" y="1069"/>
                  <a:pt x="528" y="640"/>
                </a:cubicBezTo>
                <a:cubicBezTo>
                  <a:pt x="878" y="211"/>
                  <a:pt x="1304" y="0"/>
                  <a:pt x="1804" y="0"/>
                </a:cubicBezTo>
                <a:cubicBezTo>
                  <a:pt x="2296" y="0"/>
                  <a:pt x="2719" y="211"/>
                  <a:pt x="3069" y="640"/>
                </a:cubicBezTo>
                <a:cubicBezTo>
                  <a:pt x="3422" y="1069"/>
                  <a:pt x="3598" y="1571"/>
                  <a:pt x="3598" y="2167"/>
                </a:cubicBezTo>
                <a:moveTo>
                  <a:pt x="20838" y="2476"/>
                </a:moveTo>
                <a:cubicBezTo>
                  <a:pt x="21063" y="2323"/>
                  <a:pt x="21247" y="2297"/>
                  <a:pt x="21389" y="2391"/>
                </a:cubicBezTo>
                <a:cubicBezTo>
                  <a:pt x="21529" y="2485"/>
                  <a:pt x="21599" y="2684"/>
                  <a:pt x="21599" y="2996"/>
                </a:cubicBezTo>
                <a:lnTo>
                  <a:pt x="21599" y="13515"/>
                </a:lnTo>
                <a:cubicBezTo>
                  <a:pt x="21599" y="13803"/>
                  <a:pt x="21526" y="14106"/>
                  <a:pt x="21382" y="14420"/>
                </a:cubicBezTo>
                <a:cubicBezTo>
                  <a:pt x="21237" y="14737"/>
                  <a:pt x="21056" y="14966"/>
                  <a:pt x="20838" y="15119"/>
                </a:cubicBezTo>
                <a:cubicBezTo>
                  <a:pt x="19954" y="15757"/>
                  <a:pt x="19146" y="16165"/>
                  <a:pt x="18412" y="16350"/>
                </a:cubicBezTo>
                <a:cubicBezTo>
                  <a:pt x="17678" y="16529"/>
                  <a:pt x="17036" y="16606"/>
                  <a:pt x="16490" y="16567"/>
                </a:cubicBezTo>
                <a:cubicBezTo>
                  <a:pt x="15849" y="16526"/>
                  <a:pt x="15281" y="16371"/>
                  <a:pt x="14791" y="16103"/>
                </a:cubicBezTo>
                <a:cubicBezTo>
                  <a:pt x="14392" y="15851"/>
                  <a:pt x="14003" y="15607"/>
                  <a:pt x="13623" y="15378"/>
                </a:cubicBezTo>
                <a:cubicBezTo>
                  <a:pt x="13244" y="15146"/>
                  <a:pt x="12857" y="14946"/>
                  <a:pt x="12458" y="14773"/>
                </a:cubicBezTo>
                <a:cubicBezTo>
                  <a:pt x="12059" y="14599"/>
                  <a:pt x="11640" y="14461"/>
                  <a:pt x="11197" y="14358"/>
                </a:cubicBezTo>
                <a:cubicBezTo>
                  <a:pt x="10757" y="14256"/>
                  <a:pt x="10269" y="14203"/>
                  <a:pt x="9738" y="14203"/>
                </a:cubicBezTo>
                <a:cubicBezTo>
                  <a:pt x="9310" y="14220"/>
                  <a:pt x="8825" y="14306"/>
                  <a:pt x="8286" y="14455"/>
                </a:cubicBezTo>
                <a:cubicBezTo>
                  <a:pt x="7824" y="14588"/>
                  <a:pt x="7266" y="14799"/>
                  <a:pt x="6605" y="15090"/>
                </a:cubicBezTo>
                <a:cubicBezTo>
                  <a:pt x="5944" y="15381"/>
                  <a:pt x="5207" y="15792"/>
                  <a:pt x="4394" y="16327"/>
                </a:cubicBezTo>
                <a:cubicBezTo>
                  <a:pt x="4169" y="16476"/>
                  <a:pt x="3978" y="16494"/>
                  <a:pt x="3826" y="16382"/>
                </a:cubicBezTo>
                <a:cubicBezTo>
                  <a:pt x="3674" y="16268"/>
                  <a:pt x="3598" y="16059"/>
                  <a:pt x="3598" y="15751"/>
                </a:cubicBezTo>
                <a:lnTo>
                  <a:pt x="3598" y="5273"/>
                </a:lnTo>
                <a:cubicBezTo>
                  <a:pt x="3598" y="4964"/>
                  <a:pt x="3674" y="4653"/>
                  <a:pt x="3826" y="4347"/>
                </a:cubicBezTo>
                <a:cubicBezTo>
                  <a:pt x="3978" y="4036"/>
                  <a:pt x="4169" y="3807"/>
                  <a:pt x="4394" y="3654"/>
                </a:cubicBezTo>
                <a:cubicBezTo>
                  <a:pt x="5207" y="3143"/>
                  <a:pt x="5941" y="2737"/>
                  <a:pt x="6597" y="2447"/>
                </a:cubicBezTo>
                <a:cubicBezTo>
                  <a:pt x="7253" y="2156"/>
                  <a:pt x="7816" y="1944"/>
                  <a:pt x="8286" y="1812"/>
                </a:cubicBezTo>
                <a:cubicBezTo>
                  <a:pt x="8832" y="1665"/>
                  <a:pt x="9317" y="1580"/>
                  <a:pt x="9738" y="1559"/>
                </a:cubicBezTo>
                <a:cubicBezTo>
                  <a:pt x="10269" y="1559"/>
                  <a:pt x="10757" y="1612"/>
                  <a:pt x="11197" y="1715"/>
                </a:cubicBezTo>
                <a:cubicBezTo>
                  <a:pt x="11640" y="1818"/>
                  <a:pt x="12059" y="1956"/>
                  <a:pt x="12458" y="2135"/>
                </a:cubicBezTo>
                <a:cubicBezTo>
                  <a:pt x="12857" y="2306"/>
                  <a:pt x="13242" y="2508"/>
                  <a:pt x="13619" y="2737"/>
                </a:cubicBezTo>
                <a:cubicBezTo>
                  <a:pt x="13993" y="2967"/>
                  <a:pt x="14385" y="3207"/>
                  <a:pt x="14791" y="3463"/>
                </a:cubicBezTo>
                <a:cubicBezTo>
                  <a:pt x="15281" y="3736"/>
                  <a:pt x="15849" y="3889"/>
                  <a:pt x="16490" y="3924"/>
                </a:cubicBezTo>
                <a:cubicBezTo>
                  <a:pt x="17036" y="3965"/>
                  <a:pt x="17678" y="3889"/>
                  <a:pt x="18412" y="3707"/>
                </a:cubicBezTo>
                <a:cubicBezTo>
                  <a:pt x="19146" y="3522"/>
                  <a:pt x="19957" y="3113"/>
                  <a:pt x="20838" y="24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lIns="101578" tIns="101578" rIns="101578" bIns="101578" anchor="ctr"/>
          <a:lstStyle/>
          <a:p>
            <a:pPr defTabSz="9137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58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0" y="2127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3" name="文本框 25"/>
          <p:cNvSpPr txBox="1">
            <a:spLocks noChangeArrowheads="1"/>
          </p:cNvSpPr>
          <p:nvPr/>
        </p:nvSpPr>
        <p:spPr bwMode="auto">
          <a:xfrm>
            <a:off x="152400" y="265430"/>
            <a:ext cx="62725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3D73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哪些对象会被回收</a:t>
            </a:r>
            <a:r>
              <a:rPr lang="zh-CN" altLang="en-US" sz="2400" b="1" dirty="0">
                <a:solidFill>
                  <a:srgbClr val="3D73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b="1" dirty="0">
              <a:solidFill>
                <a:srgbClr val="3D73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36320" y="1798320"/>
            <a:ext cx="9896475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accent6">
                    <a:lumMod val="75000"/>
                  </a:schemeClr>
                </a:solidFill>
              </a:rPr>
              <a:t>引用计数法：</a:t>
            </a:r>
            <a:r>
              <a:rPr lang="zh-CN" altLang="en-US"/>
              <a:t>为每一个对象设一个值，用来计算被引用的次数。只要有一个对于对象的引用存在，就让这个数字加一。这样如果一个对象没有任何引用，那么引用计数为零，这个对象就会被标记为“可回收”。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algn="l"/>
            <a:r>
              <a:rPr lang="zh-CN" altLang="en-US" sz="2000" b="1">
                <a:solidFill>
                  <a:schemeClr val="accent6">
                    <a:lumMod val="75000"/>
                  </a:schemeClr>
                </a:solidFill>
              </a:rPr>
              <a:t>可达性分析算法：</a:t>
            </a:r>
            <a:r>
              <a:rPr lang="zh-CN" altLang="en-US"/>
              <a:t>将一些特定的对象作为GC Roots，然后从这个节点向下寻找对其他对象的引用。如果一个对象到GC Roots没有引用链，那么就可以被回收了。</a:t>
            </a:r>
            <a:endParaRPr lang="zh-CN" altLang="en-US"/>
          </a:p>
          <a:p>
            <a:pPr algn="l"/>
            <a:r>
              <a:rPr lang="zh-CN" altLang="en-US"/>
              <a:t>	虚拟机栈中引用的对象</a:t>
            </a:r>
            <a:endParaRPr lang="zh-CN" altLang="en-US"/>
          </a:p>
          <a:p>
            <a:pPr algn="l"/>
            <a:r>
              <a:rPr lang="zh-CN" altLang="en-US"/>
              <a:t>	方法区中 静态属性引用的对象</a:t>
            </a:r>
            <a:endParaRPr lang="zh-CN" altLang="en-US"/>
          </a:p>
          <a:p>
            <a:pPr algn="l"/>
            <a:r>
              <a:rPr lang="zh-CN" altLang="en-US"/>
              <a:t>	方法区中 常量引用的对象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29"/>
          <p:cNvSpPr/>
          <p:nvPr/>
        </p:nvSpPr>
        <p:spPr bwMode="auto">
          <a:xfrm>
            <a:off x="4215059" y="4444048"/>
            <a:ext cx="292100" cy="2936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598" y="2167"/>
                </a:moveTo>
                <a:cubicBezTo>
                  <a:pt x="3598" y="2549"/>
                  <a:pt x="3517" y="2902"/>
                  <a:pt x="3358" y="3213"/>
                </a:cubicBezTo>
                <a:cubicBezTo>
                  <a:pt x="3197" y="3525"/>
                  <a:pt x="2981" y="3792"/>
                  <a:pt x="2707" y="4006"/>
                </a:cubicBezTo>
                <a:lnTo>
                  <a:pt x="2707" y="21050"/>
                </a:lnTo>
                <a:cubicBezTo>
                  <a:pt x="2707" y="21203"/>
                  <a:pt x="2663" y="21329"/>
                  <a:pt x="2580" y="21438"/>
                </a:cubicBezTo>
                <a:cubicBezTo>
                  <a:pt x="2492" y="21547"/>
                  <a:pt x="2386" y="21599"/>
                  <a:pt x="2262" y="21599"/>
                </a:cubicBezTo>
                <a:lnTo>
                  <a:pt x="1348" y="21599"/>
                </a:lnTo>
                <a:cubicBezTo>
                  <a:pt x="1221" y="21599"/>
                  <a:pt x="1118" y="21544"/>
                  <a:pt x="1038" y="21438"/>
                </a:cubicBezTo>
                <a:cubicBezTo>
                  <a:pt x="954" y="21329"/>
                  <a:pt x="913" y="21203"/>
                  <a:pt x="913" y="21050"/>
                </a:cubicBezTo>
                <a:lnTo>
                  <a:pt x="913" y="4006"/>
                </a:lnTo>
                <a:cubicBezTo>
                  <a:pt x="641" y="3792"/>
                  <a:pt x="421" y="3525"/>
                  <a:pt x="252" y="3213"/>
                </a:cubicBezTo>
                <a:cubicBezTo>
                  <a:pt x="83" y="2902"/>
                  <a:pt x="0" y="2549"/>
                  <a:pt x="0" y="2167"/>
                </a:cubicBezTo>
                <a:cubicBezTo>
                  <a:pt x="0" y="1574"/>
                  <a:pt x="176" y="1069"/>
                  <a:pt x="528" y="640"/>
                </a:cubicBezTo>
                <a:cubicBezTo>
                  <a:pt x="878" y="211"/>
                  <a:pt x="1304" y="0"/>
                  <a:pt x="1804" y="0"/>
                </a:cubicBezTo>
                <a:cubicBezTo>
                  <a:pt x="2296" y="0"/>
                  <a:pt x="2719" y="211"/>
                  <a:pt x="3069" y="640"/>
                </a:cubicBezTo>
                <a:cubicBezTo>
                  <a:pt x="3422" y="1069"/>
                  <a:pt x="3598" y="1571"/>
                  <a:pt x="3598" y="2167"/>
                </a:cubicBezTo>
                <a:moveTo>
                  <a:pt x="20838" y="2476"/>
                </a:moveTo>
                <a:cubicBezTo>
                  <a:pt x="21063" y="2323"/>
                  <a:pt x="21247" y="2297"/>
                  <a:pt x="21389" y="2391"/>
                </a:cubicBezTo>
                <a:cubicBezTo>
                  <a:pt x="21529" y="2485"/>
                  <a:pt x="21599" y="2684"/>
                  <a:pt x="21599" y="2996"/>
                </a:cubicBezTo>
                <a:lnTo>
                  <a:pt x="21599" y="13515"/>
                </a:lnTo>
                <a:cubicBezTo>
                  <a:pt x="21599" y="13803"/>
                  <a:pt x="21526" y="14106"/>
                  <a:pt x="21382" y="14420"/>
                </a:cubicBezTo>
                <a:cubicBezTo>
                  <a:pt x="21237" y="14737"/>
                  <a:pt x="21056" y="14966"/>
                  <a:pt x="20838" y="15119"/>
                </a:cubicBezTo>
                <a:cubicBezTo>
                  <a:pt x="19954" y="15757"/>
                  <a:pt x="19146" y="16165"/>
                  <a:pt x="18412" y="16350"/>
                </a:cubicBezTo>
                <a:cubicBezTo>
                  <a:pt x="17678" y="16529"/>
                  <a:pt x="17036" y="16606"/>
                  <a:pt x="16490" y="16567"/>
                </a:cubicBezTo>
                <a:cubicBezTo>
                  <a:pt x="15849" y="16526"/>
                  <a:pt x="15281" y="16371"/>
                  <a:pt x="14791" y="16103"/>
                </a:cubicBezTo>
                <a:cubicBezTo>
                  <a:pt x="14392" y="15851"/>
                  <a:pt x="14003" y="15607"/>
                  <a:pt x="13623" y="15378"/>
                </a:cubicBezTo>
                <a:cubicBezTo>
                  <a:pt x="13244" y="15146"/>
                  <a:pt x="12857" y="14946"/>
                  <a:pt x="12458" y="14773"/>
                </a:cubicBezTo>
                <a:cubicBezTo>
                  <a:pt x="12059" y="14599"/>
                  <a:pt x="11640" y="14461"/>
                  <a:pt x="11197" y="14358"/>
                </a:cubicBezTo>
                <a:cubicBezTo>
                  <a:pt x="10757" y="14256"/>
                  <a:pt x="10269" y="14203"/>
                  <a:pt x="9738" y="14203"/>
                </a:cubicBezTo>
                <a:cubicBezTo>
                  <a:pt x="9310" y="14220"/>
                  <a:pt x="8825" y="14306"/>
                  <a:pt x="8286" y="14455"/>
                </a:cubicBezTo>
                <a:cubicBezTo>
                  <a:pt x="7824" y="14588"/>
                  <a:pt x="7266" y="14799"/>
                  <a:pt x="6605" y="15090"/>
                </a:cubicBezTo>
                <a:cubicBezTo>
                  <a:pt x="5944" y="15381"/>
                  <a:pt x="5207" y="15792"/>
                  <a:pt x="4394" y="16327"/>
                </a:cubicBezTo>
                <a:cubicBezTo>
                  <a:pt x="4169" y="16476"/>
                  <a:pt x="3978" y="16494"/>
                  <a:pt x="3826" y="16382"/>
                </a:cubicBezTo>
                <a:cubicBezTo>
                  <a:pt x="3674" y="16268"/>
                  <a:pt x="3598" y="16059"/>
                  <a:pt x="3598" y="15751"/>
                </a:cubicBezTo>
                <a:lnTo>
                  <a:pt x="3598" y="5273"/>
                </a:lnTo>
                <a:cubicBezTo>
                  <a:pt x="3598" y="4964"/>
                  <a:pt x="3674" y="4653"/>
                  <a:pt x="3826" y="4347"/>
                </a:cubicBezTo>
                <a:cubicBezTo>
                  <a:pt x="3978" y="4036"/>
                  <a:pt x="4169" y="3807"/>
                  <a:pt x="4394" y="3654"/>
                </a:cubicBezTo>
                <a:cubicBezTo>
                  <a:pt x="5207" y="3143"/>
                  <a:pt x="5941" y="2737"/>
                  <a:pt x="6597" y="2447"/>
                </a:cubicBezTo>
                <a:cubicBezTo>
                  <a:pt x="7253" y="2156"/>
                  <a:pt x="7816" y="1944"/>
                  <a:pt x="8286" y="1812"/>
                </a:cubicBezTo>
                <a:cubicBezTo>
                  <a:pt x="8832" y="1665"/>
                  <a:pt x="9317" y="1580"/>
                  <a:pt x="9738" y="1559"/>
                </a:cubicBezTo>
                <a:cubicBezTo>
                  <a:pt x="10269" y="1559"/>
                  <a:pt x="10757" y="1612"/>
                  <a:pt x="11197" y="1715"/>
                </a:cubicBezTo>
                <a:cubicBezTo>
                  <a:pt x="11640" y="1818"/>
                  <a:pt x="12059" y="1956"/>
                  <a:pt x="12458" y="2135"/>
                </a:cubicBezTo>
                <a:cubicBezTo>
                  <a:pt x="12857" y="2306"/>
                  <a:pt x="13242" y="2508"/>
                  <a:pt x="13619" y="2737"/>
                </a:cubicBezTo>
                <a:cubicBezTo>
                  <a:pt x="13993" y="2967"/>
                  <a:pt x="14385" y="3207"/>
                  <a:pt x="14791" y="3463"/>
                </a:cubicBezTo>
                <a:cubicBezTo>
                  <a:pt x="15281" y="3736"/>
                  <a:pt x="15849" y="3889"/>
                  <a:pt x="16490" y="3924"/>
                </a:cubicBezTo>
                <a:cubicBezTo>
                  <a:pt x="17036" y="3965"/>
                  <a:pt x="17678" y="3889"/>
                  <a:pt x="18412" y="3707"/>
                </a:cubicBezTo>
                <a:cubicBezTo>
                  <a:pt x="19146" y="3522"/>
                  <a:pt x="19957" y="3113"/>
                  <a:pt x="20838" y="24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01578" tIns="101578" rIns="101578" bIns="101578" anchor="ctr"/>
          <a:lstStyle/>
          <a:p>
            <a:pPr defTabSz="9137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58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50" name="AutoShape 29"/>
          <p:cNvSpPr/>
          <p:nvPr/>
        </p:nvSpPr>
        <p:spPr bwMode="auto">
          <a:xfrm>
            <a:off x="8230943" y="4443412"/>
            <a:ext cx="292100" cy="2936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598" y="2167"/>
                </a:moveTo>
                <a:cubicBezTo>
                  <a:pt x="3598" y="2549"/>
                  <a:pt x="3517" y="2902"/>
                  <a:pt x="3358" y="3213"/>
                </a:cubicBezTo>
                <a:cubicBezTo>
                  <a:pt x="3197" y="3525"/>
                  <a:pt x="2981" y="3792"/>
                  <a:pt x="2707" y="4006"/>
                </a:cubicBezTo>
                <a:lnTo>
                  <a:pt x="2707" y="21050"/>
                </a:lnTo>
                <a:cubicBezTo>
                  <a:pt x="2707" y="21203"/>
                  <a:pt x="2663" y="21329"/>
                  <a:pt x="2580" y="21438"/>
                </a:cubicBezTo>
                <a:cubicBezTo>
                  <a:pt x="2492" y="21547"/>
                  <a:pt x="2386" y="21599"/>
                  <a:pt x="2262" y="21599"/>
                </a:cubicBezTo>
                <a:lnTo>
                  <a:pt x="1348" y="21599"/>
                </a:lnTo>
                <a:cubicBezTo>
                  <a:pt x="1221" y="21599"/>
                  <a:pt x="1118" y="21544"/>
                  <a:pt x="1038" y="21438"/>
                </a:cubicBezTo>
                <a:cubicBezTo>
                  <a:pt x="954" y="21329"/>
                  <a:pt x="913" y="21203"/>
                  <a:pt x="913" y="21050"/>
                </a:cubicBezTo>
                <a:lnTo>
                  <a:pt x="913" y="4006"/>
                </a:lnTo>
                <a:cubicBezTo>
                  <a:pt x="641" y="3792"/>
                  <a:pt x="421" y="3525"/>
                  <a:pt x="252" y="3213"/>
                </a:cubicBezTo>
                <a:cubicBezTo>
                  <a:pt x="83" y="2902"/>
                  <a:pt x="0" y="2549"/>
                  <a:pt x="0" y="2167"/>
                </a:cubicBezTo>
                <a:cubicBezTo>
                  <a:pt x="0" y="1574"/>
                  <a:pt x="176" y="1069"/>
                  <a:pt x="528" y="640"/>
                </a:cubicBezTo>
                <a:cubicBezTo>
                  <a:pt x="878" y="211"/>
                  <a:pt x="1304" y="0"/>
                  <a:pt x="1804" y="0"/>
                </a:cubicBezTo>
                <a:cubicBezTo>
                  <a:pt x="2296" y="0"/>
                  <a:pt x="2719" y="211"/>
                  <a:pt x="3069" y="640"/>
                </a:cubicBezTo>
                <a:cubicBezTo>
                  <a:pt x="3422" y="1069"/>
                  <a:pt x="3598" y="1571"/>
                  <a:pt x="3598" y="2167"/>
                </a:cubicBezTo>
                <a:moveTo>
                  <a:pt x="20838" y="2476"/>
                </a:moveTo>
                <a:cubicBezTo>
                  <a:pt x="21063" y="2323"/>
                  <a:pt x="21247" y="2297"/>
                  <a:pt x="21389" y="2391"/>
                </a:cubicBezTo>
                <a:cubicBezTo>
                  <a:pt x="21529" y="2485"/>
                  <a:pt x="21599" y="2684"/>
                  <a:pt x="21599" y="2996"/>
                </a:cubicBezTo>
                <a:lnTo>
                  <a:pt x="21599" y="13515"/>
                </a:lnTo>
                <a:cubicBezTo>
                  <a:pt x="21599" y="13803"/>
                  <a:pt x="21526" y="14106"/>
                  <a:pt x="21382" y="14420"/>
                </a:cubicBezTo>
                <a:cubicBezTo>
                  <a:pt x="21237" y="14737"/>
                  <a:pt x="21056" y="14966"/>
                  <a:pt x="20838" y="15119"/>
                </a:cubicBezTo>
                <a:cubicBezTo>
                  <a:pt x="19954" y="15757"/>
                  <a:pt x="19146" y="16165"/>
                  <a:pt x="18412" y="16350"/>
                </a:cubicBezTo>
                <a:cubicBezTo>
                  <a:pt x="17678" y="16529"/>
                  <a:pt x="17036" y="16606"/>
                  <a:pt x="16490" y="16567"/>
                </a:cubicBezTo>
                <a:cubicBezTo>
                  <a:pt x="15849" y="16526"/>
                  <a:pt x="15281" y="16371"/>
                  <a:pt x="14791" y="16103"/>
                </a:cubicBezTo>
                <a:cubicBezTo>
                  <a:pt x="14392" y="15851"/>
                  <a:pt x="14003" y="15607"/>
                  <a:pt x="13623" y="15378"/>
                </a:cubicBezTo>
                <a:cubicBezTo>
                  <a:pt x="13244" y="15146"/>
                  <a:pt x="12857" y="14946"/>
                  <a:pt x="12458" y="14773"/>
                </a:cubicBezTo>
                <a:cubicBezTo>
                  <a:pt x="12059" y="14599"/>
                  <a:pt x="11640" y="14461"/>
                  <a:pt x="11197" y="14358"/>
                </a:cubicBezTo>
                <a:cubicBezTo>
                  <a:pt x="10757" y="14256"/>
                  <a:pt x="10269" y="14203"/>
                  <a:pt x="9738" y="14203"/>
                </a:cubicBezTo>
                <a:cubicBezTo>
                  <a:pt x="9310" y="14220"/>
                  <a:pt x="8825" y="14306"/>
                  <a:pt x="8286" y="14455"/>
                </a:cubicBezTo>
                <a:cubicBezTo>
                  <a:pt x="7824" y="14588"/>
                  <a:pt x="7266" y="14799"/>
                  <a:pt x="6605" y="15090"/>
                </a:cubicBezTo>
                <a:cubicBezTo>
                  <a:pt x="5944" y="15381"/>
                  <a:pt x="5207" y="15792"/>
                  <a:pt x="4394" y="16327"/>
                </a:cubicBezTo>
                <a:cubicBezTo>
                  <a:pt x="4169" y="16476"/>
                  <a:pt x="3978" y="16494"/>
                  <a:pt x="3826" y="16382"/>
                </a:cubicBezTo>
                <a:cubicBezTo>
                  <a:pt x="3674" y="16268"/>
                  <a:pt x="3598" y="16059"/>
                  <a:pt x="3598" y="15751"/>
                </a:cubicBezTo>
                <a:lnTo>
                  <a:pt x="3598" y="5273"/>
                </a:lnTo>
                <a:cubicBezTo>
                  <a:pt x="3598" y="4964"/>
                  <a:pt x="3674" y="4653"/>
                  <a:pt x="3826" y="4347"/>
                </a:cubicBezTo>
                <a:cubicBezTo>
                  <a:pt x="3978" y="4036"/>
                  <a:pt x="4169" y="3807"/>
                  <a:pt x="4394" y="3654"/>
                </a:cubicBezTo>
                <a:cubicBezTo>
                  <a:pt x="5207" y="3143"/>
                  <a:pt x="5941" y="2737"/>
                  <a:pt x="6597" y="2447"/>
                </a:cubicBezTo>
                <a:cubicBezTo>
                  <a:pt x="7253" y="2156"/>
                  <a:pt x="7816" y="1944"/>
                  <a:pt x="8286" y="1812"/>
                </a:cubicBezTo>
                <a:cubicBezTo>
                  <a:pt x="8832" y="1665"/>
                  <a:pt x="9317" y="1580"/>
                  <a:pt x="9738" y="1559"/>
                </a:cubicBezTo>
                <a:cubicBezTo>
                  <a:pt x="10269" y="1559"/>
                  <a:pt x="10757" y="1612"/>
                  <a:pt x="11197" y="1715"/>
                </a:cubicBezTo>
                <a:cubicBezTo>
                  <a:pt x="11640" y="1818"/>
                  <a:pt x="12059" y="1956"/>
                  <a:pt x="12458" y="2135"/>
                </a:cubicBezTo>
                <a:cubicBezTo>
                  <a:pt x="12857" y="2306"/>
                  <a:pt x="13242" y="2508"/>
                  <a:pt x="13619" y="2737"/>
                </a:cubicBezTo>
                <a:cubicBezTo>
                  <a:pt x="13993" y="2967"/>
                  <a:pt x="14385" y="3207"/>
                  <a:pt x="14791" y="3463"/>
                </a:cubicBezTo>
                <a:cubicBezTo>
                  <a:pt x="15281" y="3736"/>
                  <a:pt x="15849" y="3889"/>
                  <a:pt x="16490" y="3924"/>
                </a:cubicBezTo>
                <a:cubicBezTo>
                  <a:pt x="17036" y="3965"/>
                  <a:pt x="17678" y="3889"/>
                  <a:pt x="18412" y="3707"/>
                </a:cubicBezTo>
                <a:cubicBezTo>
                  <a:pt x="19146" y="3522"/>
                  <a:pt x="19957" y="3113"/>
                  <a:pt x="20838" y="24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lIns="101578" tIns="101578" rIns="101578" bIns="101578" anchor="ctr"/>
          <a:lstStyle/>
          <a:p>
            <a:pPr defTabSz="9137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58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0" y="2127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3" name="文本框 25"/>
          <p:cNvSpPr txBox="1">
            <a:spLocks noChangeArrowheads="1"/>
          </p:cNvSpPr>
          <p:nvPr/>
        </p:nvSpPr>
        <p:spPr bwMode="auto">
          <a:xfrm>
            <a:off x="152400" y="265430"/>
            <a:ext cx="62725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3D73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如何回收？</a:t>
            </a:r>
            <a:endParaRPr lang="zh-CN" altLang="en-US" sz="2400" b="1" dirty="0">
              <a:solidFill>
                <a:srgbClr val="3D73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175" y="777875"/>
            <a:ext cx="7954010" cy="297751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84175" y="3900170"/>
            <a:ext cx="947801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GC: </a:t>
            </a:r>
            <a:r>
              <a:rPr lang="zh-CN" altLang="en-US" sz="1800">
                <a:sym typeface="+mn-ea"/>
              </a:rPr>
              <a:t>新生代的垃圾收集动作，频繁,回收速度也比较快。一般情况下，当新对象生成，并且在Eden申请空间失败时，就会触发GC</a:t>
            </a:r>
            <a:endParaRPr lang="zh-CN" altLang="en-US" sz="1800">
              <a:sym typeface="+mn-ea"/>
            </a:endParaRPr>
          </a:p>
          <a:p>
            <a:pPr algn="l"/>
            <a:r>
              <a:rPr lang="zh-CN" altLang="en-US" sz="2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Full GC:</a:t>
            </a:r>
            <a:r>
              <a:rPr lang="zh-CN" altLang="en-US" sz="1800">
                <a:sym typeface="+mn-ea"/>
              </a:rPr>
              <a:t>老年代的 GC，速度一般会比 Minor GC 慢 10倍以上。触发时机：</a:t>
            </a:r>
            <a:endParaRPr lang="zh-CN" altLang="en-US" sz="1800">
              <a:sym typeface="+mn-ea"/>
            </a:endParaRPr>
          </a:p>
          <a:p>
            <a:r>
              <a:rPr lang="en-US" altLang="zh-CN" sz="2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	</a:t>
            </a:r>
            <a:r>
              <a:rPr lang="zh-CN" altLang="en-US" sz="1800">
                <a:sym typeface="+mn-ea"/>
              </a:rPr>
              <a:t>老年代（Old ）被写满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     </a:t>
            </a:r>
            <a:r>
              <a:rPr lang="en-US" altLang="zh-CN" sz="1800">
                <a:sym typeface="+mn-ea"/>
              </a:rPr>
              <a:t>	</a:t>
            </a:r>
            <a:r>
              <a:rPr lang="zh-CN" altLang="en-US" sz="1800">
                <a:sym typeface="+mn-ea"/>
              </a:rPr>
              <a:t>永久代（Perm）被写满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    </a:t>
            </a:r>
            <a:r>
              <a:rPr lang="en-US" altLang="zh-CN" sz="1800">
                <a:sym typeface="+mn-ea"/>
              </a:rPr>
              <a:t>	</a:t>
            </a:r>
            <a:r>
              <a:rPr lang="zh-CN" altLang="en-US" sz="1800">
                <a:sym typeface="+mn-ea"/>
              </a:rPr>
              <a:t>System.gc()被显式调用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2127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3" name="文本框 25"/>
          <p:cNvSpPr txBox="1">
            <a:spLocks noChangeArrowheads="1"/>
          </p:cNvSpPr>
          <p:nvPr/>
        </p:nvSpPr>
        <p:spPr bwMode="auto">
          <a:xfrm>
            <a:off x="152400" y="264795"/>
            <a:ext cx="28879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rgbClr val="3D73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虚拟机参数</a:t>
            </a:r>
            <a:r>
              <a:rPr lang="en-US" altLang="zh-CN" sz="2400" b="1" dirty="0">
                <a:solidFill>
                  <a:srgbClr val="3D73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b="1" dirty="0">
                <a:solidFill>
                  <a:srgbClr val="3D73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堆设置</a:t>
            </a:r>
            <a:endParaRPr lang="en-US" altLang="zh-CN" sz="2400" b="1" dirty="0">
              <a:solidFill>
                <a:srgbClr val="3D73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067560" y="1106805"/>
            <a:ext cx="75133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-Xms:初始堆大小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-Xmx:最大堆大小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-XX:NewSize=n:设置年轻代大小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-XX:NewRatio=n:设置年轻代和年老代的比值。如:为3，表示年轻代与年老代比值为1：3，年轻代占整个年轻代年老代和的1/4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-XX:SurvivorRatio=n:年轻代中Eden区与两个Survivor区的比值。注意Survivor区有两个。如：3，表示Eden：Survivor=3：2，一个Survivor区占整个年轻代的1/5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-XX:MaxPermSize=n:设置永久代大小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2127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3" name="文本框 25"/>
          <p:cNvSpPr txBox="1">
            <a:spLocks noChangeArrowheads="1"/>
          </p:cNvSpPr>
          <p:nvPr/>
        </p:nvSpPr>
        <p:spPr bwMode="auto">
          <a:xfrm>
            <a:off x="152400" y="264795"/>
            <a:ext cx="44119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rgbClr val="3D73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虚拟机参数--</a:t>
            </a:r>
            <a:r>
              <a:rPr lang="zh-CN" altLang="en-US" sz="2400" b="1" dirty="0">
                <a:solidFill>
                  <a:srgbClr val="3D735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垃圾回收统计信息</a:t>
            </a:r>
            <a:endParaRPr lang="zh-CN" altLang="en-US" sz="2400" b="1" dirty="0">
              <a:solidFill>
                <a:srgbClr val="3D73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067560" y="1106805"/>
            <a:ext cx="75133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-verbose:gc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-XX:+PrintGC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-XX:+PrintGCDetails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-XX:+PrintGCTimeStamps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-Xloggc:filename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2127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3" name="文本框 25"/>
          <p:cNvSpPr txBox="1">
            <a:spLocks noChangeArrowheads="1"/>
          </p:cNvSpPr>
          <p:nvPr/>
        </p:nvSpPr>
        <p:spPr bwMode="auto">
          <a:xfrm>
            <a:off x="152400" y="264795"/>
            <a:ext cx="6149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rgbClr val="3D73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垃圾收集算法</a:t>
            </a:r>
            <a:r>
              <a:rPr lang="en-US" altLang="zh-CN" sz="2400" b="1" dirty="0">
                <a:solidFill>
                  <a:srgbClr val="3D73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--Mark-Sweep（标记-清除）</a:t>
            </a:r>
            <a:endParaRPr lang="en-US" altLang="zh-CN" sz="2400" b="1" dirty="0">
              <a:solidFill>
                <a:srgbClr val="3D73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416560" y="1136015"/>
            <a:ext cx="7221855" cy="5259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7743825" y="1690370"/>
            <a:ext cx="42316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标记-清除算法分为“标记”，“清除”两个阶段：首先标记出需要回收的对象，标记完成后统一清除对象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2127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3" name="文本框 25"/>
          <p:cNvSpPr txBox="1">
            <a:spLocks noChangeArrowheads="1"/>
          </p:cNvSpPr>
          <p:nvPr/>
        </p:nvSpPr>
        <p:spPr bwMode="auto">
          <a:xfrm>
            <a:off x="152400" y="264795"/>
            <a:ext cx="538099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rgbClr val="3D73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垃圾收集算法</a:t>
            </a:r>
            <a:r>
              <a:rPr lang="en-US" altLang="zh-CN" sz="2400" b="1" dirty="0">
                <a:solidFill>
                  <a:srgbClr val="3D73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--Copying（复制）算法</a:t>
            </a:r>
            <a:endParaRPr lang="en-US" altLang="zh-CN" sz="2400" b="1" dirty="0">
              <a:solidFill>
                <a:srgbClr val="3D73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43825" y="1690370"/>
            <a:ext cx="42316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将可用内存分为两块，每次只用其中的一块，当这块内存用完以后，将还存活的对象复制到另一块上面，然后再把已经使用的内存空间一次清理掉</a:t>
            </a:r>
            <a:endParaRPr lang="zh-CN" altLang="en-US"/>
          </a:p>
        </p:txBody>
      </p:sp>
      <p:pic>
        <p:nvPicPr>
          <p:cNvPr id="3" name="图片 1"/>
          <p:cNvPicPr>
            <a:picLocks noChangeAspect="1" noChangeArrowheads="1"/>
          </p:cNvPicPr>
          <p:nvPr/>
        </p:nvPicPr>
        <p:blipFill>
          <a:blip r:embed="rId1" cstate="print"/>
          <a:srcRect l="2782" r="14870"/>
          <a:stretch>
            <a:fillRect/>
          </a:stretch>
        </p:blipFill>
        <p:spPr>
          <a:xfrm>
            <a:off x="152400" y="981075"/>
            <a:ext cx="7421245" cy="5099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1429</Words>
  <Application>WPS 演示</Application>
  <PresentationFormat>自定义</PresentationFormat>
  <Paragraphs>91</Paragraphs>
  <Slides>11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Times New Roman</vt:lpstr>
      <vt:lpstr>等线</vt:lpstr>
      <vt:lpstr>Gill Sans</vt:lpstr>
      <vt:lpstr>Arial Unicode MS</vt:lpstr>
      <vt:lpstr>等线 Light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creator>丫丫精饰</dc:creator>
  <cp:keywords>https://cyppt.taobao.com</cp:keywords>
  <dc:description>https://cyppt.taobao.com</dc:description>
  <dc:subject>丫丫精饰</dc:subject>
  <cp:category>https://cyppt.taobao.com</cp:category>
  <cp:lastModifiedBy>海风</cp:lastModifiedBy>
  <cp:revision>67</cp:revision>
  <dcterms:created xsi:type="dcterms:W3CDTF">2016-05-18T19:05:00Z</dcterms:created>
  <dcterms:modified xsi:type="dcterms:W3CDTF">2018-08-20T03:38:36Z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