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58" r:id="rId3"/>
    <p:sldId id="266" r:id="rId4"/>
    <p:sldId id="281" r:id="rId5"/>
    <p:sldId id="264" r:id="rId6"/>
    <p:sldId id="274" r:id="rId7"/>
    <p:sldId id="280" r:id="rId8"/>
    <p:sldId id="275" r:id="rId9"/>
    <p:sldId id="276" r:id="rId10"/>
    <p:sldId id="277" r:id="rId11"/>
    <p:sldId id="279" r:id="rId12"/>
    <p:sldId id="263" r:id="rId13"/>
    <p:sldId id="282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391" userDrawn="1">
          <p15:clr>
            <a:srgbClr val="A4A3A4"/>
          </p15:clr>
        </p15:guide>
        <p15:guide id="6" pos="473" userDrawn="1">
          <p15:clr>
            <a:srgbClr val="A4A3A4"/>
          </p15:clr>
        </p15:guide>
        <p15:guide id="7" pos="5287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980" userDrawn="1">
          <p15:clr>
            <a:srgbClr val="A4A3A4"/>
          </p15:clr>
        </p15:guide>
        <p15:guide id="10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660" autoAdjust="0"/>
  </p:normalViewPr>
  <p:slideViewPr>
    <p:cSldViewPr>
      <p:cViewPr varScale="1">
        <p:scale>
          <a:sx n="86" d="100"/>
          <a:sy n="86" d="100"/>
        </p:scale>
        <p:origin x="1306" y="0"/>
      </p:cViewPr>
      <p:guideLst>
        <p:guide orient="horz" pos="2160"/>
        <p:guide orient="horz" pos="1185"/>
        <p:guide orient="horz" pos="3113"/>
        <p:guide orient="horz" pos="3974"/>
        <p:guide orient="horz" pos="391"/>
        <p:guide pos="473"/>
        <p:guide pos="5287"/>
        <p:guide pos="2880"/>
        <p:guide pos="1980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pPr/>
              <a:t>2022/10/21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pPr/>
              <a:t>2022/10/21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24909" r="7136" b="68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750277" y="1160748"/>
            <a:ext cx="7643446" cy="1476164"/>
          </a:xfrm>
          <a:prstGeom prst="rect">
            <a:avLst/>
          </a:prstGeom>
          <a:noFill/>
        </p:spPr>
        <p:txBody>
          <a:bodyPr anchor="t" anchorCtr="0"/>
          <a:lstStyle>
            <a:lvl1pPr algn="r">
              <a:lnSpc>
                <a:spcPct val="120000"/>
              </a:lnSpc>
              <a:defRPr sz="3692" b="1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pic>
        <p:nvPicPr>
          <p:cNvPr id="1032" name="Picture 8" descr="I:\Work\999_各種業務系テンプレート\TamukohLab\kyutec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06421" y="5867867"/>
            <a:ext cx="1594923" cy="440858"/>
          </a:xfrm>
          <a:prstGeom prst="rect">
            <a:avLst/>
          </a:prstGeom>
          <a:noFill/>
        </p:spPr>
      </p:pic>
      <p:pic>
        <p:nvPicPr>
          <p:cNvPr id="1034" name="Picture 10" descr="I:\Work\999_各種業務系テンプレート\TamukohLab\tam-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99222" y="5877273"/>
            <a:ext cx="2394501" cy="431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/>
          <p:cNvCxnSpPr/>
          <p:nvPr userDrawn="1"/>
        </p:nvCxnSpPr>
        <p:spPr>
          <a:xfrm flipV="1">
            <a:off x="8366184" y="3798253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 flipV="1">
            <a:off x="8432653" y="3654238"/>
            <a:ext cx="0" cy="3203761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V="1">
            <a:off x="8499122" y="3510816"/>
            <a:ext cx="0" cy="334718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V="1">
            <a:off x="8565591" y="3978274"/>
            <a:ext cx="0" cy="287972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8632060" y="3798254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8698529" y="3654238"/>
            <a:ext cx="0" cy="3203762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V="1">
            <a:off x="8764998" y="2934156"/>
            <a:ext cx="0" cy="392384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V="1">
            <a:off x="8831467" y="2790142"/>
            <a:ext cx="0" cy="4067857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リーフォーム 26"/>
          <p:cNvSpPr/>
          <p:nvPr userDrawn="1"/>
        </p:nvSpPr>
        <p:spPr>
          <a:xfrm>
            <a:off x="8295316" y="3980103"/>
            <a:ext cx="594219" cy="2860243"/>
          </a:xfrm>
          <a:custGeom>
            <a:avLst/>
            <a:gdLst>
              <a:gd name="connsiteX0" fmla="*/ 636422 w 643737"/>
              <a:gd name="connsiteY0" fmla="*/ 2860243 h 2860243"/>
              <a:gd name="connsiteX1" fmla="*/ 643737 w 643737"/>
              <a:gd name="connsiteY1" fmla="*/ 1528877 h 2860243"/>
              <a:gd name="connsiteX2" fmla="*/ 0 w 643737"/>
              <a:gd name="connsiteY2" fmla="*/ 431597 h 2860243"/>
              <a:gd name="connsiteX3" fmla="*/ 0 w 643737"/>
              <a:gd name="connsiteY3" fmla="*/ 0 h 28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737" h="2860243">
                <a:moveTo>
                  <a:pt x="636422" y="2860243"/>
                </a:moveTo>
                <a:cubicBezTo>
                  <a:pt x="638860" y="2416454"/>
                  <a:pt x="641299" y="1972666"/>
                  <a:pt x="643737" y="1528877"/>
                </a:cubicBezTo>
                <a:lnTo>
                  <a:pt x="0" y="431597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sp>
        <p:nvSpPr>
          <p:cNvPr id="28" name="フリーフォーム 27"/>
          <p:cNvSpPr/>
          <p:nvPr userDrawn="1"/>
        </p:nvSpPr>
        <p:spPr>
          <a:xfrm>
            <a:off x="8227791" y="4144084"/>
            <a:ext cx="722516" cy="2713916"/>
          </a:xfrm>
          <a:custGeom>
            <a:avLst/>
            <a:gdLst>
              <a:gd name="connsiteX0" fmla="*/ 782726 w 782726"/>
              <a:gd name="connsiteY0" fmla="*/ 2750515 h 2750515"/>
              <a:gd name="connsiteX1" fmla="*/ 782726 w 782726"/>
              <a:gd name="connsiteY1" fmla="*/ 1689811 h 2750515"/>
              <a:gd name="connsiteX2" fmla="*/ 0 w 782726"/>
              <a:gd name="connsiteY2" fmla="*/ 351130 h 2750515"/>
              <a:gd name="connsiteX3" fmla="*/ 0 w 782726"/>
              <a:gd name="connsiteY3" fmla="*/ 0 h 275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" h="2750515">
                <a:moveTo>
                  <a:pt x="782726" y="2750515"/>
                </a:moveTo>
                <a:lnTo>
                  <a:pt x="782726" y="1689811"/>
                </a:lnTo>
                <a:lnTo>
                  <a:pt x="0" y="351130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pic>
        <p:nvPicPr>
          <p:cNvPr id="3074" name="Picture 2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36704" r="40441"/>
          <a:stretch>
            <a:fillRect/>
          </a:stretch>
        </p:blipFill>
        <p:spPr bwMode="auto">
          <a:xfrm>
            <a:off x="0" y="0"/>
            <a:ext cx="2179119" cy="6858000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 userDrawn="1"/>
        </p:nvSpPr>
        <p:spPr bwMode="auto">
          <a:xfrm>
            <a:off x="0" y="3258569"/>
            <a:ext cx="2179119" cy="34086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34116" indent="-334116" algn="ctr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</a:pPr>
            <a:endParaRPr kumimoji="1" lang="ja-JP" altLang="en-US" sz="1846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white">
          <a:xfrm>
            <a:off x="251520" y="152636"/>
            <a:ext cx="8640960" cy="3960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3"/>
          <p:cNvSpPr>
            <a:spLocks noGrp="1"/>
          </p:cNvSpPr>
          <p:nvPr userDrawn="1"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サブタイトル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2" name="直線コネクタ 11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1" name="フリーフォーム 20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5291" y="3104964"/>
            <a:ext cx="6613658" cy="72008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60384" y="6592268"/>
            <a:ext cx="584124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10" name="グループ化 9"/>
          <p:cNvGrpSpPr/>
          <p:nvPr userDrawn="1"/>
        </p:nvGrpSpPr>
        <p:grpSpPr>
          <a:xfrm>
            <a:off x="0" y="3339000"/>
            <a:ext cx="2167901" cy="180000"/>
            <a:chOff x="0" y="2438521"/>
            <a:chExt cx="2348559" cy="180000"/>
          </a:xfrm>
        </p:grpSpPr>
        <p:cxnSp>
          <p:nvCxnSpPr>
            <p:cNvPr id="8" name="Straight Connector 19"/>
            <p:cNvCxnSpPr/>
            <p:nvPr userDrawn="1"/>
          </p:nvCxnSpPr>
          <p:spPr>
            <a:xfrm>
              <a:off x="0" y="2528521"/>
              <a:ext cx="2240032" cy="0"/>
            </a:xfrm>
            <a:prstGeom prst="line">
              <a:avLst/>
            </a:prstGeom>
            <a:ln w="25400">
              <a:gradFill>
                <a:gsLst>
                  <a:gs pos="0">
                    <a:schemeClr val="tx2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0"/>
              </a:gra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25"/>
            <p:cNvSpPr>
              <a:spLocks noChangeAspect="1"/>
            </p:cNvSpPr>
            <p:nvPr userDrawn="1"/>
          </p:nvSpPr>
          <p:spPr>
            <a:xfrm>
              <a:off x="2168559" y="243852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フリ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1" name="直線コネクタ 10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フリーフォーム 21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3" name="フリーフォーム 22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cxnSp>
        <p:nvCxnSpPr>
          <p:cNvPr id="14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箇条書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7" name="直線コネクタ 1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6" name="フリーフォーム 2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14" name="テキスト プレースホル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38012" cy="559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5639" indent="-335639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  <a:defRPr sz="2400">
                <a:solidFill>
                  <a:schemeClr val="accent6"/>
                </a:solidFill>
              </a:defRPr>
            </a:lvl1pPr>
            <a:lvl2pPr marL="531706" indent="-262530" algn="l">
              <a:lnSpc>
                <a:spcPct val="120000"/>
              </a:lnSpc>
              <a:spcAft>
                <a:spcPts val="554"/>
              </a:spcAft>
              <a:buFont typeface="Wingdings" pitchFamily="2" charset="2"/>
              <a:buChar char="ü"/>
              <a:defRPr sz="2000" baseline="0">
                <a:solidFill>
                  <a:schemeClr val="accent6"/>
                </a:solidFill>
              </a:defRPr>
            </a:lvl2pPr>
            <a:lvl3pPr marL="1129832" indent="-285750">
              <a:buFont typeface="Wingdings" panose="05000000000000000000" pitchFamily="2" charset="2"/>
              <a:buChar char="Ø"/>
              <a:defRPr sz="18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Char char="l"/>
              <a:defRPr/>
            </a:lvl5pPr>
            <a:lvl6pPr>
              <a:defRPr/>
            </a:lvl6pPr>
          </a:lstStyle>
          <a:p>
            <a:pPr lvl="0"/>
            <a:r>
              <a:rPr kumimoji="1" lang="ja-JP" altLang="en-US" dirty="0"/>
              <a:t>マスタ テキストの書式設定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32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cxnSp>
        <p:nvCxnSpPr>
          <p:cNvPr id="33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  <p:sp>
        <p:nvSpPr>
          <p:cNvPr id="35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7" name="直線コネクタ 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リーフォーム 1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30374" r="7136" b="35502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565355" y="6597352"/>
            <a:ext cx="2027302" cy="1907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910021" y="3861048"/>
            <a:ext cx="7337971" cy="56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585" dirty="0">
                <a:solidFill>
                  <a:schemeClr val="accent6"/>
                </a:solidFill>
              </a:rPr>
              <a:t>http://www.brain.kyutech.ac.jp/~tamukoh/</a:t>
            </a:r>
            <a:endParaRPr kumimoji="1" lang="ja-JP" altLang="en-US" sz="2585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I:\Work\999_各種業務系テンプレート\TamukohLab\kyutech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4797877"/>
            <a:ext cx="1063170" cy="1510848"/>
          </a:xfrm>
          <a:prstGeom prst="rect">
            <a:avLst/>
          </a:prstGeom>
          <a:noFill/>
        </p:spPr>
      </p:pic>
      <p:pic>
        <p:nvPicPr>
          <p:cNvPr id="2053" name="Picture 5" descr="I:\Work\999_各種業務系テンプレート\TamukohLab\tam-logo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4929640"/>
            <a:ext cx="1165526" cy="1331912"/>
          </a:xfrm>
          <a:prstGeom prst="rect">
            <a:avLst/>
          </a:prstGeom>
          <a:noFill/>
        </p:spPr>
      </p:pic>
      <p:pic>
        <p:nvPicPr>
          <p:cNvPr id="1026" name="Picture 2" descr="I:\Work\999_各種業務系テンプレート\TamukohLab\thankyou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17785" y="1268760"/>
            <a:ext cx="5908431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0"/>
          <p:cNvCxnSpPr/>
          <p:nvPr userDrawn="1"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697" r:id="rId4"/>
    <p:sldLayoutId id="2147483710" r:id="rId5"/>
    <p:sldLayoutId id="2147483699" r:id="rId6"/>
    <p:sldLayoutId id="2147483709" r:id="rId7"/>
  </p:sldLayoutIdLst>
  <p:hf hdr="0" dt="0"/>
  <p:txStyles>
    <p:titleStyle>
      <a:lvl1pPr algn="l" defTabSz="844083" rtl="0" eaLnBrk="1" latinLnBrk="0" hangingPunct="1">
        <a:spcBef>
          <a:spcPct val="0"/>
        </a:spcBef>
        <a:buNone/>
        <a:defRPr kumimoji="1" sz="2800" kern="1200">
          <a:solidFill>
            <a:schemeClr val="accent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>
          <a:xfrm>
            <a:off x="750276" y="836735"/>
            <a:ext cx="7998187" cy="1362613"/>
          </a:xfrm>
        </p:spPr>
        <p:txBody>
          <a:bodyPr/>
          <a:lstStyle/>
          <a:p>
            <a:r>
              <a:rPr kumimoji="1" lang="en-US" altLang="ja-JP" sz="3600" dirty="0" err="1"/>
              <a:t>RoboCup@Home</a:t>
            </a:r>
            <a:r>
              <a:rPr kumimoji="1" lang="ja-JP" altLang="en-US" sz="3600" dirty="0"/>
              <a:t>の</a:t>
            </a:r>
            <a:br>
              <a:rPr kumimoji="1" lang="en-US" altLang="ja-JP" sz="3600" dirty="0"/>
            </a:br>
            <a:r>
              <a:rPr kumimoji="1" lang="ja-JP" altLang="en-US" sz="3600" dirty="0"/>
              <a:t>ヒューマンインタラクションタスク</a:t>
            </a:r>
            <a:br>
              <a:rPr kumimoji="1" lang="ja-JP" altLang="en-US" sz="3600" dirty="0"/>
            </a:br>
            <a:r>
              <a:rPr kumimoji="1" lang="ja-JP" altLang="en-US" sz="3600" dirty="0"/>
              <a:t>に向けた解法の提案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93260" y="3429000"/>
            <a:ext cx="5200463" cy="172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ja-JP" altLang="en-US" sz="2215" dirty="0">
                <a:solidFill>
                  <a:schemeClr val="bg1"/>
                </a:solidFill>
              </a:rPr>
              <a:t>九州工業大学 大学院 生命体工学研究科</a:t>
            </a:r>
            <a:endParaRPr lang="en-US" altLang="ja-JP" sz="2215" dirty="0">
              <a:solidFill>
                <a:schemeClr val="bg1"/>
              </a:solidFill>
            </a:endParaRPr>
          </a:p>
          <a:p>
            <a:pPr algn="r">
              <a:lnSpc>
                <a:spcPct val="120000"/>
              </a:lnSpc>
            </a:pPr>
            <a:r>
              <a:rPr lang="ja-JP" altLang="en-US" sz="2215" dirty="0">
                <a:solidFill>
                  <a:schemeClr val="bg1"/>
                </a:solidFill>
              </a:rPr>
              <a:t>人間知能システム工学専攻</a:t>
            </a:r>
            <a:endParaRPr lang="en-US" altLang="ja-JP" sz="2215" dirty="0">
              <a:solidFill>
                <a:schemeClr val="bg1"/>
              </a:solidFill>
            </a:endParaRPr>
          </a:p>
          <a:p>
            <a:pPr algn="r">
              <a:lnSpc>
                <a:spcPct val="120000"/>
              </a:lnSpc>
            </a:pPr>
            <a:r>
              <a:rPr lang="ja-JP" altLang="en-US" sz="2215" dirty="0">
                <a:solidFill>
                  <a:schemeClr val="bg1"/>
                </a:solidFill>
              </a:rPr>
              <a:t>人間知能機械講座　田向研究室</a:t>
            </a:r>
            <a:endParaRPr lang="en-US" altLang="ja-JP" sz="2215" dirty="0">
              <a:solidFill>
                <a:schemeClr val="bg1"/>
              </a:solidFill>
            </a:endParaRPr>
          </a:p>
          <a:p>
            <a:pPr algn="r">
              <a:lnSpc>
                <a:spcPct val="120000"/>
              </a:lnSpc>
            </a:pPr>
            <a:r>
              <a:rPr lang="ja-JP" altLang="en-US" sz="2215" dirty="0">
                <a:solidFill>
                  <a:schemeClr val="bg1"/>
                </a:solidFill>
              </a:rPr>
              <a:t>矢野　優雅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C391832-4BC7-A291-09F6-6AD318667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E453382-BB6C-F8E6-DF06-CEBE5A46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競技会</a:t>
            </a:r>
            <a:r>
              <a:rPr kumimoji="1" lang="ja-JP" altLang="en-US" dirty="0"/>
              <a:t>概要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464E34-3587-9019-92CD-9FA538116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390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2D19657-CA84-DFCB-94C6-DC5D84C57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E62C6FC-B50C-4B11-21F0-0AD41E5C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競技結果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623674-37E9-2F9F-F79E-281497E14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58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51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8A4E369-A8AC-59C0-942A-C61EB9C2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7864" y="6345324"/>
            <a:ext cx="590877" cy="257113"/>
          </a:xfrm>
        </p:spPr>
        <p:txBody>
          <a:bodyPr/>
          <a:lstStyle/>
          <a:p>
            <a:fld id="{FB3508C7-2FE0-4945-9CBD-863E05F850D2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A21F2A-41DC-36F8-DA86-15E05191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120419" y="6327024"/>
            <a:ext cx="2027302" cy="190783"/>
          </a:xfrm>
        </p:spPr>
        <p:txBody>
          <a:bodyPr/>
          <a:lstStyle/>
          <a:p>
            <a:r>
              <a:rPr lang="en-US" altLang="ja-JP" dirty="0"/>
              <a:t>©</a:t>
            </a:r>
            <a:r>
              <a:rPr lang="en-US" altLang="ja-JP" dirty="0" err="1"/>
              <a:t>Tamukoh</a:t>
            </a:r>
            <a:r>
              <a:rPr lang="en-US" altLang="ja-JP" dirty="0"/>
              <a:t>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65AF782-85A6-B06A-F88A-8C8A68DE85BD}"/>
              </a:ext>
            </a:extLst>
          </p:cNvPr>
          <p:cNvGrpSpPr/>
          <p:nvPr/>
        </p:nvGrpSpPr>
        <p:grpSpPr>
          <a:xfrm>
            <a:off x="-8749182" y="-3519772"/>
            <a:ext cx="24784967" cy="6678953"/>
            <a:chOff x="-6337212" y="-3483768"/>
            <a:chExt cx="24784967" cy="6678953"/>
          </a:xfrm>
        </p:grpSpPr>
        <p:sp>
          <p:nvSpPr>
            <p:cNvPr id="122" name="矢印: 右 121">
              <a:extLst>
                <a:ext uri="{FF2B5EF4-FFF2-40B4-BE49-F238E27FC236}">
                  <a16:creationId xmlns:a16="http://schemas.microsoft.com/office/drawing/2014/main" id="{DC9DC04B-5D2E-8F64-5806-C9DB0F9EB101}"/>
                </a:ext>
              </a:extLst>
            </p:cNvPr>
            <p:cNvSpPr/>
            <p:nvPr/>
          </p:nvSpPr>
          <p:spPr bwMode="auto">
            <a:xfrm>
              <a:off x="1451862" y="-49493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3" name="矢印: 右 142">
              <a:extLst>
                <a:ext uri="{FF2B5EF4-FFF2-40B4-BE49-F238E27FC236}">
                  <a16:creationId xmlns:a16="http://schemas.microsoft.com/office/drawing/2014/main" id="{3A237494-18DD-FF97-C336-4EF352811E37}"/>
                </a:ext>
              </a:extLst>
            </p:cNvPr>
            <p:cNvSpPr/>
            <p:nvPr/>
          </p:nvSpPr>
          <p:spPr bwMode="auto">
            <a:xfrm>
              <a:off x="9662779" y="-49493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21EC8FA1-3042-0CF1-A0AE-1B91024EA9DE}"/>
                </a:ext>
              </a:extLst>
            </p:cNvPr>
            <p:cNvGrpSpPr/>
            <p:nvPr/>
          </p:nvGrpSpPr>
          <p:grpSpPr>
            <a:xfrm>
              <a:off x="-6337212" y="-3483768"/>
              <a:ext cx="9015215" cy="6328911"/>
              <a:chOff x="-4233466" y="-1038198"/>
              <a:chExt cx="9015215" cy="6328911"/>
            </a:xfrm>
          </p:grpSpPr>
          <p:pic>
            <p:nvPicPr>
              <p:cNvPr id="18" name="グラフィックス 17" descr="男性のプロフィール 枠線">
                <a:extLst>
                  <a:ext uri="{FF2B5EF4-FFF2-40B4-BE49-F238E27FC236}">
                    <a16:creationId xmlns:a16="http://schemas.microsoft.com/office/drawing/2014/main" id="{276F4C45-3BF5-68AA-8FCF-7765CFE36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4233466" y="54648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65E2422-6E41-39D5-019C-5E828C6A898C}"/>
                  </a:ext>
                </a:extLst>
              </p:cNvPr>
              <p:cNvSpPr/>
              <p:nvPr/>
            </p:nvSpPr>
            <p:spPr bwMode="auto">
              <a:xfrm>
                <a:off x="-3340821" y="1277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6598C88-A018-7658-32E4-BD0669AD5E83}"/>
                  </a:ext>
                </a:extLst>
              </p:cNvPr>
              <p:cNvSpPr/>
              <p:nvPr/>
            </p:nvSpPr>
            <p:spPr bwMode="auto">
              <a:xfrm>
                <a:off x="-3257660" y="307009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526539F1-6644-FFBC-001D-3D8B094D7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-361890" y="13443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41FA06B-8147-A286-7B99-C064BA07A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690421" y="35172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9" name="コネクタ: 曲線 8">
                <a:extLst>
                  <a:ext uri="{FF2B5EF4-FFF2-40B4-BE49-F238E27FC236}">
                    <a16:creationId xmlns:a16="http://schemas.microsoft.com/office/drawing/2014/main" id="{940263A8-0939-5DDA-9486-BEC0CDA69DA3}"/>
                  </a:ext>
                </a:extLst>
              </p:cNvPr>
              <p:cNvCxnSpPr>
                <a:cxnSpLocks/>
                <a:stCxn id="8" idx="1"/>
                <a:endCxn id="7" idx="3"/>
              </p:cNvCxnSpPr>
              <p:nvPr/>
            </p:nvCxnSpPr>
            <p:spPr>
              <a:xfrm rot="10800000">
                <a:off x="431413" y="20895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80DDB7E-2E7B-0D68-028F-34B10070D46A}"/>
                  </a:ext>
                </a:extLst>
              </p:cNvPr>
              <p:cNvSpPr txBox="1"/>
              <p:nvPr/>
            </p:nvSpPr>
            <p:spPr>
              <a:xfrm>
                <a:off x="-2363985" y="3627454"/>
                <a:ext cx="3594254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1.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AD8A44-93BD-523C-E125-4A22595C59D5}"/>
                  </a:ext>
                </a:extLst>
              </p:cNvPr>
              <p:cNvSpPr txBox="1"/>
              <p:nvPr/>
            </p:nvSpPr>
            <p:spPr>
              <a:xfrm>
                <a:off x="2239799" y="4561283"/>
                <a:ext cx="203132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3600" b="1" dirty="0"/>
                  <a:t>開始位置</a:t>
                </a:r>
              </a:p>
            </p:txBody>
          </p:sp>
          <p:pic>
            <p:nvPicPr>
              <p:cNvPr id="12" name="グラフィックス 11" descr="ユーザー 単色塗りつぶし">
                <a:extLst>
                  <a:ext uri="{FF2B5EF4-FFF2-40B4-BE49-F238E27FC236}">
                    <a16:creationId xmlns:a16="http://schemas.microsoft.com/office/drawing/2014/main" id="{09287643-C8E7-F229-1531-BA4E8D521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3087146" y="14340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グラフィックス 12" descr="男性のプロフィール 枠線">
                <a:extLst>
                  <a:ext uri="{FF2B5EF4-FFF2-40B4-BE49-F238E27FC236}">
                    <a16:creationId xmlns:a16="http://schemas.microsoft.com/office/drawing/2014/main" id="{9535EFF5-DB17-1ED4-0848-00620C68B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792649" y="-702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グラフィックス 13" descr="男子生徒 枠線">
                <a:extLst>
                  <a:ext uri="{FF2B5EF4-FFF2-40B4-BE49-F238E27FC236}">
                    <a16:creationId xmlns:a16="http://schemas.microsoft.com/office/drawing/2014/main" id="{3342F913-00FD-5104-1351-BFE03B67A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7071" y="12909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グラフィックス 14" descr="女性のプロフィール 枠線">
                <a:extLst>
                  <a:ext uri="{FF2B5EF4-FFF2-40B4-BE49-F238E27FC236}">
                    <a16:creationId xmlns:a16="http://schemas.microsoft.com/office/drawing/2014/main" id="{9331991A-B623-9A4D-71D9-49EE9655D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60118" y="1782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グラフィックス 15" descr="男性のプロフィール 単色塗りつぶし">
                <a:extLst>
                  <a:ext uri="{FF2B5EF4-FFF2-40B4-BE49-F238E27FC236}">
                    <a16:creationId xmlns:a16="http://schemas.microsoft.com/office/drawing/2014/main" id="{1DBABB6D-0C22-2EE2-73D7-D61E32F3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39799" y="25702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グラフィックス 16" descr="男性のプロフィール 枠線">
                <a:extLst>
                  <a:ext uri="{FF2B5EF4-FFF2-40B4-BE49-F238E27FC236}">
                    <a16:creationId xmlns:a16="http://schemas.microsoft.com/office/drawing/2014/main" id="{706EA993-3360-F0CF-6594-5554CE8F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2764" y="-10381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84EF48-D873-E770-D192-652ECE5AA120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-2172746" y="1434043"/>
                <a:ext cx="2086534" cy="4572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D9B4DF73-C4D1-9BFE-579B-A7E55D4BDF02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-74020" y="1092659"/>
                <a:ext cx="1591338" cy="34138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9E26EE7-437D-A02A-DDFA-CFB074B3D813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-64457" y="1434043"/>
                <a:ext cx="2151528" cy="31415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0947E3E0-9254-737A-CE17-D02692433BDE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-64457" y="1434043"/>
                <a:ext cx="2304256" cy="159343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B2F69DC5-B5E8-41AE-8C3C-EFB62470C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306838" y="55236"/>
                <a:ext cx="1245845" cy="137880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464FB3B-43DF-43E8-6B65-448C15B5F050}"/>
                  </a:ext>
                </a:extLst>
              </p:cNvPr>
              <p:cNvSpPr txBox="1"/>
              <p:nvPr/>
            </p:nvSpPr>
            <p:spPr>
              <a:xfrm>
                <a:off x="-2871274" y="2211371"/>
                <a:ext cx="2382383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ja-JP" sz="3200" b="1" dirty="0">
                    <a:solidFill>
                      <a:srgbClr val="7030A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人物認識</a:t>
                </a:r>
                <a:endParaRPr lang="en-US" altLang="ja-JP" sz="3200" b="1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3.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属性推定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67F4A83-2379-A21D-86B1-DEC775D8B2C6}"/>
                  </a:ext>
                </a:extLst>
              </p:cNvPr>
              <p:cNvSpPr txBox="1"/>
              <p:nvPr/>
            </p:nvSpPr>
            <p:spPr>
              <a:xfrm>
                <a:off x="1827094" y="-853228"/>
                <a:ext cx="295465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3600" b="1" dirty="0"/>
                  <a:t>フィールド外</a:t>
                </a:r>
                <a:endParaRPr kumimoji="1" lang="ja-JP" altLang="en-US" sz="3600" b="1" dirty="0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E17F6B62-9072-C0B8-688A-33CE48CF9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3565268" y="1085960"/>
                <a:ext cx="3494428" cy="34935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9BD2CABE-309B-0450-D6E3-ECD824373397}"/>
                  </a:ext>
                </a:extLst>
              </p:cNvPr>
              <p:cNvGrpSpPr/>
              <p:nvPr/>
            </p:nvGrpSpPr>
            <p:grpSpPr>
              <a:xfrm>
                <a:off x="1865380" y="6301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47" name="吹き出し: 円形 146">
                  <a:extLst>
                    <a:ext uri="{FF2B5EF4-FFF2-40B4-BE49-F238E27FC236}">
                      <a16:creationId xmlns:a16="http://schemas.microsoft.com/office/drawing/2014/main" id="{74054C31-187B-A63E-3C49-9335239C9BC6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8BB0583E-C09D-958B-24BB-1DB74D847E93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2800" b="1" dirty="0"/>
                    <a:t>女性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7AF23FC0-3AB8-373E-8369-39765F5E129C}"/>
                  </a:ext>
                </a:extLst>
              </p:cNvPr>
              <p:cNvGrpSpPr/>
              <p:nvPr/>
            </p:nvGrpSpPr>
            <p:grpSpPr>
              <a:xfrm>
                <a:off x="2933131" y="111854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1" name="吹き出し: 円形 160">
                  <a:extLst>
                    <a:ext uri="{FF2B5EF4-FFF2-40B4-BE49-F238E27FC236}">
                      <a16:creationId xmlns:a16="http://schemas.microsoft.com/office/drawing/2014/main" id="{057E8C63-A144-BACB-B385-0DA0CAFB9BAB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1B06E4F8-DCB1-628A-BD88-174A784A50F1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5A900890-096A-8812-0FB7-8B0D291109D1}"/>
                  </a:ext>
                </a:extLst>
              </p:cNvPr>
              <p:cNvGrpSpPr/>
              <p:nvPr/>
            </p:nvGrpSpPr>
            <p:grpSpPr>
              <a:xfrm>
                <a:off x="2917529" y="329442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4" name="吹き出し: 円形 163">
                  <a:extLst>
                    <a:ext uri="{FF2B5EF4-FFF2-40B4-BE49-F238E27FC236}">
                      <a16:creationId xmlns:a16="http://schemas.microsoft.com/office/drawing/2014/main" id="{ADE3EEEA-2C16-EE54-9E60-D2C3BA335234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52075"/>
                    <a:gd name="adj2" fmla="val -58021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5" name="テキスト ボックス 164">
                  <a:extLst>
                    <a:ext uri="{FF2B5EF4-FFF2-40B4-BE49-F238E27FC236}">
                      <a16:creationId xmlns:a16="http://schemas.microsoft.com/office/drawing/2014/main" id="{E071F0C1-16C9-9087-3C04-4BF688352CDD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D1DCCB8-F9A4-9AFD-8D64-03BAB00D06C4}"/>
                  </a:ext>
                </a:extLst>
              </p:cNvPr>
              <p:cNvGrpSpPr/>
              <p:nvPr/>
            </p:nvGrpSpPr>
            <p:grpSpPr>
              <a:xfrm>
                <a:off x="-4070976" y="1573820"/>
                <a:ext cx="1052149" cy="637551"/>
                <a:chOff x="4350650" y="268007"/>
                <a:chExt cx="1909074" cy="1156806"/>
              </a:xfrm>
            </p:grpSpPr>
            <p:sp>
              <p:nvSpPr>
                <p:cNvPr id="167" name="吹き出し: 円形 166">
                  <a:extLst>
                    <a:ext uri="{FF2B5EF4-FFF2-40B4-BE49-F238E27FC236}">
                      <a16:creationId xmlns:a16="http://schemas.microsoft.com/office/drawing/2014/main" id="{F367D03B-AA54-D4AF-5FEE-91C3A7D27CCD}"/>
                    </a:ext>
                  </a:extLst>
                </p:cNvPr>
                <p:cNvSpPr/>
                <p:nvPr/>
              </p:nvSpPr>
              <p:spPr bwMode="auto">
                <a:xfrm>
                  <a:off x="4350650" y="268007"/>
                  <a:ext cx="1909074" cy="1137360"/>
                </a:xfrm>
                <a:prstGeom prst="wedgeEllipseCallout">
                  <a:avLst>
                    <a:gd name="adj1" fmla="val 68727"/>
                    <a:gd name="adj2" fmla="val -988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EE1D7ED0-FEAA-2400-10E9-237C2A71954B}"/>
                    </a:ext>
                  </a:extLst>
                </p:cNvPr>
                <p:cNvSpPr txBox="1"/>
                <p:nvPr/>
              </p:nvSpPr>
              <p:spPr>
                <a:xfrm>
                  <a:off x="4449178" y="358182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cxnSp>
            <p:nvCxnSpPr>
              <p:cNvPr id="134" name="直線矢印コネクタ 133">
                <a:extLst>
                  <a:ext uri="{FF2B5EF4-FFF2-40B4-BE49-F238E27FC236}">
                    <a16:creationId xmlns:a16="http://schemas.microsoft.com/office/drawing/2014/main" id="{81397846-9F31-FFF6-3812-B00E4D5F142B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-118165" y="-123798"/>
                <a:ext cx="1278129" cy="158468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5174755-FA07-CE3A-3E18-645363BCCD29}"/>
                  </a:ext>
                </a:extLst>
              </p:cNvPr>
              <p:cNvSpPr txBox="1"/>
              <p:nvPr/>
            </p:nvSpPr>
            <p:spPr>
              <a:xfrm>
                <a:off x="-3416626" y="67910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3F47C6AD-6F8D-D35B-F1B9-36253EDEB0F0}"/>
                  </a:ext>
                </a:extLst>
              </p:cNvPr>
              <p:cNvSpPr txBox="1"/>
              <p:nvPr/>
            </p:nvSpPr>
            <p:spPr>
              <a:xfrm>
                <a:off x="384397" y="-15118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AD3B172A-EBAD-0839-AF56-5B414C886AB0}"/>
                  </a:ext>
                </a:extLst>
              </p:cNvPr>
              <p:cNvSpPr txBox="1"/>
              <p:nvPr/>
            </p:nvSpPr>
            <p:spPr>
              <a:xfrm>
                <a:off x="-1276507" y="-67494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90D67096-B22C-6A9D-1E4B-A9C50889C357}"/>
                </a:ext>
              </a:extLst>
            </p:cNvPr>
            <p:cNvGrpSpPr/>
            <p:nvPr/>
          </p:nvGrpSpPr>
          <p:grpSpPr>
            <a:xfrm>
              <a:off x="2730866" y="-2459243"/>
              <a:ext cx="6931913" cy="4643130"/>
              <a:chOff x="5472100" y="-93477"/>
              <a:chExt cx="6931913" cy="4643130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7BBC7CC0-DF9D-9441-3564-A885525A7B31}"/>
                  </a:ext>
                </a:extLst>
              </p:cNvPr>
              <p:cNvSpPr/>
              <p:nvPr/>
            </p:nvSpPr>
            <p:spPr bwMode="auto">
              <a:xfrm>
                <a:off x="5472100" y="47947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3" name="図 62">
                <a:extLst>
                  <a:ext uri="{FF2B5EF4-FFF2-40B4-BE49-F238E27FC236}">
                    <a16:creationId xmlns:a16="http://schemas.microsoft.com/office/drawing/2014/main" id="{5971E7F8-6880-B388-1276-82E3358E5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8459218" y="1271576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545D11E5-2A06-3C78-377A-8C4C4AA3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25775" y="13542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グラフィックス 65" descr="男子生徒 枠線">
                <a:extLst>
                  <a:ext uri="{FF2B5EF4-FFF2-40B4-BE49-F238E27FC236}">
                    <a16:creationId xmlns:a16="http://schemas.microsoft.com/office/drawing/2014/main" id="{DA1BD0EF-278D-78D7-0F5D-A5C00D756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899992" y="12111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グラフィックス 66" descr="女性のプロフィール 枠線">
                <a:extLst>
                  <a:ext uri="{FF2B5EF4-FFF2-40B4-BE49-F238E27FC236}">
                    <a16:creationId xmlns:a16="http://schemas.microsoft.com/office/drawing/2014/main" id="{96F67CF0-E102-4122-AF01-DAA68ABE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79042" y="101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グラフィックス 67" descr="男性のプロフィール 単色塗りつぶし">
                <a:extLst>
                  <a:ext uri="{FF2B5EF4-FFF2-40B4-BE49-F238E27FC236}">
                    <a16:creationId xmlns:a16="http://schemas.microsoft.com/office/drawing/2014/main" id="{155B8BE3-BA8C-2AEB-46A1-CAB965544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052720" y="24904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0" name="コネクタ: 曲線 69">
                <a:extLst>
                  <a:ext uri="{FF2B5EF4-FFF2-40B4-BE49-F238E27FC236}">
                    <a16:creationId xmlns:a16="http://schemas.microsoft.com/office/drawing/2014/main" id="{EBE05A2B-B645-7527-7E30-9DEC440FB88C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V="1">
                <a:off x="9002936" y="1015647"/>
                <a:ext cx="1333306" cy="169660"/>
              </a:xfrm>
              <a:prstGeom prst="curvedConnector2">
                <a:avLst/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DB8DA3A3-5F22-BDF3-6C51-D49AAB011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588" y="1703624"/>
                <a:ext cx="1500400" cy="288032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4F9A5242-33B1-8F3B-F288-84369692DB14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9036496" y="2688129"/>
                <a:ext cx="2016224" cy="25954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CE6E0A08-88F1-FA99-4484-F5F8457DEE54}"/>
                  </a:ext>
                </a:extLst>
              </p:cNvPr>
              <p:cNvCxnSpPr>
                <a:cxnSpLocks/>
                <a:stCxn id="63" idx="1"/>
                <a:endCxn id="64" idx="0"/>
              </p:cNvCxnSpPr>
              <p:nvPr/>
            </p:nvCxnSpPr>
            <p:spPr>
              <a:xfrm rot="10800000">
                <a:off x="6182976" y="1354239"/>
                <a:ext cx="2276243" cy="662560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F39E0807-30F6-9B20-D0CA-C64A5E436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656586" y="3107780"/>
                <a:ext cx="536819" cy="1008569"/>
              </a:xfrm>
              <a:prstGeom prst="rect">
                <a:avLst/>
              </a:prstGeom>
            </p:spPr>
          </p:pic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E1F5E6-4B8E-BFB6-7413-5750AE93F52C}"/>
                  </a:ext>
                </a:extLst>
              </p:cNvPr>
              <p:cNvSpPr txBox="1"/>
              <p:nvPr/>
            </p:nvSpPr>
            <p:spPr>
              <a:xfrm>
                <a:off x="6257598" y="2992132"/>
                <a:ext cx="3613490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rgbClr val="00B050"/>
                    </a:solidFill>
                  </a:rPr>
                  <a:t>4</a:t>
                </a: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  <a:endParaRPr kumimoji="1" lang="en-US" altLang="ja-JP" sz="3200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5. </a:t>
                </a:r>
                <a:r>
                  <a:rPr kumimoji="1" lang="ja-JP" alt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8BE8299E-F94A-2F29-D0C4-17F5A7057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434152" y="1744951"/>
                <a:ext cx="549745" cy="1032854"/>
              </a:xfrm>
              <a:prstGeom prst="rect">
                <a:avLst/>
              </a:prstGeom>
            </p:spPr>
          </p:pic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1774C8CA-BB04-0502-E21C-5374E6047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9440999" y="384449"/>
                <a:ext cx="511662" cy="961304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38EC8DB8-1D25-A6FE-040F-16349A12D2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6696986" y="1704306"/>
                <a:ext cx="589550" cy="1107639"/>
              </a:xfrm>
              <a:prstGeom prst="rect">
                <a:avLst/>
              </a:prstGeom>
            </p:spPr>
          </p:pic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208FF90-45E5-AFC5-0D67-E50150617829}"/>
                  </a:ext>
                </a:extLst>
              </p:cNvPr>
              <p:cNvSpPr txBox="1"/>
              <p:nvPr/>
            </p:nvSpPr>
            <p:spPr>
              <a:xfrm>
                <a:off x="11134744" y="2015829"/>
                <a:ext cx="1132041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Jack</a:t>
                </a:r>
              </a:p>
            </p:txBody>
          </p: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C1656CF3-7507-182E-8F82-DFFE80EADAF0}"/>
                  </a:ext>
                </a:extLst>
              </p:cNvPr>
              <p:cNvGrpSpPr/>
              <p:nvPr/>
            </p:nvGrpSpPr>
            <p:grpSpPr>
              <a:xfrm flipH="1">
                <a:off x="11099397" y="2614228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893AD7D-740C-D892-6D54-2A2AF8168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FFC531B0-FF12-3195-BECD-433EA274A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1D1A859E-ECA9-9B4E-FB54-128098E32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CBFE3028-8FB8-FE97-82C7-8491914A6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E49044F3-C83C-0EF7-A497-373BDA79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537A999C-9DAC-3DD9-D701-6016ABFD9DCA}"/>
                  </a:ext>
                </a:extLst>
              </p:cNvPr>
              <p:cNvSpPr txBox="1"/>
              <p:nvPr/>
            </p:nvSpPr>
            <p:spPr>
              <a:xfrm>
                <a:off x="10710921" y="718073"/>
                <a:ext cx="1693092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Hunter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1A2ABB2-C4E8-CF30-A038-43F98130B5C1}"/>
                  </a:ext>
                </a:extLst>
              </p:cNvPr>
              <p:cNvSpPr txBox="1"/>
              <p:nvPr/>
            </p:nvSpPr>
            <p:spPr>
              <a:xfrm>
                <a:off x="8385728" y="-93477"/>
                <a:ext cx="1396536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Olivia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FCA3C26-931C-497A-EA52-BCEE51BED40A}"/>
                  </a:ext>
                </a:extLst>
              </p:cNvPr>
              <p:cNvGrpSpPr/>
              <p:nvPr/>
            </p:nvGrpSpPr>
            <p:grpSpPr>
              <a:xfrm>
                <a:off x="6365090" y="1429462"/>
                <a:ext cx="212537" cy="441351"/>
                <a:chOff x="4608004" y="5841268"/>
                <a:chExt cx="220698" cy="458299"/>
              </a:xfrm>
            </p:grpSpPr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626D52B3-6E93-6BAA-5BA6-15A9CF88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8FC0F7D8-4EE5-D0E9-4E76-162C2AE4B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3CD446EB-CDFC-37C2-1DB9-9AC7D0EBC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3B0ADA19-2C62-7432-3BE8-8A78A0DF8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F72E2BFC-42B2-018F-E6D5-5556A8110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9DAE4314-CFF1-C5CA-0BE2-7F7F6C9CD98C}"/>
                  </a:ext>
                </a:extLst>
              </p:cNvPr>
              <p:cNvSpPr txBox="1"/>
              <p:nvPr/>
            </p:nvSpPr>
            <p:spPr>
              <a:xfrm>
                <a:off x="6453872" y="910169"/>
                <a:ext cx="1077539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Max</a:t>
                </a:r>
              </a:p>
            </p:txBody>
          </p:sp>
          <p:grpSp>
            <p:nvGrpSpPr>
              <p:cNvPr id="181" name="グループ化 180">
                <a:extLst>
                  <a:ext uri="{FF2B5EF4-FFF2-40B4-BE49-F238E27FC236}">
                    <a16:creationId xmlns:a16="http://schemas.microsoft.com/office/drawing/2014/main" id="{29EDDF74-6D6D-90F3-9BAA-C81BF891A35D}"/>
                  </a:ext>
                </a:extLst>
              </p:cNvPr>
              <p:cNvGrpSpPr/>
              <p:nvPr/>
            </p:nvGrpSpPr>
            <p:grpSpPr>
              <a:xfrm flipH="1">
                <a:off x="10924995" y="1381109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FC80281B-A8E1-689A-BF75-A6755C17A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22E41FBE-7B0D-B597-E1CC-9AF589262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91F4602E-F629-91F9-06DB-535007A19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EE367A63-FD97-A32A-1398-36BE80327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333538E-89E9-59CF-6255-0790A5F36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6026E5F2-67EA-92C2-B96F-537EEA83ED8F}"/>
                  </a:ext>
                </a:extLst>
              </p:cNvPr>
              <p:cNvGrpSpPr/>
              <p:nvPr/>
            </p:nvGrpSpPr>
            <p:grpSpPr>
              <a:xfrm flipH="1">
                <a:off x="9859728" y="145880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55FA5477-6D23-CA7C-2E34-B8822EA4D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A12DFA2C-E0C8-EF7C-B4E5-279CD5460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B75FDE6F-21FD-78B5-D0CF-3D93EF386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89BB9DDD-BB2B-6F26-8EC6-B89C16754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CF1CAD6E-B3F0-F61B-C817-27F6095E7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DFBD16D-93F3-878C-4C16-A22B93B71362}"/>
                  </a:ext>
                </a:extLst>
              </p:cNvPr>
              <p:cNvSpPr/>
              <p:nvPr/>
            </p:nvSpPr>
            <p:spPr bwMode="auto">
              <a:xfrm>
                <a:off x="5596441" y="173022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B77CD48F-F4D2-5BA5-2B7D-CE1814F456B0}"/>
                </a:ext>
              </a:extLst>
            </p:cNvPr>
            <p:cNvGrpSpPr/>
            <p:nvPr/>
          </p:nvGrpSpPr>
          <p:grpSpPr>
            <a:xfrm>
              <a:off x="10418863" y="-2807167"/>
              <a:ext cx="8028892" cy="4999618"/>
              <a:chOff x="13176956" y="-488513"/>
              <a:chExt cx="8028892" cy="4999618"/>
            </a:xfrm>
          </p:grpSpPr>
          <p:pic>
            <p:nvPicPr>
              <p:cNvPr id="125" name="図 124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18A86C-7DEB-B479-D8EF-F8F8AC205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699846" y="221957"/>
                <a:ext cx="7506002" cy="4289148"/>
              </a:xfrm>
              <a:prstGeom prst="rect">
                <a:avLst/>
              </a:prstGeom>
            </p:spPr>
          </p:pic>
          <p:pic>
            <p:nvPicPr>
              <p:cNvPr id="126" name="グラフィックス 125" descr="ユーザー 単色塗りつぶし">
                <a:extLst>
                  <a:ext uri="{FF2B5EF4-FFF2-40B4-BE49-F238E27FC236}">
                    <a16:creationId xmlns:a16="http://schemas.microsoft.com/office/drawing/2014/main" id="{D49EED3E-964C-0B93-4375-BC2057DD6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180544" y="1498951"/>
                <a:ext cx="1033113" cy="1033114"/>
              </a:xfrm>
              <a:prstGeom prst="rect">
                <a:avLst/>
              </a:prstGeom>
            </p:spPr>
          </p:pic>
          <p:pic>
            <p:nvPicPr>
              <p:cNvPr id="127" name="グラフィックス 126" descr="男性のプロフィール 単色塗りつぶし">
                <a:extLst>
                  <a:ext uri="{FF2B5EF4-FFF2-40B4-BE49-F238E27FC236}">
                    <a16:creationId xmlns:a16="http://schemas.microsoft.com/office/drawing/2014/main" id="{578DCD2E-06E0-C5E4-003F-EEA3C730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9438807" y="2558601"/>
                <a:ext cx="1163689" cy="116369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子生徒 枠線">
                <a:extLst>
                  <a:ext uri="{FF2B5EF4-FFF2-40B4-BE49-F238E27FC236}">
                    <a16:creationId xmlns:a16="http://schemas.microsoft.com/office/drawing/2014/main" id="{D3D4F155-793F-9B7F-9BD7-68704189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57199" y="1232385"/>
                <a:ext cx="1013769" cy="1013770"/>
              </a:xfrm>
              <a:prstGeom prst="rect">
                <a:avLst/>
              </a:prstGeom>
            </p:spPr>
          </p:pic>
          <p:pic>
            <p:nvPicPr>
              <p:cNvPr id="129" name="グラフィックス 128" descr="女性のプロフィール 枠線">
                <a:extLst>
                  <a:ext uri="{FF2B5EF4-FFF2-40B4-BE49-F238E27FC236}">
                    <a16:creationId xmlns:a16="http://schemas.microsoft.com/office/drawing/2014/main" id="{FD552CBA-BE89-35F7-8537-7C678FA42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638859" y="347868"/>
                <a:ext cx="1088607" cy="1088608"/>
              </a:xfrm>
              <a:prstGeom prst="rect">
                <a:avLst/>
              </a:prstGeom>
            </p:spPr>
          </p:pic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C5159A20-701E-0B4F-6A12-D201470AEA25}"/>
                  </a:ext>
                </a:extLst>
              </p:cNvPr>
              <p:cNvSpPr txBox="1"/>
              <p:nvPr/>
            </p:nvSpPr>
            <p:spPr>
              <a:xfrm>
                <a:off x="16796179" y="1223585"/>
                <a:ext cx="277396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Olivia, female</a:t>
                </a:r>
                <a:endParaRPr kumimoji="1" lang="ja-JP" altLang="en-US" sz="4800" b="1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24766D3-FB08-DB7F-5462-3EFF6E4234F9}"/>
                  </a:ext>
                </a:extLst>
              </p:cNvPr>
              <p:cNvSpPr txBox="1"/>
              <p:nvPr/>
            </p:nvSpPr>
            <p:spPr>
              <a:xfrm>
                <a:off x="18397535" y="2065611"/>
                <a:ext cx="2623667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Hunter, male</a:t>
                </a:r>
                <a:endParaRPr kumimoji="1" lang="ja-JP" altLang="en-US" sz="4800" b="1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820210E-2A87-B938-6533-44B4139A6FD6}"/>
                  </a:ext>
                </a:extLst>
              </p:cNvPr>
              <p:cNvSpPr txBox="1"/>
              <p:nvPr/>
            </p:nvSpPr>
            <p:spPr>
              <a:xfrm>
                <a:off x="18727466" y="3503880"/>
                <a:ext cx="2298023" cy="58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2800" b="1" dirty="0"/>
                  <a:t>Jack</a:t>
                </a:r>
                <a:r>
                  <a:rPr kumimoji="1" lang="en-US" altLang="ja-JP" sz="2800" b="1" dirty="0"/>
                  <a:t>, male</a:t>
                </a:r>
                <a:endParaRPr kumimoji="1" lang="ja-JP" altLang="en-US" sz="4800" b="1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9B2D822-B203-AE9C-A4B0-6404FE0454E3}"/>
                  </a:ext>
                </a:extLst>
              </p:cNvPr>
              <p:cNvSpPr txBox="1"/>
              <p:nvPr/>
            </p:nvSpPr>
            <p:spPr>
              <a:xfrm>
                <a:off x="13726862" y="2268638"/>
                <a:ext cx="213712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Max, male</a:t>
                </a:r>
                <a:endParaRPr kumimoji="1" lang="ja-JP" altLang="en-US" sz="4800" b="1" dirty="0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8FA72F91-985C-91BC-13C8-E9BA22FC0318}"/>
                  </a:ext>
                </a:extLst>
              </p:cNvPr>
              <p:cNvSpPr/>
              <p:nvPr/>
            </p:nvSpPr>
            <p:spPr bwMode="auto">
              <a:xfrm>
                <a:off x="13176956" y="-488513"/>
                <a:ext cx="2669609" cy="8958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ja-JP" altLang="en-US" sz="36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生成画像</a:t>
                </a:r>
                <a:endParaRPr kumimoji="1" lang="ja-JP" altLang="en-US" sz="3600" b="1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9CA6D34-BFA3-638A-C0A2-0998E05A8898}"/>
                </a:ext>
              </a:extLst>
            </p:cNvPr>
            <p:cNvSpPr txBox="1"/>
            <p:nvPr/>
          </p:nvSpPr>
          <p:spPr>
            <a:xfrm>
              <a:off x="-4411522" y="2600470"/>
              <a:ext cx="4288353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(a)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開始から属性推定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3111D23-652B-A522-DBDC-4B0811643074}"/>
                </a:ext>
              </a:extLst>
            </p:cNvPr>
            <p:cNvSpPr txBox="1"/>
            <p:nvPr/>
          </p:nvSpPr>
          <p:spPr>
            <a:xfrm>
              <a:off x="3869722" y="2598348"/>
              <a:ext cx="4288353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(b)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ゲストの名前認識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87B8C81-68B8-C40B-644D-A2E67F3F5A40}"/>
                </a:ext>
              </a:extLst>
            </p:cNvPr>
            <p:cNvSpPr txBox="1"/>
            <p:nvPr/>
          </p:nvSpPr>
          <p:spPr>
            <a:xfrm>
              <a:off x="12855734" y="2598348"/>
              <a:ext cx="2646878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(c)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生成画像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92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4"/>
          </p:nvPr>
        </p:nvSpPr>
        <p:spPr>
          <a:xfrm>
            <a:off x="8550111" y="6592268"/>
            <a:ext cx="584123" cy="257113"/>
          </a:xfrm>
          <a:prstGeom prst="rect">
            <a:avLst/>
          </a:prstGeom>
        </p:spPr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444994" y="836735"/>
            <a:ext cx="5948729" cy="525047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2" spcCol="180000">
            <a:noAutofit/>
          </a:bodyPr>
          <a:lstStyle/>
          <a:p>
            <a:pPr marL="501174" indent="-501174">
              <a:lnSpc>
                <a:spcPct val="120000"/>
              </a:lnSpc>
              <a:spcAft>
                <a:spcPts val="923"/>
              </a:spcAft>
              <a:buFont typeface="+mj-lt"/>
              <a:buAutoNum type="arabicPeriod"/>
            </a:pPr>
            <a:r>
              <a:rPr lang="ja-JP" altLang="en-US" sz="203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あああ</a:t>
            </a:r>
            <a:endParaRPr lang="en-US" altLang="ja-JP" sz="203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01174" indent="-501174">
              <a:lnSpc>
                <a:spcPct val="120000"/>
              </a:lnSpc>
              <a:spcAft>
                <a:spcPts val="923"/>
              </a:spcAft>
              <a:buFont typeface="+mj-lt"/>
              <a:buAutoNum type="arabicPeriod"/>
            </a:pPr>
            <a:r>
              <a:rPr lang="ja-JP" altLang="en-US" sz="203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いいい</a:t>
            </a:r>
            <a:endParaRPr lang="en-US" altLang="ja-JP" sz="203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01174" indent="-501174">
              <a:lnSpc>
                <a:spcPct val="120000"/>
              </a:lnSpc>
              <a:spcAft>
                <a:spcPts val="923"/>
              </a:spcAft>
              <a:buFont typeface="+mj-lt"/>
              <a:buAutoNum type="arabicPeriod"/>
            </a:pPr>
            <a:r>
              <a:rPr lang="ja-JP" altLang="en-US" sz="203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ううう</a:t>
            </a:r>
            <a:endParaRPr lang="en-US" altLang="ja-JP" sz="203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173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D2F520E-A8FD-B15F-6C26-FBCBAE0BE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19BC1D0-E0D4-21C7-3768-25A13338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ホームサービスロボット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65BF0D-2353-D15D-8FC0-E09153378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RoboCup@Home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54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FE7B0B0-63D1-24E5-700D-5E0951F2F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4FC0B2D-C0DB-ABA2-5F80-71FE266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Find My Mates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81AA37-4E03-B995-2B08-84142E4E4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869AC0-B847-3B46-C132-DD47BB437183}"/>
              </a:ext>
            </a:extLst>
          </p:cNvPr>
          <p:cNvSpPr txBox="1"/>
          <p:nvPr/>
        </p:nvSpPr>
        <p:spPr>
          <a:xfrm>
            <a:off x="251520" y="908720"/>
            <a:ext cx="7879080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400" dirty="0"/>
              <a:t>ヒューマンインタラクションを包括的に評価するタスク</a:t>
            </a:r>
          </a:p>
        </p:txBody>
      </p:sp>
    </p:spTree>
    <p:extLst>
      <p:ext uri="{BB962C8B-B14F-4D97-AF65-F5344CB8AC3E}">
        <p14:creationId xmlns:p14="http://schemas.microsoft.com/office/powerpoint/2010/main" val="418114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355D683-F0B9-D3A6-8704-8C29A2AD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4D19D91-DD22-98C6-433C-978534BA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提案手法：概要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03D376-B20A-4E62-6CC8-ACA10F551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918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6C1AF3-BA92-5117-4BD5-7B7C501C5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7CA3A84-8766-AD6A-258A-D0037E98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人物認識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833EDF-7C50-2CF5-9A9C-AD8640C19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50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919275-2C04-BCB1-2833-3F78D31B2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B58F063-43FF-78EF-7480-E341ADD5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93FCA3-7144-E30B-89CE-8BAE4219A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97603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ユーザー定義 7">
      <a:dk1>
        <a:srgbClr val="000000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00B050"/>
      </a:hlink>
      <a:folHlink>
        <a:srgbClr val="7030A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0" tIns="0" rIns="0" bIns="0" rtlCol="0" anchor="ctr">
        <a:spAutoFit/>
      </a:bodyPr>
      <a:lstStyle>
        <a:defPPr marL="361950" indent="-361950" algn="ctr">
          <a:lnSpc>
            <a:spcPct val="120000"/>
          </a:lnSpc>
          <a:spcBef>
            <a:spcPts val="1200"/>
          </a:spcBef>
          <a:spcAft>
            <a:spcPts val="600"/>
          </a:spcAft>
          <a:buFont typeface="Wingdings" pitchFamily="2" charset="2"/>
          <a:buChar char="l"/>
          <a:defRPr kumimoji="1" sz="200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14941</TotalTime>
  <Words>236</Words>
  <Application>Microsoft Office PowerPoint</Application>
  <PresentationFormat>画面に合わせる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BIZ UD明朝 Medium</vt:lpstr>
      <vt:lpstr>メイリオ</vt:lpstr>
      <vt:lpstr>Arial</vt:lpstr>
      <vt:lpstr>Calibri</vt:lpstr>
      <vt:lpstr>Wingdings</vt:lpstr>
      <vt:lpstr>PowerPoint Design</vt:lpstr>
      <vt:lpstr>RoboCup@Homeの ヒューマンインタラクションタスク に向けた解法の提案 </vt:lpstr>
      <vt:lpstr>目次</vt:lpstr>
      <vt:lpstr>サブタイトル</vt:lpstr>
      <vt:lpstr>ホームサービスロボット</vt:lpstr>
      <vt:lpstr>RoboCup@Home</vt:lpstr>
      <vt:lpstr>Find My Mates</vt:lpstr>
      <vt:lpstr>提案手法：概要</vt:lpstr>
      <vt:lpstr>人物認識</vt:lpstr>
      <vt:lpstr>音声認識</vt:lpstr>
      <vt:lpstr>競技会概要</vt:lpstr>
      <vt:lpstr>競技結果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田向研究室PPTテンプレート</dc:title>
  <dc:creator>Tamukoh Lab.</dc:creator>
  <cp:lastModifiedBy>矢野 優雅</cp:lastModifiedBy>
  <cp:revision>963</cp:revision>
  <dcterms:created xsi:type="dcterms:W3CDTF">2013-06-19T15:30:58Z</dcterms:created>
  <dcterms:modified xsi:type="dcterms:W3CDTF">2022-10-21T06:48:53Z</dcterms:modified>
</cp:coreProperties>
</file>