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73" r:id="rId8"/>
    <p:sldId id="262" r:id="rId9"/>
    <p:sldId id="276" r:id="rId10"/>
    <p:sldId id="278" r:id="rId11"/>
    <p:sldId id="265" r:id="rId12"/>
    <p:sldId id="279" r:id="rId13"/>
    <p:sldId id="268" r:id="rId14"/>
    <p:sldId id="274" r:id="rId15"/>
    <p:sldId id="275" r:id="rId16"/>
    <p:sldId id="270" r:id="rId17"/>
    <p:sldId id="277" r:id="rId18"/>
    <p:sldId id="281" r:id="rId19"/>
    <p:sldId id="282" r:id="rId20"/>
    <p:sldId id="28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0704" autoAdjust="0"/>
  </p:normalViewPr>
  <p:slideViewPr>
    <p:cSldViewPr snapToGrid="0">
      <p:cViewPr>
        <p:scale>
          <a:sx n="100" d="100"/>
          <a:sy n="100" d="100"/>
        </p:scale>
        <p:origin x="702" y="34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ata.cityofnewyork.us/Health/COVID-19-Daily-Counts-of-Cases-Hospitalizations-an/rc75-m7u3"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nychealth/coronavirus-data/blob/master/variants/variant-epi-data.csv"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nychealth/coronavirus-data/blob/master/trends/weekly-breakthrough.csv"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158615"/>
            <a:ext cx="4941771" cy="1122202"/>
          </a:xfrm>
        </p:spPr>
        <p:txBody>
          <a:bodyPr/>
          <a:lstStyle/>
          <a:p>
            <a:r>
              <a:rPr lang="en-US" sz="4000" dirty="0"/>
              <a:t>COVID-19 IN NYC</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280817"/>
            <a:ext cx="4941770" cy="396660"/>
          </a:xfrm>
        </p:spPr>
        <p:txBody>
          <a:bodyPr>
            <a:normAutofit/>
          </a:bodyPr>
          <a:lstStyle/>
          <a:p>
            <a:r>
              <a:rPr lang="en-US" dirty="0"/>
              <a:t>Jenya Lee</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708752"/>
            <a:ext cx="10515600" cy="656646"/>
          </a:xfrm>
        </p:spPr>
        <p:txBody>
          <a:bodyPr>
            <a:normAutofit/>
          </a:bodyPr>
          <a:lstStyle/>
          <a:p>
            <a:r>
              <a:rPr lang="en-US" sz="4000" dirty="0"/>
              <a:t>NYC COVID CONFIRMED CASES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7" name="Picture 6" descr="Shape&#10;&#10;Description automatically generated with low confidence">
            <a:extLst>
              <a:ext uri="{FF2B5EF4-FFF2-40B4-BE49-F238E27FC236}">
                <a16:creationId xmlns:a16="http://schemas.microsoft.com/office/drawing/2014/main" id="{7DFBAE25-1E62-3EF0-CC7E-2B58F896EE3C}"/>
              </a:ext>
            </a:extLst>
          </p:cNvPr>
          <p:cNvPicPr>
            <a:picLocks noChangeAspect="1"/>
          </p:cNvPicPr>
          <p:nvPr/>
        </p:nvPicPr>
        <p:blipFill>
          <a:blip r:embed="rId2"/>
          <a:stretch>
            <a:fillRect/>
          </a:stretch>
        </p:blipFill>
        <p:spPr>
          <a:xfrm>
            <a:off x="202555" y="1681543"/>
            <a:ext cx="6757689" cy="3811059"/>
          </a:xfrm>
          <a:prstGeom prst="rect">
            <a:avLst/>
          </a:prstGeom>
        </p:spPr>
      </p:pic>
      <p:sp>
        <p:nvSpPr>
          <p:cNvPr id="8" name="TextBox 7">
            <a:extLst>
              <a:ext uri="{FF2B5EF4-FFF2-40B4-BE49-F238E27FC236}">
                <a16:creationId xmlns:a16="http://schemas.microsoft.com/office/drawing/2014/main" id="{00E2EBCC-1E3A-1C97-E72C-12A1B3837290}"/>
              </a:ext>
            </a:extLst>
          </p:cNvPr>
          <p:cNvSpPr txBox="1"/>
          <p:nvPr/>
        </p:nvSpPr>
        <p:spPr>
          <a:xfrm>
            <a:off x="7251819" y="1582340"/>
            <a:ext cx="4597637" cy="1200329"/>
          </a:xfrm>
          <a:prstGeom prst="rect">
            <a:avLst/>
          </a:prstGeom>
          <a:noFill/>
        </p:spPr>
        <p:txBody>
          <a:bodyPr wrap="square" rtlCol="0">
            <a:spAutoFit/>
          </a:bodyPr>
          <a:lstStyle/>
          <a:p>
            <a:r>
              <a:rPr lang="en-US" sz="1800" b="0" i="0" u="none" strike="noStrike" baseline="0" dirty="0"/>
              <a:t>The date with the highest confirmed case in:</a:t>
            </a:r>
          </a:p>
          <a:p>
            <a:r>
              <a:rPr lang="en-US" sz="1800" b="0" i="0" u="none" strike="noStrike" baseline="0" dirty="0"/>
              <a:t>2020: 4/6/2020 (6,353 cases)</a:t>
            </a:r>
          </a:p>
          <a:p>
            <a:r>
              <a:rPr lang="en-US" sz="1800" b="0" i="0" u="none" strike="noStrike" baseline="0" dirty="0"/>
              <a:t>2021: 12/27/2021 (51,172 cases)</a:t>
            </a:r>
          </a:p>
          <a:p>
            <a:r>
              <a:rPr lang="en-US" sz="1800" b="0" i="0" u="none" strike="noStrike" baseline="0" dirty="0"/>
              <a:t>2022: 1/3/2022 (54,834 cases)</a:t>
            </a:r>
            <a:endParaRPr lang="en-US" dirty="0"/>
          </a:p>
        </p:txBody>
      </p:sp>
      <p:sp>
        <p:nvSpPr>
          <p:cNvPr id="12" name="TextBox 11">
            <a:extLst>
              <a:ext uri="{FF2B5EF4-FFF2-40B4-BE49-F238E27FC236}">
                <a16:creationId xmlns:a16="http://schemas.microsoft.com/office/drawing/2014/main" id="{ED58FA21-00C1-F754-8428-B6D95D4F1EAF}"/>
              </a:ext>
            </a:extLst>
          </p:cNvPr>
          <p:cNvSpPr txBox="1"/>
          <p:nvPr/>
        </p:nvSpPr>
        <p:spPr>
          <a:xfrm>
            <a:off x="7251820" y="3032363"/>
            <a:ext cx="4597636" cy="1754326"/>
          </a:xfrm>
          <a:prstGeom prst="rect">
            <a:avLst/>
          </a:prstGeom>
          <a:noFill/>
        </p:spPr>
        <p:txBody>
          <a:bodyPr wrap="square" rtlCol="0">
            <a:spAutoFit/>
          </a:bodyPr>
          <a:lstStyle/>
          <a:p>
            <a:r>
              <a:rPr lang="en-US" sz="1800" b="0" i="0" u="none" strike="noStrike" baseline="0" dirty="0"/>
              <a:t>Cases increased in 4/2020, 1/2021, and reached the peak in 1/2022. In 2/2022, the confirmed case count started to decrease to less than one tenth of its peak count. At the end of 4/2022, cases start to increase.</a:t>
            </a:r>
          </a:p>
          <a:p>
            <a:endParaRPr lang="en-US" dirty="0"/>
          </a:p>
        </p:txBody>
      </p:sp>
      <p:sp>
        <p:nvSpPr>
          <p:cNvPr id="13" name="TextBox 12">
            <a:extLst>
              <a:ext uri="{FF2B5EF4-FFF2-40B4-BE49-F238E27FC236}">
                <a16:creationId xmlns:a16="http://schemas.microsoft.com/office/drawing/2014/main" id="{F5022398-72C6-491A-C6C6-775061F37447}"/>
              </a:ext>
            </a:extLst>
          </p:cNvPr>
          <p:cNvSpPr txBox="1"/>
          <p:nvPr/>
        </p:nvSpPr>
        <p:spPr>
          <a:xfrm>
            <a:off x="7251819" y="4971355"/>
            <a:ext cx="4535790" cy="738664"/>
          </a:xfrm>
          <a:prstGeom prst="rect">
            <a:avLst/>
          </a:prstGeom>
          <a:noFill/>
        </p:spPr>
        <p:txBody>
          <a:bodyPr wrap="square" rtlCol="0">
            <a:spAutoFit/>
          </a:bodyPr>
          <a:lstStyle/>
          <a:p>
            <a:r>
              <a:rPr lang="en-US" sz="1400" dirty="0"/>
              <a:t>*In 2020 March, April, and early May, the NYC Health Department had discouraged people with mild and moderate symptoms from being tested.</a:t>
            </a:r>
          </a:p>
        </p:txBody>
      </p:sp>
    </p:spTree>
    <p:extLst>
      <p:ext uri="{BB962C8B-B14F-4D97-AF65-F5344CB8AC3E}">
        <p14:creationId xmlns:p14="http://schemas.microsoft.com/office/powerpoint/2010/main" val="230357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normAutofit/>
          </a:bodyPr>
          <a:lstStyle/>
          <a:p>
            <a:r>
              <a:rPr lang="en-US" sz="4000" dirty="0"/>
              <a:t>NYC COVID hospitalization count</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p:txBody>
          <a:bodyPr/>
          <a:lstStyle/>
          <a:p>
            <a:r>
              <a:rPr lang="en-US" dirty="0"/>
              <a:t>DATA ANALYSIS CAPSTONE PROJECT</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7" name="Picture 6">
            <a:extLst>
              <a:ext uri="{FF2B5EF4-FFF2-40B4-BE49-F238E27FC236}">
                <a16:creationId xmlns:a16="http://schemas.microsoft.com/office/drawing/2014/main" id="{7DFBAE25-1E62-3EF0-CC7E-2B58F896EE3C}"/>
              </a:ext>
            </a:extLst>
          </p:cNvPr>
          <p:cNvPicPr>
            <a:picLocks noChangeAspect="1"/>
          </p:cNvPicPr>
          <p:nvPr/>
        </p:nvPicPr>
        <p:blipFill>
          <a:blip r:embed="rId2"/>
          <a:srcRect/>
          <a:stretch/>
        </p:blipFill>
        <p:spPr>
          <a:xfrm>
            <a:off x="221484" y="1681543"/>
            <a:ext cx="6719830" cy="3811059"/>
          </a:xfrm>
          <a:prstGeom prst="rect">
            <a:avLst/>
          </a:prstGeom>
        </p:spPr>
      </p:pic>
      <p:sp>
        <p:nvSpPr>
          <p:cNvPr id="12" name="TextBox 11">
            <a:extLst>
              <a:ext uri="{FF2B5EF4-FFF2-40B4-BE49-F238E27FC236}">
                <a16:creationId xmlns:a16="http://schemas.microsoft.com/office/drawing/2014/main" id="{ED58FA21-00C1-F754-8428-B6D95D4F1EAF}"/>
              </a:ext>
            </a:extLst>
          </p:cNvPr>
          <p:cNvSpPr txBox="1"/>
          <p:nvPr/>
        </p:nvSpPr>
        <p:spPr>
          <a:xfrm>
            <a:off x="7251819" y="2984221"/>
            <a:ext cx="4597636" cy="2031325"/>
          </a:xfrm>
          <a:prstGeom prst="rect">
            <a:avLst/>
          </a:prstGeom>
          <a:noFill/>
        </p:spPr>
        <p:txBody>
          <a:bodyPr wrap="square" rtlCol="0">
            <a:spAutoFit/>
          </a:bodyPr>
          <a:lstStyle/>
          <a:p>
            <a:r>
              <a:rPr lang="en-US" sz="1800" b="0" i="0" u="none" strike="noStrike" baseline="0" dirty="0"/>
              <a:t>Even though in Jan 2022, the confirmed cases reached 40k a day, but hospitalization rate was relatively low comparing to the confirmed case count, the highest was around 1,316. Back in April 2020, when COVID just hit NYC, there were 1,850 cases on the highest count day.</a:t>
            </a:r>
            <a:endParaRPr lang="en-US" dirty="0"/>
          </a:p>
        </p:txBody>
      </p:sp>
      <p:sp>
        <p:nvSpPr>
          <p:cNvPr id="26" name="TextBox 25">
            <a:extLst>
              <a:ext uri="{FF2B5EF4-FFF2-40B4-BE49-F238E27FC236}">
                <a16:creationId xmlns:a16="http://schemas.microsoft.com/office/drawing/2014/main" id="{84FF8C74-6515-8765-A5B9-C2BD26B23046}"/>
              </a:ext>
            </a:extLst>
          </p:cNvPr>
          <p:cNvSpPr txBox="1"/>
          <p:nvPr/>
        </p:nvSpPr>
        <p:spPr>
          <a:xfrm>
            <a:off x="7251819" y="1582340"/>
            <a:ext cx="4597637" cy="1200329"/>
          </a:xfrm>
          <a:prstGeom prst="rect">
            <a:avLst/>
          </a:prstGeom>
          <a:noFill/>
        </p:spPr>
        <p:txBody>
          <a:bodyPr wrap="square" rtlCol="0">
            <a:spAutoFit/>
          </a:bodyPr>
          <a:lstStyle/>
          <a:p>
            <a:r>
              <a:rPr lang="en-US" sz="1800" b="0" i="0" u="none" strike="noStrike" baseline="0" dirty="0"/>
              <a:t>The date with the highest hospitalization in:</a:t>
            </a:r>
          </a:p>
          <a:p>
            <a:r>
              <a:rPr lang="en-US" sz="1800" b="0" i="0" u="none" strike="noStrike" baseline="0" dirty="0"/>
              <a:t>2020: 3/30/2020 (1,850 cases)</a:t>
            </a:r>
          </a:p>
          <a:p>
            <a:r>
              <a:rPr lang="en-US" sz="1800" b="0" i="0" u="none" strike="noStrike" baseline="0" dirty="0"/>
              <a:t>2021: 12/30/2021 (1,055 cases)</a:t>
            </a:r>
          </a:p>
          <a:p>
            <a:r>
              <a:rPr lang="en-US" sz="1800" b="0" i="0" u="none" strike="noStrike" baseline="0" dirty="0"/>
              <a:t>2022: 1/2/2022 (1,316 cases)</a:t>
            </a:r>
            <a:endParaRPr lang="en-US" dirty="0"/>
          </a:p>
        </p:txBody>
      </p:sp>
    </p:spTree>
    <p:extLst>
      <p:ext uri="{BB962C8B-B14F-4D97-AF65-F5344CB8AC3E}">
        <p14:creationId xmlns:p14="http://schemas.microsoft.com/office/powerpoint/2010/main" val="223441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normAutofit/>
          </a:bodyPr>
          <a:lstStyle/>
          <a:p>
            <a:r>
              <a:rPr lang="en-US" sz="4000" dirty="0"/>
              <a:t>NYC COVID DEATH count</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p:txBody>
          <a:bodyPr/>
          <a:lstStyle/>
          <a:p>
            <a:r>
              <a:rPr lang="en-US" dirty="0"/>
              <a:t>DATA ANALYSIS CAPSTONE PROJECT</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7" name="Picture 6">
            <a:extLst>
              <a:ext uri="{FF2B5EF4-FFF2-40B4-BE49-F238E27FC236}">
                <a16:creationId xmlns:a16="http://schemas.microsoft.com/office/drawing/2014/main" id="{7DFBAE25-1E62-3EF0-CC7E-2B58F896EE3C}"/>
              </a:ext>
            </a:extLst>
          </p:cNvPr>
          <p:cNvPicPr>
            <a:picLocks noChangeAspect="1"/>
          </p:cNvPicPr>
          <p:nvPr/>
        </p:nvPicPr>
        <p:blipFill>
          <a:blip r:embed="rId2"/>
          <a:srcRect/>
          <a:stretch/>
        </p:blipFill>
        <p:spPr>
          <a:xfrm>
            <a:off x="243568" y="1681543"/>
            <a:ext cx="6675662" cy="3811059"/>
          </a:xfrm>
          <a:prstGeom prst="rect">
            <a:avLst/>
          </a:prstGeom>
        </p:spPr>
      </p:pic>
      <p:sp>
        <p:nvSpPr>
          <p:cNvPr id="12" name="TextBox 11">
            <a:extLst>
              <a:ext uri="{FF2B5EF4-FFF2-40B4-BE49-F238E27FC236}">
                <a16:creationId xmlns:a16="http://schemas.microsoft.com/office/drawing/2014/main" id="{ED58FA21-00C1-F754-8428-B6D95D4F1EAF}"/>
              </a:ext>
            </a:extLst>
          </p:cNvPr>
          <p:cNvSpPr txBox="1"/>
          <p:nvPr/>
        </p:nvSpPr>
        <p:spPr>
          <a:xfrm>
            <a:off x="7251819" y="3007856"/>
            <a:ext cx="4597636" cy="2031325"/>
          </a:xfrm>
          <a:prstGeom prst="rect">
            <a:avLst/>
          </a:prstGeom>
          <a:noFill/>
        </p:spPr>
        <p:txBody>
          <a:bodyPr wrap="square" rtlCol="0">
            <a:spAutoFit/>
          </a:bodyPr>
          <a:lstStyle/>
          <a:p>
            <a:r>
              <a:rPr lang="en-US" sz="1800" b="0" i="0" u="none" strike="noStrike" baseline="0" dirty="0"/>
              <a:t>In this plot, it showed April 2020 had the highest death count in a day. It looks similar to the previous Hospitalization plot. It is because comparing the what first hit NYC, COVID has mutated to Omicron, which is much more contagious but much less deadly.</a:t>
            </a:r>
          </a:p>
        </p:txBody>
      </p:sp>
      <p:sp>
        <p:nvSpPr>
          <p:cNvPr id="13" name="TextBox 12">
            <a:extLst>
              <a:ext uri="{FF2B5EF4-FFF2-40B4-BE49-F238E27FC236}">
                <a16:creationId xmlns:a16="http://schemas.microsoft.com/office/drawing/2014/main" id="{0E302313-16AF-8F49-8985-A2C5EF56922A}"/>
              </a:ext>
            </a:extLst>
          </p:cNvPr>
          <p:cNvSpPr txBox="1"/>
          <p:nvPr/>
        </p:nvSpPr>
        <p:spPr>
          <a:xfrm>
            <a:off x="7251819" y="1582340"/>
            <a:ext cx="4597637" cy="1200329"/>
          </a:xfrm>
          <a:prstGeom prst="rect">
            <a:avLst/>
          </a:prstGeom>
          <a:noFill/>
        </p:spPr>
        <p:txBody>
          <a:bodyPr wrap="square" rtlCol="0">
            <a:spAutoFit/>
          </a:bodyPr>
          <a:lstStyle/>
          <a:p>
            <a:r>
              <a:rPr lang="en-US" sz="1800" b="0" i="0" u="none" strike="noStrike" baseline="0" dirty="0"/>
              <a:t>The date with the highest death in:</a:t>
            </a:r>
          </a:p>
          <a:p>
            <a:r>
              <a:rPr lang="en-US" sz="1800" b="0" i="0" u="none" strike="noStrike" baseline="0" dirty="0"/>
              <a:t>2020: 4/07/2020 (598 cases)</a:t>
            </a:r>
          </a:p>
          <a:p>
            <a:r>
              <a:rPr lang="en-US" sz="1800" b="0" i="0" u="none" strike="noStrike" baseline="0" dirty="0"/>
              <a:t>2021: 2/11/2021 (96 cases)</a:t>
            </a:r>
          </a:p>
          <a:p>
            <a:r>
              <a:rPr lang="en-US" sz="1800" b="0" i="0" u="none" strike="noStrike" baseline="0" dirty="0"/>
              <a:t>2022: 1/11/2022 (131 cases)</a:t>
            </a:r>
            <a:endParaRPr lang="en-US" dirty="0"/>
          </a:p>
        </p:txBody>
      </p:sp>
    </p:spTree>
    <p:extLst>
      <p:ext uri="{BB962C8B-B14F-4D97-AF65-F5344CB8AC3E}">
        <p14:creationId xmlns:p14="http://schemas.microsoft.com/office/powerpoint/2010/main" val="807099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9563"/>
          </a:xfrm>
        </p:spPr>
        <p:txBody>
          <a:bodyPr>
            <a:normAutofit/>
          </a:bodyPr>
          <a:lstStyle/>
          <a:p>
            <a:r>
              <a:rPr lang="en-US" sz="4000" dirty="0"/>
              <a:t>Variant by percentage</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9" name="Picture 8">
            <a:extLst>
              <a:ext uri="{FF2B5EF4-FFF2-40B4-BE49-F238E27FC236}">
                <a16:creationId xmlns:a16="http://schemas.microsoft.com/office/drawing/2014/main" id="{C9E7840C-F12F-7E64-A5C5-179B3159D18D}"/>
              </a:ext>
            </a:extLst>
          </p:cNvPr>
          <p:cNvPicPr>
            <a:picLocks noChangeAspect="1"/>
          </p:cNvPicPr>
          <p:nvPr/>
        </p:nvPicPr>
        <p:blipFill>
          <a:blip r:embed="rId2"/>
          <a:stretch>
            <a:fillRect/>
          </a:stretch>
        </p:blipFill>
        <p:spPr>
          <a:xfrm>
            <a:off x="1600912" y="1441271"/>
            <a:ext cx="9410700" cy="3714750"/>
          </a:xfrm>
          <a:prstGeom prst="rect">
            <a:avLst/>
          </a:prstGeom>
        </p:spPr>
      </p:pic>
      <p:sp>
        <p:nvSpPr>
          <p:cNvPr id="10" name="TextBox 9">
            <a:extLst>
              <a:ext uri="{FF2B5EF4-FFF2-40B4-BE49-F238E27FC236}">
                <a16:creationId xmlns:a16="http://schemas.microsoft.com/office/drawing/2014/main" id="{8A7CD766-1882-460B-E7A1-2E2343ABC457}"/>
              </a:ext>
            </a:extLst>
          </p:cNvPr>
          <p:cNvSpPr txBox="1"/>
          <p:nvPr/>
        </p:nvSpPr>
        <p:spPr>
          <a:xfrm>
            <a:off x="1600912" y="5156021"/>
            <a:ext cx="8990176" cy="1200329"/>
          </a:xfrm>
          <a:prstGeom prst="rect">
            <a:avLst/>
          </a:prstGeom>
          <a:noFill/>
        </p:spPr>
        <p:txBody>
          <a:bodyPr wrap="square" rtlCol="0">
            <a:spAutoFit/>
          </a:bodyPr>
          <a:lstStyle/>
          <a:p>
            <a:r>
              <a:rPr lang="en-US" dirty="0"/>
              <a:t>In July 2021, percentage of Delta Variant amount tested cases were increasing to nearly 100% during September to October. Omicron (Other) started to spread and reached its peak in January 2022, then it came down to have the top placed taken over by another Omicron variant. </a:t>
            </a:r>
          </a:p>
        </p:txBody>
      </p:sp>
    </p:spTree>
    <p:extLst>
      <p:ext uri="{BB962C8B-B14F-4D97-AF65-F5344CB8AC3E}">
        <p14:creationId xmlns:p14="http://schemas.microsoft.com/office/powerpoint/2010/main" val="289638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542925" y="365125"/>
            <a:ext cx="10810875" cy="1329563"/>
          </a:xfrm>
        </p:spPr>
        <p:txBody>
          <a:bodyPr>
            <a:normAutofit/>
          </a:bodyPr>
          <a:lstStyle/>
          <a:p>
            <a:r>
              <a:rPr lang="en-US" sz="4000" dirty="0"/>
              <a:t>Unvaccinated vs vaccinated &amp; boosted</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9" name="Picture 8">
            <a:extLst>
              <a:ext uri="{FF2B5EF4-FFF2-40B4-BE49-F238E27FC236}">
                <a16:creationId xmlns:a16="http://schemas.microsoft.com/office/drawing/2014/main" id="{C9E7840C-F12F-7E64-A5C5-179B3159D18D}"/>
              </a:ext>
            </a:extLst>
          </p:cNvPr>
          <p:cNvPicPr>
            <a:picLocks noChangeAspect="1"/>
          </p:cNvPicPr>
          <p:nvPr/>
        </p:nvPicPr>
        <p:blipFill>
          <a:blip r:embed="rId2"/>
          <a:srcRect/>
          <a:stretch/>
        </p:blipFill>
        <p:spPr>
          <a:xfrm>
            <a:off x="994231" y="1371062"/>
            <a:ext cx="6587669" cy="2616379"/>
          </a:xfrm>
          <a:prstGeom prst="rect">
            <a:avLst/>
          </a:prstGeom>
        </p:spPr>
      </p:pic>
      <p:sp>
        <p:nvSpPr>
          <p:cNvPr id="10" name="TextBox 9">
            <a:extLst>
              <a:ext uri="{FF2B5EF4-FFF2-40B4-BE49-F238E27FC236}">
                <a16:creationId xmlns:a16="http://schemas.microsoft.com/office/drawing/2014/main" id="{8A7CD766-1882-460B-E7A1-2E2343ABC457}"/>
              </a:ext>
            </a:extLst>
          </p:cNvPr>
          <p:cNvSpPr txBox="1"/>
          <p:nvPr/>
        </p:nvSpPr>
        <p:spPr>
          <a:xfrm>
            <a:off x="7905466" y="1440846"/>
            <a:ext cx="3448334" cy="4801314"/>
          </a:xfrm>
          <a:prstGeom prst="rect">
            <a:avLst/>
          </a:prstGeom>
          <a:noFill/>
        </p:spPr>
        <p:txBody>
          <a:bodyPr wrap="square" rtlCol="0">
            <a:spAutoFit/>
          </a:bodyPr>
          <a:lstStyle/>
          <a:p>
            <a:r>
              <a:rPr lang="en-US" dirty="0"/>
              <a:t>Rate of case/death is per 100,000 people unvaccinated/vaccinated &amp; boosted.</a:t>
            </a:r>
          </a:p>
          <a:p>
            <a:endParaRPr lang="en-US" dirty="0"/>
          </a:p>
          <a:p>
            <a:r>
              <a:rPr lang="en-US" dirty="0"/>
              <a:t>1/2/2022</a:t>
            </a:r>
          </a:p>
          <a:p>
            <a:r>
              <a:rPr lang="en-US" dirty="0"/>
              <a:t>Case rate:</a:t>
            </a:r>
          </a:p>
          <a:p>
            <a:pPr marL="285750" indent="-285750">
              <a:buFont typeface="Arial" panose="020B0604020202020204" pitchFamily="34" charset="0"/>
              <a:buChar char="•"/>
            </a:pPr>
            <a:r>
              <a:rPr lang="en-US" dirty="0"/>
              <a:t>Unvaccinated: 9,177</a:t>
            </a:r>
          </a:p>
          <a:p>
            <a:pPr marL="285750" indent="-285750">
              <a:buFont typeface="Arial" panose="020B0604020202020204" pitchFamily="34" charset="0"/>
              <a:buChar char="•"/>
            </a:pPr>
            <a:r>
              <a:rPr lang="en-US" dirty="0"/>
              <a:t>Vaccinated &amp; Boosted: 1,750</a:t>
            </a:r>
          </a:p>
          <a:p>
            <a:endParaRPr lang="en-US" dirty="0"/>
          </a:p>
          <a:p>
            <a:r>
              <a:rPr lang="en-US" dirty="0"/>
              <a:t>Death rate:</a:t>
            </a:r>
          </a:p>
          <a:p>
            <a:pPr marL="285750" indent="-285750">
              <a:buFont typeface="Arial" panose="020B0604020202020204" pitchFamily="34" charset="0"/>
              <a:buChar char="•"/>
            </a:pPr>
            <a:r>
              <a:rPr lang="en-US" dirty="0"/>
              <a:t>Unvaccinated: 65.76</a:t>
            </a:r>
          </a:p>
          <a:p>
            <a:pPr marL="285750" indent="-285750">
              <a:buFont typeface="Arial" panose="020B0604020202020204" pitchFamily="34" charset="0"/>
              <a:buChar char="•"/>
            </a:pPr>
            <a:r>
              <a:rPr lang="en-US" dirty="0"/>
              <a:t>Vaccinated &amp; Boosted: 3.15</a:t>
            </a:r>
          </a:p>
          <a:p>
            <a:pPr marL="285750" indent="-285750">
              <a:buFont typeface="Arial" panose="020B0604020202020204" pitchFamily="34" charset="0"/>
              <a:buChar char="•"/>
            </a:pPr>
            <a:endParaRPr lang="en-US" dirty="0"/>
          </a:p>
          <a:p>
            <a:r>
              <a:rPr lang="en-US" dirty="0"/>
              <a:t>Vaccinated and boosted significantly protect us from COVID-19</a:t>
            </a:r>
          </a:p>
        </p:txBody>
      </p:sp>
      <p:pic>
        <p:nvPicPr>
          <p:cNvPr id="4" name="Picture 3">
            <a:extLst>
              <a:ext uri="{FF2B5EF4-FFF2-40B4-BE49-F238E27FC236}">
                <a16:creationId xmlns:a16="http://schemas.microsoft.com/office/drawing/2014/main" id="{EB7346C6-A1F9-2999-EA94-1F61C2ED641B}"/>
              </a:ext>
            </a:extLst>
          </p:cNvPr>
          <p:cNvPicPr>
            <a:picLocks noChangeAspect="1"/>
          </p:cNvPicPr>
          <p:nvPr/>
        </p:nvPicPr>
        <p:blipFill>
          <a:blip r:embed="rId3"/>
          <a:stretch>
            <a:fillRect/>
          </a:stretch>
        </p:blipFill>
        <p:spPr>
          <a:xfrm>
            <a:off x="913833" y="3841503"/>
            <a:ext cx="6748463" cy="2692534"/>
          </a:xfrm>
          <a:prstGeom prst="rect">
            <a:avLst/>
          </a:prstGeom>
        </p:spPr>
      </p:pic>
    </p:spTree>
    <p:extLst>
      <p:ext uri="{BB962C8B-B14F-4D97-AF65-F5344CB8AC3E}">
        <p14:creationId xmlns:p14="http://schemas.microsoft.com/office/powerpoint/2010/main" val="3010080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542925" y="365125"/>
            <a:ext cx="10810875" cy="1329563"/>
          </a:xfrm>
        </p:spPr>
        <p:txBody>
          <a:bodyPr>
            <a:normAutofit/>
          </a:bodyPr>
          <a:lstStyle/>
          <a:p>
            <a:r>
              <a:rPr lang="en-US" sz="4000" dirty="0"/>
              <a:t>Unvaccinated vs vaccinated &amp; boosted</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9" name="Picture 8">
            <a:extLst>
              <a:ext uri="{FF2B5EF4-FFF2-40B4-BE49-F238E27FC236}">
                <a16:creationId xmlns:a16="http://schemas.microsoft.com/office/drawing/2014/main" id="{C9E7840C-F12F-7E64-A5C5-179B3159D18D}"/>
              </a:ext>
            </a:extLst>
          </p:cNvPr>
          <p:cNvPicPr>
            <a:picLocks noChangeAspect="1"/>
          </p:cNvPicPr>
          <p:nvPr/>
        </p:nvPicPr>
        <p:blipFill>
          <a:blip r:embed="rId2"/>
          <a:srcRect/>
          <a:stretch/>
        </p:blipFill>
        <p:spPr>
          <a:xfrm>
            <a:off x="994231" y="1371062"/>
            <a:ext cx="6587669" cy="2616379"/>
          </a:xfrm>
          <a:prstGeom prst="rect">
            <a:avLst/>
          </a:prstGeom>
        </p:spPr>
      </p:pic>
      <p:sp>
        <p:nvSpPr>
          <p:cNvPr id="10" name="TextBox 9">
            <a:extLst>
              <a:ext uri="{FF2B5EF4-FFF2-40B4-BE49-F238E27FC236}">
                <a16:creationId xmlns:a16="http://schemas.microsoft.com/office/drawing/2014/main" id="{8A7CD766-1882-460B-E7A1-2E2343ABC457}"/>
              </a:ext>
            </a:extLst>
          </p:cNvPr>
          <p:cNvSpPr txBox="1"/>
          <p:nvPr/>
        </p:nvSpPr>
        <p:spPr>
          <a:xfrm>
            <a:off x="7905466" y="1414562"/>
            <a:ext cx="3523967" cy="4185761"/>
          </a:xfrm>
          <a:prstGeom prst="rect">
            <a:avLst/>
          </a:prstGeom>
          <a:noFill/>
        </p:spPr>
        <p:txBody>
          <a:bodyPr wrap="square" rtlCol="0">
            <a:spAutoFit/>
          </a:bodyPr>
          <a:lstStyle/>
          <a:p>
            <a:r>
              <a:rPr lang="en-US" dirty="0"/>
              <a:t>COVID NYC 9/11/2021 – 4/23/22:</a:t>
            </a:r>
          </a:p>
          <a:p>
            <a:r>
              <a:rPr lang="en-US" dirty="0"/>
              <a:t>Death rate:</a:t>
            </a:r>
          </a:p>
          <a:p>
            <a:pPr marL="285750" indent="-285750">
              <a:buFont typeface="Arial" panose="020B0604020202020204" pitchFamily="34" charset="0"/>
              <a:buChar char="•"/>
            </a:pPr>
            <a:r>
              <a:rPr lang="en-US" dirty="0"/>
              <a:t>Unvaccinated: 10.158</a:t>
            </a:r>
          </a:p>
          <a:p>
            <a:pPr marL="285750" indent="-285750">
              <a:buFont typeface="Arial" panose="020B0604020202020204" pitchFamily="34" charset="0"/>
              <a:buChar char="•"/>
            </a:pPr>
            <a:r>
              <a:rPr lang="en-US" dirty="0"/>
              <a:t>Vaccinated &amp; Boosted: 0.405</a:t>
            </a:r>
          </a:p>
          <a:p>
            <a:pPr marL="285750" indent="-285750">
              <a:buFont typeface="Arial" panose="020B0604020202020204" pitchFamily="34" charset="0"/>
              <a:buChar char="•"/>
            </a:pPr>
            <a:endParaRPr lang="en-US" dirty="0"/>
          </a:p>
          <a:p>
            <a:r>
              <a:rPr lang="en-US" dirty="0"/>
              <a:t>CDC estimated rates of flu-related disease outcomes</a:t>
            </a:r>
          </a:p>
          <a:p>
            <a:r>
              <a:rPr lang="en-US" dirty="0"/>
              <a:t>US 2018-2019:</a:t>
            </a:r>
          </a:p>
          <a:p>
            <a:r>
              <a:rPr lang="en-US" dirty="0">
                <a:solidFill>
                  <a:srgbClr val="000000"/>
                </a:solidFill>
              </a:rPr>
              <a:t>Death rate:</a:t>
            </a:r>
          </a:p>
          <a:p>
            <a:endParaRPr lang="en-US" dirty="0"/>
          </a:p>
          <a:p>
            <a:r>
              <a:rPr lang="en-US" b="0" i="0" dirty="0">
                <a:solidFill>
                  <a:srgbClr val="000000"/>
                </a:solidFill>
                <a:effectLst/>
              </a:rPr>
              <a:t>5-17 </a:t>
            </a:r>
            <a:r>
              <a:rPr lang="en-US" b="0" i="0" dirty="0" err="1">
                <a:solidFill>
                  <a:srgbClr val="000000"/>
                </a:solidFill>
                <a:effectLst/>
              </a:rPr>
              <a:t>yrs</a:t>
            </a:r>
            <a:r>
              <a:rPr lang="en-US" b="0" i="0" dirty="0">
                <a:solidFill>
                  <a:srgbClr val="000000"/>
                </a:solidFill>
                <a:effectLst/>
              </a:rPr>
              <a:t>:</a:t>
            </a:r>
            <a:r>
              <a:rPr lang="en-US" dirty="0">
                <a:solidFill>
                  <a:srgbClr val="000000"/>
                </a:solidFill>
              </a:rPr>
              <a:t> </a:t>
            </a:r>
            <a:r>
              <a:rPr lang="en-US" b="0" i="0" dirty="0">
                <a:solidFill>
                  <a:srgbClr val="000000"/>
                </a:solidFill>
                <a:effectLst/>
              </a:rPr>
              <a:t>0.3</a:t>
            </a:r>
            <a:endParaRPr lang="en-US" dirty="0"/>
          </a:p>
          <a:p>
            <a:r>
              <a:rPr lang="en-US" b="0" i="0" dirty="0">
                <a:solidFill>
                  <a:srgbClr val="000000"/>
                </a:solidFill>
                <a:effectLst/>
              </a:rPr>
              <a:t>18-49 </a:t>
            </a:r>
            <a:r>
              <a:rPr lang="en-US" b="0" i="0" dirty="0" err="1">
                <a:solidFill>
                  <a:srgbClr val="000000"/>
                </a:solidFill>
                <a:effectLst/>
              </a:rPr>
              <a:t>yrs</a:t>
            </a:r>
            <a:r>
              <a:rPr lang="en-US" b="0" i="0" dirty="0">
                <a:solidFill>
                  <a:srgbClr val="000000"/>
                </a:solidFill>
                <a:effectLst/>
              </a:rPr>
              <a:t>: </a:t>
            </a:r>
            <a:r>
              <a:rPr lang="en-US" dirty="0">
                <a:solidFill>
                  <a:srgbClr val="000000"/>
                </a:solidFill>
              </a:rPr>
              <a:t>1.2</a:t>
            </a:r>
          </a:p>
          <a:p>
            <a:r>
              <a:rPr lang="en-US" dirty="0">
                <a:solidFill>
                  <a:srgbClr val="000000"/>
                </a:solidFill>
              </a:rPr>
              <a:t>50-64 </a:t>
            </a:r>
            <a:r>
              <a:rPr lang="en-US" dirty="0" err="1">
                <a:solidFill>
                  <a:srgbClr val="000000"/>
                </a:solidFill>
              </a:rPr>
              <a:t>yrs</a:t>
            </a:r>
            <a:r>
              <a:rPr lang="en-US" dirty="0">
                <a:solidFill>
                  <a:srgbClr val="000000"/>
                </a:solidFill>
              </a:rPr>
              <a:t>: 7</a:t>
            </a:r>
          </a:p>
          <a:p>
            <a:endParaRPr lang="en-US" sz="1600" dirty="0">
              <a:solidFill>
                <a:srgbClr val="000000"/>
              </a:solidFill>
            </a:endParaRPr>
          </a:p>
          <a:p>
            <a:endParaRPr lang="en-US" sz="1600" dirty="0">
              <a:solidFill>
                <a:srgbClr val="000000"/>
              </a:solidFill>
            </a:endParaRPr>
          </a:p>
        </p:txBody>
      </p:sp>
      <p:pic>
        <p:nvPicPr>
          <p:cNvPr id="4" name="Picture 3">
            <a:extLst>
              <a:ext uri="{FF2B5EF4-FFF2-40B4-BE49-F238E27FC236}">
                <a16:creationId xmlns:a16="http://schemas.microsoft.com/office/drawing/2014/main" id="{EB7346C6-A1F9-2999-EA94-1F61C2ED641B}"/>
              </a:ext>
            </a:extLst>
          </p:cNvPr>
          <p:cNvPicPr>
            <a:picLocks noChangeAspect="1"/>
          </p:cNvPicPr>
          <p:nvPr/>
        </p:nvPicPr>
        <p:blipFill>
          <a:blip r:embed="rId3"/>
          <a:stretch>
            <a:fillRect/>
          </a:stretch>
        </p:blipFill>
        <p:spPr>
          <a:xfrm>
            <a:off x="913833" y="3841503"/>
            <a:ext cx="6748463" cy="2692534"/>
          </a:xfrm>
          <a:prstGeom prst="rect">
            <a:avLst/>
          </a:prstGeom>
        </p:spPr>
      </p:pic>
    </p:spTree>
    <p:extLst>
      <p:ext uri="{BB962C8B-B14F-4D97-AF65-F5344CB8AC3E}">
        <p14:creationId xmlns:p14="http://schemas.microsoft.com/office/powerpoint/2010/main" val="27063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4" y="724280"/>
            <a:ext cx="5111750" cy="889255"/>
          </a:xfrm>
        </p:spPr>
        <p:txBody>
          <a:bodyPr>
            <a:normAutofit/>
          </a:bodyPr>
          <a:lstStyle/>
          <a:p>
            <a:r>
              <a:rPr lang="en-US" sz="4000"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1903412"/>
            <a:ext cx="6361557" cy="3582988"/>
          </a:xfrm>
        </p:spPr>
        <p:txBody>
          <a:bodyPr>
            <a:noAutofit/>
          </a:bodyPr>
          <a:lstStyle/>
          <a:p>
            <a:r>
              <a:rPr lang="en-US" sz="1800" b="0" i="0" u="none" strike="noStrike" baseline="0" dirty="0"/>
              <a:t>December to February are the months that we need to watch out as there are higher confirmed cases around those time.</a:t>
            </a:r>
          </a:p>
          <a:p>
            <a:r>
              <a:rPr lang="en-US" sz="1800" dirty="0"/>
              <a:t>COVID has become less deadly, however very contagious. </a:t>
            </a:r>
          </a:p>
          <a:p>
            <a:r>
              <a:rPr lang="en-US" sz="1800" b="0" i="0" u="none" strike="noStrike" baseline="0" dirty="0"/>
              <a:t>Even though the pandemic has not ended yet, it is so much different from what it was at the beginning.</a:t>
            </a:r>
            <a:endParaRPr lang="en-US" sz="1800" dirty="0"/>
          </a:p>
          <a:p>
            <a:r>
              <a:rPr lang="en-US" sz="1800" dirty="0"/>
              <a:t>Things won’t go back to how they were pre-pandemic, and we don’t know when the pandemic will end, what we can do is continue to maintain good hygiene.</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DATA ANALYSIS CAPSTONE PROJECT</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3701257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A789A8DD-70B5-8C23-D940-F3C5372D8FFC}"/>
              </a:ext>
            </a:extLst>
          </p:cNvPr>
          <p:cNvSpPr>
            <a:spLocks noGrp="1"/>
          </p:cNvSpPr>
          <p:nvPr>
            <p:ph type="title"/>
          </p:nvPr>
        </p:nvSpPr>
        <p:spPr>
          <a:xfrm>
            <a:off x="2932112" y="2254255"/>
            <a:ext cx="8421688" cy="823912"/>
          </a:xfrm>
        </p:spPr>
        <p:txBody>
          <a:bodyPr>
            <a:normAutofit/>
          </a:bodyPr>
          <a:lstStyle/>
          <a:p>
            <a:r>
              <a:rPr lang="en-US" sz="4000" dirty="0"/>
              <a:t>reference</a:t>
            </a:r>
          </a:p>
        </p:txBody>
      </p:sp>
      <p:sp>
        <p:nvSpPr>
          <p:cNvPr id="22" name="Text Placeholder 2">
            <a:extLst>
              <a:ext uri="{FF2B5EF4-FFF2-40B4-BE49-F238E27FC236}">
                <a16:creationId xmlns:a16="http://schemas.microsoft.com/office/drawing/2014/main" id="{1D715D23-383D-3B60-7C17-15180172D660}"/>
              </a:ext>
            </a:extLst>
          </p:cNvPr>
          <p:cNvSpPr>
            <a:spLocks noGrp="1"/>
          </p:cNvSpPr>
          <p:nvPr>
            <p:ph type="body" idx="1"/>
          </p:nvPr>
        </p:nvSpPr>
        <p:spPr>
          <a:xfrm>
            <a:off x="2932112" y="3078167"/>
            <a:ext cx="8420100" cy="1383108"/>
          </a:xfrm>
        </p:spPr>
        <p:txBody>
          <a:bodyPr/>
          <a:lstStyle/>
          <a:p>
            <a:endParaRPr lang="en-US" dirty="0">
              <a:latin typeface="+mn-lt"/>
            </a:endParaRPr>
          </a:p>
          <a:p>
            <a:pPr algn="l"/>
            <a:r>
              <a:rPr lang="en-US" b="0" i="0" dirty="0">
                <a:solidFill>
                  <a:srgbClr val="000000"/>
                </a:solidFill>
                <a:effectLst/>
                <a:latin typeface="+mn-lt"/>
              </a:rPr>
              <a:t>Estimated Flu-Related Illnesses, Medical visits, Hospitalizations, and Deaths in the United States — 2018–2019 Flu Season</a:t>
            </a:r>
            <a:br>
              <a:rPr lang="en-US" dirty="0"/>
            </a:br>
            <a:r>
              <a:rPr lang="en-US" dirty="0"/>
              <a:t>https://www.cdc.gov/flu/about/burden/2018-2019.html</a:t>
            </a:r>
          </a:p>
        </p:txBody>
      </p:sp>
      <p:sp>
        <p:nvSpPr>
          <p:cNvPr id="4" name="Date Placeholder 3">
            <a:extLst>
              <a:ext uri="{FF2B5EF4-FFF2-40B4-BE49-F238E27FC236}">
                <a16:creationId xmlns:a16="http://schemas.microsoft.com/office/drawing/2014/main" id="{8C6CB4AC-94E2-1D77-167C-69EFF11AB27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2D6B5D71-0232-2AFD-F8A2-1424E40C865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44E8D53A-3078-34BE-8382-3F880B945DB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spTree>
    <p:extLst>
      <p:ext uri="{BB962C8B-B14F-4D97-AF65-F5344CB8AC3E}">
        <p14:creationId xmlns:p14="http://schemas.microsoft.com/office/powerpoint/2010/main" val="371226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title"/>
          </p:nvPr>
        </p:nvSpPr>
        <p:spPr>
          <a:xfrm>
            <a:off x="4676774" y="1728788"/>
            <a:ext cx="6696075" cy="1909763"/>
          </a:xfrm>
        </p:spPr>
        <p:txBody>
          <a:bodyPr anchor="b">
            <a:normAutofit/>
          </a:bodyPr>
          <a:lstStyle/>
          <a:p>
            <a:r>
              <a:rPr lang="en-US" sz="4000" dirty="0"/>
              <a:t>THANK YOU</a:t>
            </a:r>
          </a:p>
        </p:txBody>
      </p:sp>
      <p:sp>
        <p:nvSpPr>
          <p:cNvPr id="8" name="Subtitle 7">
            <a:extLst>
              <a:ext uri="{FF2B5EF4-FFF2-40B4-BE49-F238E27FC236}">
                <a16:creationId xmlns:a16="http://schemas.microsoft.com/office/drawing/2014/main" id="{F78BA5E0-0E70-62BF-678E-F07E6760A305}"/>
              </a:ext>
            </a:extLst>
          </p:cNvPr>
          <p:cNvSpPr>
            <a:spLocks noGrp="1"/>
          </p:cNvSpPr>
          <p:nvPr>
            <p:ph type="subTitle" idx="1"/>
          </p:nvPr>
        </p:nvSpPr>
        <p:spPr>
          <a:xfrm>
            <a:off x="4676775" y="3762376"/>
            <a:ext cx="6696074" cy="365125"/>
          </a:xfrm>
        </p:spPr>
        <p:txBody>
          <a:bodyPr anchor="b">
            <a:noAutofit/>
          </a:bodyPr>
          <a:lstStyle/>
          <a:p>
            <a:r>
              <a:rPr lang="en-US" sz="2400" dirty="0">
                <a:solidFill>
                  <a:schemeClr val="tx1"/>
                </a:solidFill>
              </a:rPr>
              <a:t>Stay healthy!</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676774" y="6356350"/>
            <a:ext cx="1695450" cy="365125"/>
          </a:xfrm>
        </p:spPr>
        <p:txBody>
          <a:bodyPr anchor="ctr">
            <a:normAutofit/>
          </a:bodyPr>
          <a:lstStyle/>
          <a:p>
            <a:pPr>
              <a:spcAft>
                <a:spcPts val="600"/>
              </a:spcAft>
            </a:pPr>
            <a:r>
              <a:rPr lang="en-US" dirty="0"/>
              <a:t>2022</a:t>
            </a:r>
            <a:endParaRPr lang="en-US"/>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743699" y="6356350"/>
            <a:ext cx="2543175" cy="365125"/>
          </a:xfrm>
        </p:spPr>
        <p:txBody>
          <a:bodyPr anchor="ctr">
            <a:normAutofit/>
          </a:bodyPr>
          <a:lstStyle/>
          <a:p>
            <a:pPr>
              <a:spcAft>
                <a:spcPts val="600"/>
              </a:spcAft>
            </a:pPr>
            <a:r>
              <a:rPr lang="en-US" dirty="0"/>
              <a:t>DATA ANALYSIS CAPSTONE PROJECT</a:t>
            </a:r>
            <a:endParaRPr lang="en-US"/>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658350" y="6356350"/>
            <a:ext cx="1695450"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160869"/>
            <a:ext cx="2895600" cy="850494"/>
          </a:xfrm>
        </p:spPr>
        <p:txBody>
          <a:bodyPr>
            <a:normAutofit/>
          </a:bodyPr>
          <a:lstStyle/>
          <a:p>
            <a:r>
              <a:rPr lang="en-US" sz="4000"/>
              <a:t>AGENDA</a:t>
            </a:r>
            <a:endParaRPr lang="en-US" sz="4000"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327275"/>
            <a:ext cx="4050350" cy="2519363"/>
          </a:xfrm>
        </p:spPr>
        <p:txBody>
          <a:bodyPr>
            <a:noAutofit/>
          </a:bodyPr>
          <a:lstStyle/>
          <a:p>
            <a:r>
              <a:rPr lang="en-US" sz="2000" dirty="0"/>
              <a:t>Introduction</a:t>
            </a:r>
          </a:p>
          <a:p>
            <a:r>
              <a:rPr lang="en-US" sz="2000" dirty="0"/>
              <a:t>Motivation</a:t>
            </a:r>
          </a:p>
          <a:p>
            <a:r>
              <a:rPr lang="en-US" sz="2000" dirty="0"/>
              <a:t>Data Source</a:t>
            </a:r>
          </a:p>
          <a:p>
            <a:r>
              <a:rPr lang="en-US" sz="2000" dirty="0"/>
              <a:t>Methodologies</a:t>
            </a:r>
          </a:p>
          <a:p>
            <a:r>
              <a:rPr lang="en-US" sz="2000" dirty="0"/>
              <a:t>Findings and conclusions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a:t>2022</a:t>
            </a:r>
            <a:endParaRPr lang="en-US"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DATA ANALYSIS CAPSTONE PROJECT</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799" y="1030688"/>
            <a:ext cx="5111750" cy="791377"/>
          </a:xfrm>
        </p:spPr>
        <p:txBody>
          <a:bodyPr>
            <a:normAutofit/>
          </a:bodyPr>
          <a:lstStyle/>
          <a:p>
            <a:r>
              <a:rPr lang="en-US" sz="4000"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799" y="1912871"/>
            <a:ext cx="7258051" cy="3647823"/>
          </a:xfrm>
        </p:spPr>
        <p:txBody>
          <a:bodyPr>
            <a:noAutofit/>
          </a:bodyPr>
          <a:lstStyle/>
          <a:p>
            <a:r>
              <a:rPr lang="en-US" sz="2000" dirty="0"/>
              <a:t>2/29/2020 – 1</a:t>
            </a:r>
            <a:r>
              <a:rPr lang="en-US" sz="2000" baseline="30000" dirty="0"/>
              <a:t>st</a:t>
            </a:r>
            <a:r>
              <a:rPr lang="en-US" sz="2000" dirty="0"/>
              <a:t> confirmed case in NYC</a:t>
            </a:r>
          </a:p>
          <a:p>
            <a:r>
              <a:rPr lang="en-US" sz="2000" dirty="0"/>
              <a:t>3/10/2020 – When Healthfirst announced WFH due to COVID</a:t>
            </a:r>
          </a:p>
          <a:p>
            <a:r>
              <a:rPr lang="en-US" sz="2000" dirty="0"/>
              <a:t>COVID-19 has been affecting our lives since March 2020. NY was one of the places that had the highest confirmed case count. For NYC, how has the number of cases changed over the time?</a:t>
            </a:r>
          </a:p>
          <a:p>
            <a:pPr marL="342900" indent="-342900">
              <a:buFont typeface="Arial" panose="020B0604020202020204" pitchFamily="34" charset="0"/>
              <a:buChar char="•"/>
            </a:pPr>
            <a:r>
              <a:rPr lang="en-US" sz="2000" dirty="0"/>
              <a:t>Which borough has the highest confirmed cases?</a:t>
            </a:r>
          </a:p>
          <a:p>
            <a:pPr marL="342900" indent="-342900">
              <a:buFont typeface="Arial" panose="020B0604020202020204" pitchFamily="34" charset="0"/>
              <a:buChar char="•"/>
            </a:pPr>
            <a:r>
              <a:rPr lang="en-US" sz="2000" dirty="0"/>
              <a:t>What months had confirmed cases spike?</a:t>
            </a:r>
          </a:p>
          <a:p>
            <a:pPr marL="342900" indent="-342900">
              <a:buFont typeface="Arial" panose="020B0604020202020204" pitchFamily="34" charset="0"/>
              <a:buChar char="•"/>
            </a:pPr>
            <a:r>
              <a:rPr lang="en-US" sz="2000" dirty="0"/>
              <a:t>What months did cases start slowing down?</a:t>
            </a:r>
          </a:p>
          <a:p>
            <a:pPr marL="342900" indent="-342900">
              <a:buFont typeface="Arial" panose="020B0604020202020204" pitchFamily="34" charset="0"/>
              <a:buChar char="•"/>
            </a:pPr>
            <a:r>
              <a:rPr lang="en-US" sz="2000" dirty="0"/>
              <a:t>How does the hospitalization rate change over time?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DATA ANALYSIS CAPSTONE PROJECT</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1036561"/>
            <a:ext cx="5111750" cy="791377"/>
          </a:xfrm>
        </p:spPr>
        <p:txBody>
          <a:bodyPr>
            <a:normAutofit/>
          </a:bodyPr>
          <a:lstStyle/>
          <a:p>
            <a:r>
              <a:rPr lang="en-US" sz="4000" dirty="0">
                <a:latin typeface="+mj-lt"/>
              </a:rPr>
              <a:t>MOTIVATION</a:t>
            </a:r>
            <a:endParaRPr lang="en-US" sz="4000"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800" y="1922397"/>
            <a:ext cx="6440424" cy="3899042"/>
          </a:xfrm>
        </p:spPr>
        <p:txBody>
          <a:bodyPr>
            <a:noAutofit/>
          </a:bodyPr>
          <a:lstStyle/>
          <a:p>
            <a:r>
              <a:rPr lang="en-US" sz="2000" dirty="0"/>
              <a:t>At the beginning of the pandemic, I was very worried. I kept track of the case count every day. I had food enough for a month prepared. I didn’t leave my house for months, and only a year later I tried eating at restaurant again. I haven’t paid much attention to how many confirmed cases since then. I want to revisit COVID-19 case count, see how things have changed.</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DATA ANALYSIS CAPSTONE PROJECT</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13086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920718"/>
            <a:ext cx="4179570" cy="828826"/>
          </a:xfrm>
        </p:spPr>
        <p:txBody>
          <a:bodyPr/>
          <a:lstStyle/>
          <a:p>
            <a:r>
              <a:rPr lang="en-US" sz="4000" dirty="0"/>
              <a:t>Data Source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1865641"/>
            <a:ext cx="4179570" cy="365125"/>
          </a:xfrm>
        </p:spPr>
        <p:txBody>
          <a:bodyPr>
            <a:noAutofit/>
          </a:bodyPr>
          <a:lstStyle/>
          <a:p>
            <a:r>
              <a:rPr lang="en-US" sz="2400" dirty="0"/>
              <a:t>COVID-19 Daily Counts of Cases, Hospitalizations, and Deaths from NYC </a:t>
            </a:r>
            <a:r>
              <a:rPr lang="en-US" sz="2400" dirty="0" err="1"/>
              <a:t>OpenData</a:t>
            </a:r>
            <a:endParaRPr lang="en-US" sz="2400" dirty="0"/>
          </a:p>
          <a:p>
            <a:pPr marL="342900" indent="-342900">
              <a:buFont typeface="Arial" panose="020B0604020202020204" pitchFamily="34" charset="0"/>
              <a:buChar char="•"/>
            </a:pPr>
            <a:r>
              <a:rPr lang="en-US" sz="2400" dirty="0"/>
              <a:t>Data since 2/29/20, first confirmed case of NYC</a:t>
            </a:r>
          </a:p>
          <a:p>
            <a:pPr marL="342900" indent="-342900">
              <a:buFont typeface="Arial" panose="020B0604020202020204" pitchFamily="34" charset="0"/>
              <a:buChar char="•"/>
            </a:pPr>
            <a:r>
              <a:rPr lang="en-US" sz="2400" dirty="0"/>
              <a:t>62 columns</a:t>
            </a:r>
          </a:p>
          <a:p>
            <a:pPr marL="342900" indent="-342900">
              <a:buFont typeface="Arial" panose="020B0604020202020204" pitchFamily="34" charset="0"/>
              <a:buChar char="•"/>
            </a:pPr>
            <a:r>
              <a:rPr lang="en-US" sz="2400" dirty="0"/>
              <a:t>795 rows</a:t>
            </a:r>
          </a:p>
          <a:p>
            <a:pPr marL="342900" indent="-342900">
              <a:buFont typeface="Arial" panose="020B0604020202020204" pitchFamily="34" charset="0"/>
              <a:buChar char="•"/>
            </a:pPr>
            <a:r>
              <a:rPr lang="en-US" sz="2400" dirty="0"/>
              <a:t>Case count for NYC total and 5 boroughs</a:t>
            </a:r>
          </a:p>
          <a:p>
            <a:r>
              <a:rPr lang="en-US" dirty="0">
                <a:hlinkClick r:id="rId2">
                  <a:extLst>
                    <a:ext uri="{A12FA001-AC4F-418D-AE19-62706E023703}">
                      <ahyp:hlinkClr xmlns:ahyp="http://schemas.microsoft.com/office/drawing/2018/hyperlinkcolor" val="tx"/>
                    </a:ext>
                  </a:extLst>
                </a:hlinkClick>
              </a:rPr>
              <a:t>https://data.cityofnewyork.us/Health/COVID-19-Daily-Counts-of-Cases-Hospitalizations-an/rc75-m7u3</a:t>
            </a:r>
            <a:endParaRPr lang="en-US" dirty="0"/>
          </a:p>
          <a:p>
            <a:endParaRPr lang="en-US" sz="2400" dirty="0"/>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920718"/>
            <a:ext cx="4179570" cy="828826"/>
          </a:xfrm>
        </p:spPr>
        <p:txBody>
          <a:bodyPr/>
          <a:lstStyle/>
          <a:p>
            <a:r>
              <a:rPr lang="en-US" sz="4000" dirty="0"/>
              <a:t>Data Source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1749545"/>
            <a:ext cx="4179570" cy="4590296"/>
          </a:xfrm>
        </p:spPr>
        <p:txBody>
          <a:bodyPr>
            <a:noAutofit/>
          </a:bodyPr>
          <a:lstStyle/>
          <a:p>
            <a:r>
              <a:rPr lang="en-US" dirty="0"/>
              <a:t>Variant epi data from NYC Health. </a:t>
            </a:r>
          </a:p>
          <a:p>
            <a:pPr marL="285750" indent="-285750">
              <a:buFont typeface="Arial" panose="020B0604020202020204" pitchFamily="34" charset="0"/>
              <a:buChar char="•"/>
            </a:pPr>
            <a:r>
              <a:rPr lang="en-US" dirty="0"/>
              <a:t>A small proportion of all confirmed COVID-19 cases were sequenced citywide. </a:t>
            </a:r>
          </a:p>
          <a:p>
            <a:pPr marL="285750" indent="-285750">
              <a:buFont typeface="Arial" panose="020B0604020202020204" pitchFamily="34" charset="0"/>
              <a:buChar char="•"/>
            </a:pPr>
            <a:r>
              <a:rPr lang="en-US" dirty="0"/>
              <a:t>based on a small subset of all confirmed COVID-19 cases. Because patients who have specimens sequenced are likely to be different than those that do not, findings may not be representative of all confirmed COVID-19 cases citywide and should be interpreted with caution.</a:t>
            </a:r>
          </a:p>
          <a:p>
            <a:pPr marL="285750" indent="-285750">
              <a:buFont typeface="Arial" panose="020B0604020202020204" pitchFamily="34" charset="0"/>
              <a:buChar char="•"/>
            </a:pPr>
            <a:r>
              <a:rPr lang="en-US" dirty="0"/>
              <a:t>This file contains the counts and percentages of confirmed cases, by SARS-CoV-2 variant.</a:t>
            </a:r>
          </a:p>
          <a:p>
            <a:pPr marL="285750" indent="-285750">
              <a:buFont typeface="Arial" panose="020B0604020202020204" pitchFamily="34" charset="0"/>
              <a:buChar char="•"/>
            </a:pPr>
            <a:r>
              <a:rPr lang="en-US" dirty="0"/>
              <a:t>Data since 01/02/21, reported weekly</a:t>
            </a:r>
          </a:p>
          <a:p>
            <a:pPr marL="285750" indent="-285750">
              <a:buFont typeface="Arial" panose="020B0604020202020204" pitchFamily="34" charset="0"/>
              <a:buChar char="•"/>
            </a:pPr>
            <a:r>
              <a:rPr lang="en-US" dirty="0"/>
              <a:t>70 rows</a:t>
            </a:r>
          </a:p>
          <a:p>
            <a:r>
              <a:rPr lang="en-US" dirty="0">
                <a:hlinkClick r:id="rId2">
                  <a:extLst>
                    <a:ext uri="{A12FA001-AC4F-418D-AE19-62706E023703}">
                      <ahyp:hlinkClr xmlns:ahyp="http://schemas.microsoft.com/office/drawing/2018/hyperlinkcolor" val="tx"/>
                    </a:ext>
                  </a:extLst>
                </a:hlinkClick>
              </a:rPr>
              <a:t>https://github.com/nychealth/coronavirus-data/blob/master/variants/variant-epi-data.csv</a:t>
            </a:r>
            <a:endParaRPr lang="en-US" dirty="0"/>
          </a:p>
          <a:p>
            <a:endParaRPr lang="en-US" dirty="0"/>
          </a:p>
        </p:txBody>
      </p:sp>
    </p:spTree>
    <p:extLst>
      <p:ext uri="{BB962C8B-B14F-4D97-AF65-F5344CB8AC3E}">
        <p14:creationId xmlns:p14="http://schemas.microsoft.com/office/powerpoint/2010/main" val="247542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920718"/>
            <a:ext cx="4179570" cy="828826"/>
          </a:xfrm>
        </p:spPr>
        <p:txBody>
          <a:bodyPr/>
          <a:lstStyle/>
          <a:p>
            <a:r>
              <a:rPr lang="en-US" sz="4000" dirty="0"/>
              <a:t>Data Source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1865641"/>
            <a:ext cx="4179570" cy="4474199"/>
          </a:xfrm>
        </p:spPr>
        <p:txBody>
          <a:bodyPr>
            <a:noAutofit/>
          </a:bodyPr>
          <a:lstStyle/>
          <a:p>
            <a:r>
              <a:rPr lang="en-US" dirty="0"/>
              <a:t>Weekly Breakthrough data from NYC Health. </a:t>
            </a:r>
          </a:p>
          <a:p>
            <a:pPr marL="285750" indent="-285750">
              <a:buFont typeface="Arial" panose="020B0604020202020204" pitchFamily="34" charset="0"/>
              <a:buChar char="•"/>
            </a:pPr>
            <a:r>
              <a:rPr lang="en-US" dirty="0"/>
              <a:t>contains weekly counts and rates of cases and hospitalizations by vaccination status, and citywide. </a:t>
            </a:r>
          </a:p>
          <a:p>
            <a:pPr marL="285750" indent="-285750">
              <a:buFont typeface="Arial" panose="020B0604020202020204" pitchFamily="34" charset="0"/>
              <a:buChar char="•"/>
            </a:pPr>
            <a:r>
              <a:rPr lang="en-US" dirty="0"/>
              <a:t>Data since 1/17/2021 when vaccine became available</a:t>
            </a:r>
          </a:p>
          <a:p>
            <a:r>
              <a:rPr lang="en-US" dirty="0">
                <a:hlinkClick r:id="rId2">
                  <a:extLst>
                    <a:ext uri="{A12FA001-AC4F-418D-AE19-62706E023703}">
                      <ahyp:hlinkClr xmlns:ahyp="http://schemas.microsoft.com/office/drawing/2018/hyperlinkcolor" val="tx"/>
                    </a:ext>
                  </a:extLst>
                </a:hlinkClick>
              </a:rPr>
              <a:t>https://github.com/nychealth/coronavirus-data/blob/master/trends/weekly-breakthrough.csv</a:t>
            </a:r>
            <a:r>
              <a:rPr lang="en-US" dirty="0"/>
              <a:t> </a:t>
            </a:r>
          </a:p>
        </p:txBody>
      </p:sp>
    </p:spTree>
    <p:extLst>
      <p:ext uri="{BB962C8B-B14F-4D97-AF65-F5344CB8AC3E}">
        <p14:creationId xmlns:p14="http://schemas.microsoft.com/office/powerpoint/2010/main" val="388831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76774" y="2000282"/>
            <a:ext cx="6696075" cy="1062038"/>
          </a:xfrm>
        </p:spPr>
        <p:txBody>
          <a:bodyPr>
            <a:normAutofit/>
          </a:bodyPr>
          <a:lstStyle/>
          <a:p>
            <a:r>
              <a:rPr lang="en-US" sz="4000" dirty="0"/>
              <a:t>Methodology</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76775" y="3101193"/>
            <a:ext cx="6696074" cy="1608141"/>
          </a:xfrm>
        </p:spPr>
        <p:txBody>
          <a:bodyPr anchor="t">
            <a:noAutofit/>
          </a:bodyPr>
          <a:lstStyle/>
          <a:p>
            <a:r>
              <a:rPr lang="en-US" sz="2400" dirty="0">
                <a:solidFill>
                  <a:schemeClr val="tx1"/>
                </a:solidFill>
              </a:rPr>
              <a:t>Python: Pandas, Matplotlib, Seaborn</a:t>
            </a:r>
          </a:p>
          <a:p>
            <a:pPr marL="342900" indent="-342900">
              <a:buFont typeface="Arial" panose="020B0604020202020204" pitchFamily="34" charset="0"/>
              <a:buChar char="•"/>
            </a:pPr>
            <a:r>
              <a:rPr lang="en-US" sz="2400" dirty="0">
                <a:solidFill>
                  <a:schemeClr val="tx1"/>
                </a:solidFill>
              </a:rPr>
              <a:t>Renaming columns for cleaner look</a:t>
            </a:r>
          </a:p>
          <a:p>
            <a:pPr marL="342900" indent="-342900">
              <a:buFont typeface="Arial" panose="020B0604020202020204" pitchFamily="34" charset="0"/>
              <a:buChar char="•"/>
            </a:pPr>
            <a:r>
              <a:rPr lang="en-US" sz="2400" dirty="0">
                <a:solidFill>
                  <a:schemeClr val="tx1"/>
                </a:solidFill>
              </a:rPr>
              <a:t>Dropping columns and rows: dropping data from 5/1-5/3/2022</a:t>
            </a:r>
          </a:p>
          <a:p>
            <a:pPr marL="342900" indent="-342900">
              <a:buFont typeface="Arial" panose="020B0604020202020204" pitchFamily="34" charset="0"/>
              <a:buChar char="•"/>
            </a:pPr>
            <a:r>
              <a:rPr lang="en-US" sz="2400" dirty="0">
                <a:solidFill>
                  <a:schemeClr val="tx1"/>
                </a:solidFill>
              </a:rPr>
              <a:t>Changing the date from object to datetime</a:t>
            </a:r>
          </a:p>
          <a:p>
            <a:pPr marL="342900" indent="-342900">
              <a:buFont typeface="Arial" panose="020B0604020202020204" pitchFamily="34" charset="0"/>
              <a:buChar char="•"/>
            </a:pPr>
            <a:r>
              <a:rPr lang="en-US" sz="2400" dirty="0">
                <a:solidFill>
                  <a:schemeClr val="tx1"/>
                </a:solidFill>
              </a:rPr>
              <a:t>Plots</a:t>
            </a:r>
          </a:p>
          <a:p>
            <a:r>
              <a:rPr lang="en-US" sz="2400" dirty="0">
                <a:solidFill>
                  <a:schemeClr val="tx1"/>
                </a:solidFill>
              </a:rPr>
              <a:t>Tableau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2022</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DATA ANALYSIS CAPSTONE PROJECT</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2022</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DATA ANALYSIS CAPSTONE PROJECT</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56" name="Picture 55" descr="Chart, pie chart&#10;&#10;Description automatically generated">
            <a:extLst>
              <a:ext uri="{FF2B5EF4-FFF2-40B4-BE49-F238E27FC236}">
                <a16:creationId xmlns:a16="http://schemas.microsoft.com/office/drawing/2014/main" id="{09B7C2CB-5508-270D-A08D-B80D02C4CA3E}"/>
              </a:ext>
            </a:extLst>
          </p:cNvPr>
          <p:cNvPicPr>
            <a:picLocks noChangeAspect="1"/>
          </p:cNvPicPr>
          <p:nvPr/>
        </p:nvPicPr>
        <p:blipFill>
          <a:blip r:embed="rId2"/>
          <a:stretch>
            <a:fillRect/>
          </a:stretch>
        </p:blipFill>
        <p:spPr>
          <a:xfrm>
            <a:off x="1329074" y="1690688"/>
            <a:ext cx="4096821" cy="3192161"/>
          </a:xfrm>
          <a:prstGeom prst="rect">
            <a:avLst/>
          </a:prstGeom>
        </p:spPr>
      </p:pic>
      <p:pic>
        <p:nvPicPr>
          <p:cNvPr id="57" name="Picture 56" descr="Icon&#10;&#10;Description automatically generated">
            <a:extLst>
              <a:ext uri="{FF2B5EF4-FFF2-40B4-BE49-F238E27FC236}">
                <a16:creationId xmlns:a16="http://schemas.microsoft.com/office/drawing/2014/main" id="{A07875E5-9878-8207-E93D-1334EEB746CD}"/>
              </a:ext>
            </a:extLst>
          </p:cNvPr>
          <p:cNvPicPr>
            <a:picLocks noChangeAspect="1"/>
          </p:cNvPicPr>
          <p:nvPr/>
        </p:nvPicPr>
        <p:blipFill>
          <a:blip r:embed="rId3"/>
          <a:stretch>
            <a:fillRect/>
          </a:stretch>
        </p:blipFill>
        <p:spPr>
          <a:xfrm>
            <a:off x="6766106" y="1595697"/>
            <a:ext cx="4096820" cy="3382141"/>
          </a:xfrm>
          <a:prstGeom prst="rect">
            <a:avLst/>
          </a:prstGeom>
        </p:spPr>
      </p:pic>
      <p:sp>
        <p:nvSpPr>
          <p:cNvPr id="58" name="Title 2">
            <a:extLst>
              <a:ext uri="{FF2B5EF4-FFF2-40B4-BE49-F238E27FC236}">
                <a16:creationId xmlns:a16="http://schemas.microsoft.com/office/drawing/2014/main" id="{0BB56AAE-EAAF-1B51-E5F7-8D1FFC47341B}"/>
              </a:ext>
            </a:extLst>
          </p:cNvPr>
          <p:cNvSpPr>
            <a:spLocks noGrp="1"/>
          </p:cNvSpPr>
          <p:nvPr>
            <p:ph type="title"/>
          </p:nvPr>
        </p:nvSpPr>
        <p:spPr>
          <a:xfrm>
            <a:off x="838200" y="365125"/>
            <a:ext cx="10515600" cy="1325563"/>
          </a:xfrm>
        </p:spPr>
        <p:txBody>
          <a:bodyPr>
            <a:normAutofit/>
          </a:bodyPr>
          <a:lstStyle/>
          <a:p>
            <a:r>
              <a:rPr lang="en-US" sz="4000" dirty="0"/>
              <a:t>Total covid cases In NYC boroughs</a:t>
            </a:r>
          </a:p>
        </p:txBody>
      </p:sp>
      <p:graphicFrame>
        <p:nvGraphicFramePr>
          <p:cNvPr id="59" name="Table 4">
            <a:extLst>
              <a:ext uri="{FF2B5EF4-FFF2-40B4-BE49-F238E27FC236}">
                <a16:creationId xmlns:a16="http://schemas.microsoft.com/office/drawing/2014/main" id="{B632BB79-96F2-45E5-A5A4-743AA4C43348}"/>
              </a:ext>
            </a:extLst>
          </p:cNvPr>
          <p:cNvGraphicFramePr>
            <a:graphicFrameLocks/>
          </p:cNvGraphicFramePr>
          <p:nvPr>
            <p:extLst>
              <p:ext uri="{D42A27DB-BD31-4B8C-83A1-F6EECF244321}">
                <p14:modId xmlns:p14="http://schemas.microsoft.com/office/powerpoint/2010/main" val="1905087118"/>
              </p:ext>
            </p:extLst>
          </p:nvPr>
        </p:nvGraphicFramePr>
        <p:xfrm>
          <a:off x="2333624" y="5133189"/>
          <a:ext cx="7267575" cy="883920"/>
        </p:xfrm>
        <a:graphic>
          <a:graphicData uri="http://schemas.openxmlformats.org/drawingml/2006/table">
            <a:tbl>
              <a:tblPr firstRow="1" bandRow="1">
                <a:tableStyleId>{7E9639D4-E3E2-4D34-9284-5A2195B3D0D7}</a:tableStyleId>
              </a:tblPr>
              <a:tblGrid>
                <a:gridCol w="1187628">
                  <a:extLst>
                    <a:ext uri="{9D8B030D-6E8A-4147-A177-3AD203B41FA5}">
                      <a16:colId xmlns:a16="http://schemas.microsoft.com/office/drawing/2014/main" val="3261104555"/>
                    </a:ext>
                  </a:extLst>
                </a:gridCol>
                <a:gridCol w="1095879">
                  <a:extLst>
                    <a:ext uri="{9D8B030D-6E8A-4147-A177-3AD203B41FA5}">
                      <a16:colId xmlns:a16="http://schemas.microsoft.com/office/drawing/2014/main" val="2547279344"/>
                    </a:ext>
                  </a:extLst>
                </a:gridCol>
                <a:gridCol w="1350279">
                  <a:extLst>
                    <a:ext uri="{9D8B030D-6E8A-4147-A177-3AD203B41FA5}">
                      <a16:colId xmlns:a16="http://schemas.microsoft.com/office/drawing/2014/main" val="1438302023"/>
                    </a:ext>
                  </a:extLst>
                </a:gridCol>
                <a:gridCol w="1214217">
                  <a:extLst>
                    <a:ext uri="{9D8B030D-6E8A-4147-A177-3AD203B41FA5}">
                      <a16:colId xmlns:a16="http://schemas.microsoft.com/office/drawing/2014/main" val="4193829592"/>
                    </a:ext>
                  </a:extLst>
                </a:gridCol>
                <a:gridCol w="1267395">
                  <a:extLst>
                    <a:ext uri="{9D8B030D-6E8A-4147-A177-3AD203B41FA5}">
                      <a16:colId xmlns:a16="http://schemas.microsoft.com/office/drawing/2014/main" val="1929148901"/>
                    </a:ext>
                  </a:extLst>
                </a:gridCol>
                <a:gridCol w="1152177">
                  <a:extLst>
                    <a:ext uri="{9D8B030D-6E8A-4147-A177-3AD203B41FA5}">
                      <a16:colId xmlns:a16="http://schemas.microsoft.com/office/drawing/2014/main" val="274679989"/>
                    </a:ext>
                  </a:extLst>
                </a:gridCol>
              </a:tblGrid>
              <a:tr h="205029">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600" b="0" i="0" dirty="0">
                          <a:solidFill>
                            <a:schemeClr val="accent1"/>
                          </a:solidFill>
                          <a:effectLst/>
                          <a:latin typeface="+mn-lt"/>
                        </a:rPr>
                        <a:t>BROOKLYN</a:t>
                      </a:r>
                    </a:p>
                  </a:txBody>
                  <a:tcPr anchor="ctr"/>
                </a:tc>
                <a:tc>
                  <a:txBody>
                    <a:bodyPr/>
                    <a:lstStyle/>
                    <a:p>
                      <a:pPr algn="ctr" rtl="0" fontAlgn="base"/>
                      <a:r>
                        <a:rPr lang="en-US" sz="1600" b="0" i="0" dirty="0">
                          <a:solidFill>
                            <a:schemeClr val="accent1"/>
                          </a:solidFill>
                          <a:effectLst/>
                          <a:latin typeface="+mn-lt"/>
                        </a:rPr>
                        <a:t>QUEENS</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600" b="0" i="0" dirty="0">
                          <a:solidFill>
                            <a:schemeClr val="accent1"/>
                          </a:solidFill>
                          <a:effectLst/>
                          <a:latin typeface="+mn-lt"/>
                        </a:rPr>
                        <a:t>MANHATTAN</a:t>
                      </a:r>
                    </a:p>
                  </a:txBody>
                  <a:tcPr anchor="ctr"/>
                </a:tc>
                <a:tc>
                  <a:txBody>
                    <a:bodyPr/>
                    <a:lstStyle/>
                    <a:p>
                      <a:pPr algn="ctr" rtl="0" fontAlgn="auto"/>
                      <a:r>
                        <a:rPr lang="en-US" sz="1600" b="0" i="0" dirty="0">
                          <a:solidFill>
                            <a:schemeClr val="accent1"/>
                          </a:solidFill>
                          <a:effectLst/>
                          <a:latin typeface="+mn-lt"/>
                        </a:rPr>
                        <a:t>BRONX</a:t>
                      </a:r>
                    </a:p>
                  </a:txBody>
                  <a:tcPr anchor="ctr"/>
                </a:tc>
                <a:tc>
                  <a:txBody>
                    <a:bodyPr/>
                    <a:lstStyle/>
                    <a:p>
                      <a:pPr algn="ctr" rtl="0" fontAlgn="base"/>
                      <a:r>
                        <a:rPr lang="en-US" sz="1600" b="0" i="0" dirty="0">
                          <a:solidFill>
                            <a:schemeClr val="accent1"/>
                          </a:solidFill>
                          <a:effectLst/>
                          <a:latin typeface="+mn-lt"/>
                        </a:rPr>
                        <a:t>STATEN ISLAND</a:t>
                      </a:r>
                    </a:p>
                  </a:txBody>
                  <a:tcPr anchor="ctr"/>
                </a:tc>
                <a:tc>
                  <a:txBody>
                    <a:bodyPr/>
                    <a:lstStyle/>
                    <a:p>
                      <a:pPr algn="ctr" rtl="0" fontAlgn="base"/>
                      <a:r>
                        <a:rPr lang="en-US" sz="1600" b="0" i="0" dirty="0">
                          <a:solidFill>
                            <a:schemeClr val="accent1"/>
                          </a:solidFill>
                          <a:effectLst/>
                          <a:latin typeface="+mn-lt"/>
                        </a:rPr>
                        <a:t>NYC</a:t>
                      </a:r>
                    </a:p>
                  </a:txBody>
                  <a:tcPr anchor="ctr"/>
                </a:tc>
                <a:extLst>
                  <a:ext uri="{0D108BD9-81ED-4DB2-BD59-A6C34878D82A}">
                    <a16:rowId xmlns:a16="http://schemas.microsoft.com/office/drawing/2014/main" val="3441328149"/>
                  </a:ext>
                </a:extLst>
              </a:tr>
              <a:tr h="258786">
                <a:tc>
                  <a:txBody>
                    <a:bodyPr/>
                    <a:lstStyle/>
                    <a:p>
                      <a:pPr algn="ctr" rtl="0" fontAlgn="base"/>
                      <a:r>
                        <a:rPr lang="en-US" sz="1400" b="0" i="0" dirty="0">
                          <a:solidFill>
                            <a:srgbClr val="333F50"/>
                          </a:solidFill>
                          <a:effectLst/>
                          <a:latin typeface="+mn-lt"/>
                        </a:rPr>
                        <a:t>617,343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333F50"/>
                          </a:solidFill>
                          <a:effectLst/>
                          <a:latin typeface="+mn-lt"/>
                        </a:rPr>
                        <a:t>562,038</a:t>
                      </a:r>
                      <a:endParaRPr lang="en-US" sz="1400" b="0"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333F50"/>
                          </a:solidFill>
                          <a:effectLst/>
                          <a:latin typeface="+mn-lt"/>
                        </a:rPr>
                        <a:t>360,754</a:t>
                      </a:r>
                      <a:endParaRPr lang="en-US" sz="1400" b="0"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333F50"/>
                          </a:solidFill>
                          <a:effectLst/>
                          <a:latin typeface="+mn-lt"/>
                        </a:rPr>
                        <a:t>345,136</a:t>
                      </a:r>
                      <a:endParaRPr lang="en-US" sz="1400" b="0"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000000"/>
                          </a:solidFill>
                          <a:effectLst/>
                          <a:latin typeface="+mn-lt"/>
                        </a:rPr>
                        <a:t>147,287</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000000"/>
                          </a:solidFill>
                          <a:effectLst/>
                          <a:latin typeface="+mn-lt"/>
                        </a:rPr>
                        <a:t>2,033,081</a:t>
                      </a:r>
                    </a:p>
                  </a:txBody>
                  <a:tcPr anchor="ctr"/>
                </a:tc>
                <a:extLst>
                  <a:ext uri="{0D108BD9-81ED-4DB2-BD59-A6C34878D82A}">
                    <a16:rowId xmlns:a16="http://schemas.microsoft.com/office/drawing/2014/main" val="3134841754"/>
                  </a:ext>
                </a:extLst>
              </a:tr>
            </a:tbl>
          </a:graphicData>
        </a:graphic>
      </p:graphicFrame>
    </p:spTree>
    <p:extLst>
      <p:ext uri="{BB962C8B-B14F-4D97-AF65-F5344CB8AC3E}">
        <p14:creationId xmlns:p14="http://schemas.microsoft.com/office/powerpoint/2010/main" val="427141978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594</TotalTime>
  <Words>1082</Words>
  <Application>Microsoft Office PowerPoint</Application>
  <PresentationFormat>Widescreen</PresentationFormat>
  <Paragraphs>157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Tenorite</vt:lpstr>
      <vt:lpstr>Office Theme</vt:lpstr>
      <vt:lpstr>COVID-19 IN NYC</vt:lpstr>
      <vt:lpstr>AGENDA</vt:lpstr>
      <vt:lpstr>INTRODUCTION</vt:lpstr>
      <vt:lpstr>MOTIVATION</vt:lpstr>
      <vt:lpstr>Data Source</vt:lpstr>
      <vt:lpstr>Data Source</vt:lpstr>
      <vt:lpstr>Data Source</vt:lpstr>
      <vt:lpstr>Methodology</vt:lpstr>
      <vt:lpstr>Total covid cases In NYC boroughs</vt:lpstr>
      <vt:lpstr>NYC COVID CONFIRMED CASES</vt:lpstr>
      <vt:lpstr>NYC COVID hospitalization count</vt:lpstr>
      <vt:lpstr>NYC COVID DEATH count</vt:lpstr>
      <vt:lpstr>Variant by percentage</vt:lpstr>
      <vt:lpstr>Unvaccinated vs vaccinated &amp; boosted</vt:lpstr>
      <vt:lpstr>Unvaccinated vs vaccinated &amp; boosted</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capstone project</dc:title>
  <dc:creator>Lee, Jenya Hoi Shan</dc:creator>
  <cp:lastModifiedBy>Lee, Jenya Hoi Shan</cp:lastModifiedBy>
  <cp:revision>43</cp:revision>
  <dcterms:created xsi:type="dcterms:W3CDTF">2022-05-09T13:04:41Z</dcterms:created>
  <dcterms:modified xsi:type="dcterms:W3CDTF">2022-05-09T22:58:44Z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