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iX85ZHYA/tcJ1MdPttvZupoDb1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13"/>
          <p:cNvCxnSpPr/>
          <p:nvPr/>
        </p:nvCxnSpPr>
        <p:spPr>
          <a:xfrm>
            <a:off x="7315200" y="1066800"/>
            <a:ext cx="0" cy="4495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6" name="Google Shape;46;p13"/>
          <p:cNvSpPr txBox="1">
            <a:spLocks noGrp="1"/>
          </p:cNvSpPr>
          <p:nvPr>
            <p:ph type="ctrTitle"/>
          </p:nvPr>
        </p:nvSpPr>
        <p:spPr>
          <a:xfrm>
            <a:off x="315912" y="466725"/>
            <a:ext cx="67818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1"/>
          </p:nvPr>
        </p:nvSpPr>
        <p:spPr>
          <a:xfrm>
            <a:off x="849312" y="3049587"/>
            <a:ext cx="62484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1" name="Google Shape;51;p13"/>
          <p:cNvGrpSpPr/>
          <p:nvPr/>
        </p:nvGrpSpPr>
        <p:grpSpPr>
          <a:xfrm>
            <a:off x="7493000" y="2992437"/>
            <a:ext cx="1338262" cy="2189162"/>
            <a:chOff x="4704" y="1885"/>
            <a:chExt cx="843" cy="1379"/>
          </a:xfrm>
        </p:grpSpPr>
        <p:sp>
          <p:nvSpPr>
            <p:cNvPr id="52" name="Google Shape;52;p13"/>
            <p:cNvSpPr/>
            <p:nvPr/>
          </p:nvSpPr>
          <p:spPr>
            <a:xfrm>
              <a:off x="4704" y="1885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3"/>
            <p:cNvSpPr/>
            <p:nvPr/>
          </p:nvSpPr>
          <p:spPr>
            <a:xfrm>
              <a:off x="4883" y="1885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5062" y="1885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4704" y="2064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4883" y="2064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062" y="2064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4704" y="2243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4883" y="2243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4704" y="2421"/>
              <a:ext cx="127" cy="128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3" name="Google Shape;83;p13"/>
          <p:cNvCxnSpPr/>
          <p:nvPr/>
        </p:nvCxnSpPr>
        <p:spPr>
          <a:xfrm>
            <a:off x="304800" y="2819400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body" idx="1"/>
          </p:nvPr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marL="1828800" lvl="3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marL="3657600" lvl="7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marL="4114800" lvl="8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on left, two objects on right" type="txAndTwoObj">
  <p:cSld name="TEXT_AND_TWO_OBJECT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2"/>
          <p:cNvCxnSpPr/>
          <p:nvPr/>
        </p:nvCxnSpPr>
        <p:spPr>
          <a:xfrm>
            <a:off x="7962900" y="152400"/>
            <a:ext cx="0" cy="152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7" name="Google Shape;7;p12"/>
          <p:cNvSpPr txBox="1">
            <a:spLocks noGrp="1"/>
          </p:cNvSpPr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body" idx="1"/>
          </p:nvPr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4169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835" algn="l" rtl="0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●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grpSp>
        <p:nvGrpSpPr>
          <p:cNvPr id="12" name="Google Shape;12;p12"/>
          <p:cNvGrpSpPr/>
          <p:nvPr/>
        </p:nvGrpSpPr>
        <p:grpSpPr>
          <a:xfrm>
            <a:off x="8153400" y="152400"/>
            <a:ext cx="792162" cy="1295400"/>
            <a:chOff x="5136" y="960"/>
            <a:chExt cx="528" cy="864"/>
          </a:xfrm>
        </p:grpSpPr>
        <p:sp>
          <p:nvSpPr>
            <p:cNvPr id="13" name="Google Shape;13;p12"/>
            <p:cNvSpPr/>
            <p:nvPr/>
          </p:nvSpPr>
          <p:spPr>
            <a:xfrm>
              <a:off x="5136" y="960"/>
              <a:ext cx="80" cy="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2"/>
            <p:cNvSpPr/>
            <p:nvPr/>
          </p:nvSpPr>
          <p:spPr>
            <a:xfrm>
              <a:off x="5248" y="960"/>
              <a:ext cx="80" cy="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2"/>
            <p:cNvSpPr/>
            <p:nvPr/>
          </p:nvSpPr>
          <p:spPr>
            <a:xfrm>
              <a:off x="5360" y="960"/>
              <a:ext cx="80" cy="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2"/>
            <p:cNvSpPr/>
            <p:nvPr/>
          </p:nvSpPr>
          <p:spPr>
            <a:xfrm>
              <a:off x="5136" y="1072"/>
              <a:ext cx="80" cy="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2"/>
            <p:cNvSpPr/>
            <p:nvPr/>
          </p:nvSpPr>
          <p:spPr>
            <a:xfrm>
              <a:off x="5248" y="1072"/>
              <a:ext cx="80" cy="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2"/>
            <p:cNvSpPr/>
            <p:nvPr/>
          </p:nvSpPr>
          <p:spPr>
            <a:xfrm>
              <a:off x="5360" y="1072"/>
              <a:ext cx="80" cy="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2"/>
            <p:cNvSpPr/>
            <p:nvPr/>
          </p:nvSpPr>
          <p:spPr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2"/>
            <p:cNvSpPr/>
            <p:nvPr/>
          </p:nvSpPr>
          <p:spPr>
            <a:xfrm>
              <a:off x="5136" y="1184"/>
              <a:ext cx="80" cy="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2"/>
            <p:cNvSpPr/>
            <p:nvPr/>
          </p:nvSpPr>
          <p:spPr>
            <a:xfrm>
              <a:off x="5248" y="1184"/>
              <a:ext cx="80" cy="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2"/>
            <p:cNvSpPr/>
            <p:nvPr/>
          </p:nvSpPr>
          <p:spPr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2"/>
            <p:cNvSpPr/>
            <p:nvPr/>
          </p:nvSpPr>
          <p:spPr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2"/>
            <p:cNvSpPr/>
            <p:nvPr/>
          </p:nvSpPr>
          <p:spPr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2"/>
            <p:cNvSpPr/>
            <p:nvPr/>
          </p:nvSpPr>
          <p:spPr>
            <a:xfrm>
              <a:off x="5136" y="1296"/>
              <a:ext cx="80" cy="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2"/>
            <p:cNvSpPr/>
            <p:nvPr/>
          </p:nvSpPr>
          <p:spPr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2"/>
            <p:cNvSpPr/>
            <p:nvPr/>
          </p:nvSpPr>
          <p:spPr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2"/>
            <p:cNvSpPr/>
            <p:nvPr/>
          </p:nvSpPr>
          <p:spPr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2"/>
            <p:cNvSpPr/>
            <p:nvPr/>
          </p:nvSpPr>
          <p:spPr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2"/>
            <p:cNvSpPr/>
            <p:nvPr/>
          </p:nvSpPr>
          <p:spPr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2"/>
            <p:cNvSpPr/>
            <p:nvPr/>
          </p:nvSpPr>
          <p:spPr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2"/>
            <p:cNvSpPr/>
            <p:nvPr/>
          </p:nvSpPr>
          <p:spPr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2"/>
            <p:cNvSpPr/>
            <p:nvPr/>
          </p:nvSpPr>
          <p:spPr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2"/>
            <p:cNvSpPr/>
            <p:nvPr/>
          </p:nvSpPr>
          <p:spPr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2"/>
            <p:cNvSpPr/>
            <p:nvPr/>
          </p:nvSpPr>
          <p:spPr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2"/>
            <p:cNvSpPr/>
            <p:nvPr/>
          </p:nvSpPr>
          <p:spPr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2"/>
            <p:cNvSpPr/>
            <p:nvPr/>
          </p:nvSpPr>
          <p:spPr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2"/>
            <p:cNvSpPr/>
            <p:nvPr/>
          </p:nvSpPr>
          <p:spPr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2"/>
            <p:cNvSpPr/>
            <p:nvPr/>
          </p:nvSpPr>
          <p:spPr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2"/>
            <p:cNvSpPr/>
            <p:nvPr/>
          </p:nvSpPr>
          <p:spPr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>
            <a:spLocks noGrp="1"/>
          </p:cNvSpPr>
          <p:nvPr>
            <p:ph type="ctrTitle"/>
          </p:nvPr>
        </p:nvSpPr>
        <p:spPr>
          <a:xfrm>
            <a:off x="315912" y="578400"/>
            <a:ext cx="67818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dirty="0" err="1"/>
              <a:t>Поиск</a:t>
            </a:r>
            <a:r>
              <a:rPr lang="en-US" sz="4000" dirty="0"/>
              <a:t> </a:t>
            </a:r>
            <a:r>
              <a:rPr lang="en-US" sz="4000" dirty="0" err="1"/>
              <a:t>окружности</a:t>
            </a:r>
            <a:r>
              <a:rPr lang="en-US" sz="4000" dirty="0"/>
              <a:t> </a:t>
            </a:r>
            <a:r>
              <a:rPr lang="en-US" sz="4000" dirty="0" err="1"/>
              <a:t>минимального</a:t>
            </a:r>
            <a:r>
              <a:rPr lang="en-US" sz="4000" dirty="0"/>
              <a:t> </a:t>
            </a:r>
            <a:r>
              <a:rPr lang="en-US" sz="4000" dirty="0" err="1"/>
              <a:t>радиуса</a:t>
            </a:r>
            <a:r>
              <a:rPr lang="en-US" sz="4000" dirty="0"/>
              <a:t>, </a:t>
            </a:r>
            <a:r>
              <a:rPr lang="en-US" sz="4000" dirty="0" err="1"/>
              <a:t>содержащей</a:t>
            </a:r>
            <a:r>
              <a:rPr lang="en-US" sz="4000" dirty="0"/>
              <a:t> </a:t>
            </a:r>
            <a:r>
              <a:rPr lang="en-US" sz="4000" dirty="0" err="1"/>
              <a:t>все</a:t>
            </a:r>
            <a:r>
              <a:rPr lang="en-US" sz="4000" dirty="0"/>
              <a:t> </a:t>
            </a:r>
            <a:r>
              <a:rPr lang="en-US" sz="4000" dirty="0" err="1"/>
              <a:t>точки</a:t>
            </a:r>
            <a:r>
              <a:rPr lang="en-US" sz="4000" dirty="0"/>
              <a:t> </a:t>
            </a:r>
            <a:r>
              <a:rPr lang="en-US" sz="4000" dirty="0" err="1"/>
              <a:t>множества</a:t>
            </a:r>
            <a:endParaRPr dirty="0"/>
          </a:p>
        </p:txBody>
      </p:sp>
      <p:sp>
        <p:nvSpPr>
          <p:cNvPr id="103" name="Google Shape;103;p1"/>
          <p:cNvSpPr txBox="1">
            <a:spLocks noGrp="1"/>
          </p:cNvSpPr>
          <p:nvPr>
            <p:ph type="subTitle" idx="1"/>
          </p:nvPr>
        </p:nvSpPr>
        <p:spPr>
          <a:xfrm>
            <a:off x="849312" y="3049587"/>
            <a:ext cx="62484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sz="32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Презентация</a:t>
            </a:r>
            <a:r>
              <a:rPr lang="en-US" sz="3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проекта</a:t>
            </a:r>
            <a:r>
              <a:rPr lang="en-US" sz="3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</a:t>
            </a:r>
            <a:r>
              <a:rPr lang="en-US" sz="3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информатике</a:t>
            </a:r>
            <a:endParaRPr dirty="0"/>
          </a:p>
        </p:txBody>
      </p:sp>
      <p:sp>
        <p:nvSpPr>
          <p:cNvPr id="104" name="Google Shape;104;p1"/>
          <p:cNvSpPr txBox="1"/>
          <p:nvPr/>
        </p:nvSpPr>
        <p:spPr>
          <a:xfrm>
            <a:off x="250824" y="4437062"/>
            <a:ext cx="1821815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 err="1">
                <a:solidFill>
                  <a:schemeClr val="dk1"/>
                </a:solidFill>
              </a:rPr>
              <a:t>Ав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тор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 err="1">
                <a:solidFill>
                  <a:schemeClr val="dk1"/>
                </a:solidFill>
              </a:rPr>
              <a:t>Захаров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Владимир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10-7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Возникшие трудности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Поиск искомой окружности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716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1"/>
          <p:cNvSpPr txBox="1"/>
          <p:nvPr/>
        </p:nvSpPr>
        <p:spPr>
          <a:xfrm>
            <a:off x="792162" y="2078037"/>
            <a:ext cx="7289700" cy="20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99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Спасибо за внимание!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Презентацию подготовил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Учени</a:t>
            </a:r>
            <a:r>
              <a:rPr lang="en-US" sz="2400" b="1">
                <a:solidFill>
                  <a:schemeClr val="dk1"/>
                </a:solidFill>
              </a:rPr>
              <a:t>к 1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0-</a:t>
            </a:r>
            <a:r>
              <a:rPr lang="en-US" sz="2400" b="1">
                <a:solidFill>
                  <a:schemeClr val="dk1"/>
                </a:solidFill>
              </a:rPr>
              <a:t>7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класса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</a:rPr>
              <a:t>Захаров Владимир</a:t>
            </a:r>
            <a:endParaRPr/>
          </a:p>
        </p:txBody>
      </p:sp>
      <p:sp>
        <p:nvSpPr>
          <p:cNvPr id="258" name="Google Shape;258;p11"/>
          <p:cNvSpPr txBox="1"/>
          <p:nvPr/>
        </p:nvSpPr>
        <p:spPr>
          <a:xfrm>
            <a:off x="431800" y="5680075"/>
            <a:ext cx="5130900" cy="8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Контактная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информация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zakharov.2004@yandex.ru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>
            <a:spLocks noGrp="1"/>
          </p:cNvSpPr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lang="en-US" sz="3900" b="1" i="0" u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Этапы</a:t>
            </a:r>
            <a:r>
              <a:rPr lang="en-US" sz="3900" b="1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900" b="1" i="0" u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решения</a:t>
            </a:r>
            <a:r>
              <a:rPr lang="en-US" sz="3900" b="1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900" b="1" i="0" u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задачи</a:t>
            </a:r>
            <a:endParaRPr dirty="0"/>
          </a:p>
        </p:txBody>
      </p:sp>
      <p:sp>
        <p:nvSpPr>
          <p:cNvPr id="110" name="Google Shape;110;p2"/>
          <p:cNvSpPr txBox="1">
            <a:spLocks noGrp="1"/>
          </p:cNvSpPr>
          <p:nvPr>
            <p:ph type="body" idx="1"/>
          </p:nvPr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 action="ppaction://hlinksldjump"/>
              </a:rPr>
              <a:t>П</a:t>
            </a:r>
            <a:r>
              <a:rPr lang="ru-RU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 action="ppaction://hlinksldjump"/>
              </a:rPr>
              <a:t>остановка задачи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lang="ru-RU" sz="2000" b="0" i="0" u="sng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 action="ppaction://hlinksldjump"/>
              </a:rPr>
              <a:t>Входные и выходные данные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lang="ru-RU" sz="2000" b="0" i="0" u="sng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 action="ppaction://hlinksldjump"/>
              </a:rPr>
              <a:t>Визуализация постановки задачи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lang="ru-RU" sz="2000" b="0" i="0" u="sng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 action="ppaction://hlinksldjump"/>
              </a:rPr>
              <a:t>Математическая модель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lang="ru-RU" sz="2000" b="0" i="0" u="sng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7" action="ppaction://hlinksldjump"/>
              </a:rPr>
              <a:t>Визуализация структуры данных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lang="ru-RU" sz="2000" b="0" i="0" u="sng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8" action="ppaction://hlinksldjump"/>
              </a:rPr>
              <a:t>Визуализация метода решения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lang="ru-RU" sz="2000" u="sng" dirty="0" smtClean="0">
                <a:hlinkClick r:id="rId8" action="ppaction://hlinksldjump"/>
              </a:rPr>
              <a:t>Пример работы программы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lang="en-US" sz="39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Постановка задачи</a:t>
            </a:r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body" idx="1"/>
          </p:nvPr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</a:pPr>
            <a:r>
              <a:rPr lang="en-US"/>
              <a:t>На плоскости задано множество точек. Найти окружность наименьшей площади, внутри которой находятся все точки множества. Если таких окружностей несколько, найти любую. В качестве ответа нарисовать найденную окружность</a:t>
            </a:r>
            <a:endParaRPr/>
          </a:p>
        </p:txBody>
      </p:sp>
      <p:sp>
        <p:nvSpPr>
          <p:cNvPr id="117" name="Google Shape;117;p3">
            <a:hlinkClick r:id="rId3" action="ppaction://hlinksldjump"/>
          </p:cNvPr>
          <p:cNvSpPr/>
          <p:nvPr/>
        </p:nvSpPr>
        <p:spPr>
          <a:xfrm>
            <a:off x="7812087" y="6165850"/>
            <a:ext cx="1081087" cy="5762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Содержание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>
            <a:spLocks noGrp="1"/>
          </p:cNvSpPr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lang="en-US" sz="39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Входные и выходные данные</a:t>
            </a:r>
            <a:endParaRPr/>
          </a:p>
        </p:txBody>
      </p:sp>
      <p:sp>
        <p:nvSpPr>
          <p:cNvPr id="123" name="Google Shape;123;p4"/>
          <p:cNvSpPr txBox="1"/>
          <p:nvPr/>
        </p:nvSpPr>
        <p:spPr>
          <a:xfrm>
            <a:off x="519112" y="1936750"/>
            <a:ext cx="8301000" cy="23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1)Входные данные: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Координаты точек из вводимого нами множества  точек A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1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2)Выходные данные: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Нарисованная окружность</a:t>
            </a:r>
            <a:endParaRPr/>
          </a:p>
        </p:txBody>
      </p:sp>
      <p:sp>
        <p:nvSpPr>
          <p:cNvPr id="124" name="Google Shape;124;p4">
            <a:hlinkClick r:id="rId3" action="ppaction://hlinksldjump"/>
          </p:cNvPr>
          <p:cNvSpPr/>
          <p:nvPr/>
        </p:nvSpPr>
        <p:spPr>
          <a:xfrm>
            <a:off x="7812087" y="6092825"/>
            <a:ext cx="1081087" cy="5762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 action="ppaction://hlinksldjump"/>
              </a:rPr>
              <a:t>Содержание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>
            <a:spLocks noGrp="1"/>
          </p:cNvSpPr>
          <p:nvPr>
            <p:ph type="title" idx="4294967295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lang="en-US" sz="39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Визуализация постановки задачи</a:t>
            </a:r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body" idx="4294967295"/>
          </p:nvPr>
        </p:nvSpPr>
        <p:spPr>
          <a:xfrm>
            <a:off x="457200" y="1719262"/>
            <a:ext cx="4038600" cy="441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Char char="●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Имеем: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Char char="●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множество т</a:t>
            </a:r>
            <a:r>
              <a:rPr lang="en-US" sz="1800"/>
              <a:t>очек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Требуется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Нахождение </a:t>
            </a:r>
            <a:r>
              <a:rPr lang="en-US" sz="1800"/>
              <a:t>окружности, содержащей все точки множества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Char char="●"/>
            </a:pPr>
            <a:r>
              <a:rPr lang="en-US" sz="1800"/>
              <a:t>Нарисовать эту окружность</a:t>
            </a:r>
            <a:endParaRPr/>
          </a:p>
          <a:p>
            <a:pPr marL="342900" marR="0" lvl="0" indent="-26289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"/>
          <p:cNvSpPr/>
          <p:nvPr/>
        </p:nvSpPr>
        <p:spPr>
          <a:xfrm>
            <a:off x="7812087" y="6092825"/>
            <a:ext cx="1081087" cy="5762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 action="ppaction://hlinksldjump"/>
              </a:rPr>
              <a:t>Содержание</a:t>
            </a:r>
            <a:endParaRPr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6003" y="1417637"/>
            <a:ext cx="2113038" cy="240514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6002" y="4097360"/>
            <a:ext cx="2089597" cy="20335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>
            <a:spLocks noGrp="1"/>
          </p:cNvSpPr>
          <p:nvPr>
            <p:ph type="title" idx="4294967295"/>
          </p:nvPr>
        </p:nvSpPr>
        <p:spPr>
          <a:xfrm>
            <a:off x="457200" y="3848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lang="en-US" sz="39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Математическая модель</a:t>
            </a:r>
            <a:endParaRPr/>
          </a:p>
        </p:txBody>
      </p:sp>
      <p:sp>
        <p:nvSpPr>
          <p:cNvPr id="139" name="Google Shape;139;p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6"/>
          <p:cNvSpPr/>
          <p:nvPr/>
        </p:nvSpPr>
        <p:spPr>
          <a:xfrm>
            <a:off x="0" y="32813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6">
            <a:hlinkClick r:id="rId3" action="ppaction://hlinksldjump"/>
          </p:cNvPr>
          <p:cNvSpPr/>
          <p:nvPr/>
        </p:nvSpPr>
        <p:spPr>
          <a:xfrm>
            <a:off x="7812087" y="6165850"/>
            <a:ext cx="1081087" cy="5762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Содержание</a:t>
            </a:r>
            <a:endParaRPr/>
          </a:p>
        </p:txBody>
      </p:sp>
      <p:sp>
        <p:nvSpPr>
          <p:cNvPr id="142" name="Google Shape;142;p6"/>
          <p:cNvSpPr txBox="1"/>
          <p:nvPr/>
        </p:nvSpPr>
        <p:spPr>
          <a:xfrm>
            <a:off x="549000" y="1125950"/>
            <a:ext cx="3108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1)Нахождение геометрического центра множества точек (среднего арифметического их координат)</a:t>
            </a:r>
            <a:endParaRPr/>
          </a:p>
        </p:txBody>
      </p:sp>
      <p:pic>
        <p:nvPicPr>
          <p:cNvPr id="143" name="Google Shape;143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8925" y="1117324"/>
            <a:ext cx="3760702" cy="104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6"/>
          <p:cNvSpPr txBox="1"/>
          <p:nvPr/>
        </p:nvSpPr>
        <p:spPr>
          <a:xfrm>
            <a:off x="567600" y="2475200"/>
            <a:ext cx="3070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2) Поиск наиболее удаленной от             этого центра точки</a:t>
            </a:r>
            <a:endParaRPr/>
          </a:p>
        </p:txBody>
      </p:sp>
      <p:pic>
        <p:nvPicPr>
          <p:cNvPr id="145" name="Google Shape;145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6750" y="2175488"/>
            <a:ext cx="2025050" cy="121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6"/>
          <p:cNvSpPr txBox="1"/>
          <p:nvPr/>
        </p:nvSpPr>
        <p:spPr>
          <a:xfrm>
            <a:off x="4292850" y="2652000"/>
            <a:ext cx="55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 = </a:t>
            </a:r>
            <a:endParaRPr/>
          </a:p>
        </p:txBody>
      </p:sp>
      <p:sp>
        <p:nvSpPr>
          <p:cNvPr id="147" name="Google Shape;147;p6"/>
          <p:cNvSpPr txBox="1"/>
          <p:nvPr/>
        </p:nvSpPr>
        <p:spPr>
          <a:xfrm>
            <a:off x="549000" y="3471900"/>
            <a:ext cx="25869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3) </a:t>
            </a:r>
            <a:r>
              <a:rPr lang="en-US" dirty="0" err="1"/>
              <a:t>Расстояние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наиболее</a:t>
            </a:r>
            <a:r>
              <a:rPr lang="en-US" dirty="0"/>
              <a:t> </a:t>
            </a:r>
            <a:r>
              <a:rPr lang="en-US" dirty="0" err="1"/>
              <a:t>удаленной</a:t>
            </a:r>
            <a:r>
              <a:rPr lang="en-US" dirty="0"/>
              <a:t> </a:t>
            </a:r>
            <a:r>
              <a:rPr lang="en-US" dirty="0" err="1"/>
              <a:t>точки</a:t>
            </a:r>
            <a:r>
              <a:rPr lang="en-US" dirty="0"/>
              <a:t> — </a:t>
            </a:r>
            <a:r>
              <a:rPr lang="en-US" dirty="0" err="1"/>
              <a:t>радиус</a:t>
            </a:r>
            <a:r>
              <a:rPr lang="en-US" dirty="0"/>
              <a:t> </a:t>
            </a:r>
            <a:r>
              <a:rPr lang="en-US" dirty="0" err="1"/>
              <a:t>окружности</a:t>
            </a:r>
            <a:r>
              <a:rPr lang="en-US" dirty="0"/>
              <a:t>, </a:t>
            </a:r>
            <a:r>
              <a:rPr lang="en-US" dirty="0" err="1"/>
              <a:t>её</a:t>
            </a:r>
            <a:r>
              <a:rPr lang="en-US" dirty="0"/>
              <a:t> </a:t>
            </a:r>
            <a:r>
              <a:rPr lang="en-US" dirty="0" err="1"/>
              <a:t>центр</a:t>
            </a:r>
            <a:r>
              <a:rPr lang="en-US" dirty="0"/>
              <a:t> — </a:t>
            </a:r>
            <a:r>
              <a:rPr lang="en-US" dirty="0" err="1"/>
              <a:t>геометрический</a:t>
            </a:r>
            <a:r>
              <a:rPr lang="en-US" dirty="0"/>
              <a:t> </a:t>
            </a:r>
            <a:r>
              <a:rPr lang="en-US" dirty="0" err="1"/>
              <a:t>центр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"/>
          <p:cNvSpPr txBox="1">
            <a:spLocks noGrp="1"/>
          </p:cNvSpPr>
          <p:nvPr>
            <p:ph type="title" idx="4294967295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lang="en-US" sz="39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Визуализация структуры данных</a:t>
            </a:r>
            <a:endParaRPr/>
          </a:p>
        </p:txBody>
      </p:sp>
      <p:sp>
        <p:nvSpPr>
          <p:cNvPr id="153" name="Google Shape;153;p7"/>
          <p:cNvSpPr txBox="1">
            <a:spLocks noGrp="1"/>
          </p:cNvSpPr>
          <p:nvPr>
            <p:ph type="body" idx="4294967295"/>
          </p:nvPr>
        </p:nvSpPr>
        <p:spPr>
          <a:xfrm>
            <a:off x="457200" y="1719262"/>
            <a:ext cx="4038600" cy="441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Имеется массив </a:t>
            </a:r>
            <a:r>
              <a:rPr lang="en-US" sz="1800"/>
              <a:t>points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типа </a:t>
            </a:r>
            <a:r>
              <a:rPr lang="en-US" sz="1800"/>
              <a:t>Point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хранящий координаты вводимого множества точек.</a:t>
            </a:r>
            <a:endParaRPr/>
          </a:p>
          <a:p>
            <a:pPr marL="342900" marR="0" lvl="0" indent="-26289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289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289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289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289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4" name="Google Shape;154;p7"/>
          <p:cNvGrpSpPr/>
          <p:nvPr/>
        </p:nvGrpSpPr>
        <p:grpSpPr>
          <a:xfrm>
            <a:off x="827087" y="2924175"/>
            <a:ext cx="6986587" cy="944562"/>
            <a:chOff x="612" y="1480"/>
            <a:chExt cx="4401" cy="595"/>
          </a:xfrm>
        </p:grpSpPr>
        <p:sp>
          <p:nvSpPr>
            <p:cNvPr id="155" name="Google Shape;155;p7"/>
            <p:cNvSpPr txBox="1"/>
            <p:nvPr/>
          </p:nvSpPr>
          <p:spPr>
            <a:xfrm>
              <a:off x="4523" y="1787"/>
              <a:ext cx="490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x9;y9</a:t>
              </a:r>
              <a:endParaRPr/>
            </a:p>
          </p:txBody>
        </p:sp>
        <p:sp>
          <p:nvSpPr>
            <p:cNvPr id="156" name="Google Shape;156;p7"/>
            <p:cNvSpPr txBox="1"/>
            <p:nvPr/>
          </p:nvSpPr>
          <p:spPr>
            <a:xfrm>
              <a:off x="4034" y="1787"/>
              <a:ext cx="489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x8;y8</a:t>
              </a:r>
              <a:endParaRPr/>
            </a:p>
          </p:txBody>
        </p:sp>
        <p:sp>
          <p:nvSpPr>
            <p:cNvPr id="157" name="Google Shape;157;p7"/>
            <p:cNvSpPr txBox="1"/>
            <p:nvPr/>
          </p:nvSpPr>
          <p:spPr>
            <a:xfrm>
              <a:off x="3545" y="1787"/>
              <a:ext cx="489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x7;y7</a:t>
              </a:r>
              <a:endParaRPr/>
            </a:p>
          </p:txBody>
        </p:sp>
        <p:sp>
          <p:nvSpPr>
            <p:cNvPr id="158" name="Google Shape;158;p7"/>
            <p:cNvSpPr txBox="1"/>
            <p:nvPr/>
          </p:nvSpPr>
          <p:spPr>
            <a:xfrm>
              <a:off x="3055" y="1787"/>
              <a:ext cx="490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x6;y6</a:t>
              </a:r>
              <a:endParaRPr/>
            </a:p>
          </p:txBody>
        </p:sp>
        <p:sp>
          <p:nvSpPr>
            <p:cNvPr id="159" name="Google Shape;159;p7"/>
            <p:cNvSpPr txBox="1"/>
            <p:nvPr/>
          </p:nvSpPr>
          <p:spPr>
            <a:xfrm>
              <a:off x="2570" y="1787"/>
              <a:ext cx="485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x5;y5</a:t>
              </a:r>
              <a:endParaRPr/>
            </a:p>
          </p:txBody>
        </p:sp>
        <p:sp>
          <p:nvSpPr>
            <p:cNvPr id="160" name="Google Shape;160;p7"/>
            <p:cNvSpPr txBox="1"/>
            <p:nvPr/>
          </p:nvSpPr>
          <p:spPr>
            <a:xfrm>
              <a:off x="2080" y="1787"/>
              <a:ext cx="490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x4;y4</a:t>
              </a:r>
              <a:endParaRPr/>
            </a:p>
          </p:txBody>
        </p:sp>
        <p:sp>
          <p:nvSpPr>
            <p:cNvPr id="161" name="Google Shape;161;p7"/>
            <p:cNvSpPr txBox="1"/>
            <p:nvPr/>
          </p:nvSpPr>
          <p:spPr>
            <a:xfrm>
              <a:off x="1591" y="1787"/>
              <a:ext cx="489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x3;y3</a:t>
              </a:r>
              <a:endParaRPr/>
            </a:p>
          </p:txBody>
        </p:sp>
        <p:sp>
          <p:nvSpPr>
            <p:cNvPr id="162" name="Google Shape;162;p7"/>
            <p:cNvSpPr txBox="1"/>
            <p:nvPr/>
          </p:nvSpPr>
          <p:spPr>
            <a:xfrm>
              <a:off x="1102" y="1787"/>
              <a:ext cx="489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x2;y2</a:t>
              </a:r>
              <a:endParaRPr/>
            </a:p>
          </p:txBody>
        </p:sp>
        <p:sp>
          <p:nvSpPr>
            <p:cNvPr id="163" name="Google Shape;163;p7"/>
            <p:cNvSpPr txBox="1"/>
            <p:nvPr/>
          </p:nvSpPr>
          <p:spPr>
            <a:xfrm>
              <a:off x="612" y="1787"/>
              <a:ext cx="490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x1;y1</a:t>
              </a:r>
              <a:endParaRPr/>
            </a:p>
          </p:txBody>
        </p:sp>
        <p:sp>
          <p:nvSpPr>
            <p:cNvPr id="164" name="Google Shape;164;p7"/>
            <p:cNvSpPr txBox="1"/>
            <p:nvPr/>
          </p:nvSpPr>
          <p:spPr>
            <a:xfrm>
              <a:off x="4523" y="1480"/>
              <a:ext cx="490" cy="3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Arial"/>
                <a:buNone/>
              </a:pPr>
              <a:r>
                <a:rPr lang="en-US" sz="26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165" name="Google Shape;165;p7"/>
            <p:cNvSpPr txBox="1"/>
            <p:nvPr/>
          </p:nvSpPr>
          <p:spPr>
            <a:xfrm>
              <a:off x="4034" y="1480"/>
              <a:ext cx="489" cy="3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Arial"/>
                <a:buNone/>
              </a:pPr>
              <a:r>
                <a:rPr lang="en-US" sz="26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166" name="Google Shape;166;p7"/>
            <p:cNvSpPr txBox="1"/>
            <p:nvPr/>
          </p:nvSpPr>
          <p:spPr>
            <a:xfrm>
              <a:off x="3545" y="1480"/>
              <a:ext cx="489" cy="3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Arial"/>
                <a:buNone/>
              </a:pPr>
              <a:r>
                <a:rPr lang="en-US" sz="26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167" name="Google Shape;167;p7"/>
            <p:cNvSpPr txBox="1"/>
            <p:nvPr/>
          </p:nvSpPr>
          <p:spPr>
            <a:xfrm>
              <a:off x="3055" y="1480"/>
              <a:ext cx="490" cy="3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Arial"/>
                <a:buNone/>
              </a:pPr>
              <a:r>
                <a:rPr lang="en-US" sz="26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168" name="Google Shape;168;p7"/>
            <p:cNvSpPr txBox="1"/>
            <p:nvPr/>
          </p:nvSpPr>
          <p:spPr>
            <a:xfrm>
              <a:off x="2570" y="1480"/>
              <a:ext cx="485" cy="3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Arial"/>
                <a:buNone/>
              </a:pPr>
              <a:r>
                <a:rPr lang="en-US" sz="26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169" name="Google Shape;169;p7"/>
            <p:cNvSpPr txBox="1"/>
            <p:nvPr/>
          </p:nvSpPr>
          <p:spPr>
            <a:xfrm>
              <a:off x="2080" y="1480"/>
              <a:ext cx="490" cy="3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Arial"/>
                <a:buNone/>
              </a:pPr>
              <a:r>
                <a:rPr lang="en-US" sz="26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70" name="Google Shape;170;p7"/>
            <p:cNvSpPr txBox="1"/>
            <p:nvPr/>
          </p:nvSpPr>
          <p:spPr>
            <a:xfrm>
              <a:off x="1591" y="1480"/>
              <a:ext cx="489" cy="3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Arial"/>
                <a:buNone/>
              </a:pPr>
              <a:r>
                <a:rPr lang="en-US" sz="26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71" name="Google Shape;171;p7"/>
            <p:cNvSpPr txBox="1"/>
            <p:nvPr/>
          </p:nvSpPr>
          <p:spPr>
            <a:xfrm>
              <a:off x="1102" y="1480"/>
              <a:ext cx="489" cy="3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Arial"/>
                <a:buNone/>
              </a:pPr>
              <a:r>
                <a:rPr lang="en-US" sz="26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72" name="Google Shape;172;p7"/>
            <p:cNvSpPr txBox="1"/>
            <p:nvPr/>
          </p:nvSpPr>
          <p:spPr>
            <a:xfrm>
              <a:off x="612" y="1480"/>
              <a:ext cx="490" cy="3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Arial"/>
                <a:buNone/>
              </a:pPr>
              <a:r>
                <a:rPr lang="en-US" sz="26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cxnSp>
          <p:nvCxnSpPr>
            <p:cNvPr id="173" name="Google Shape;173;p7"/>
            <p:cNvCxnSpPr/>
            <p:nvPr/>
          </p:nvCxnSpPr>
          <p:spPr>
            <a:xfrm>
              <a:off x="612" y="1480"/>
              <a:ext cx="4401" cy="0"/>
            </a:xfrm>
            <a:prstGeom prst="straightConnector1">
              <a:avLst/>
            </a:prstGeom>
            <a:noFill/>
            <a:ln w="28575" cap="sq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4" name="Google Shape;174;p7"/>
            <p:cNvCxnSpPr/>
            <p:nvPr/>
          </p:nvCxnSpPr>
          <p:spPr>
            <a:xfrm>
              <a:off x="612" y="1787"/>
              <a:ext cx="4401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5" name="Google Shape;175;p7"/>
            <p:cNvCxnSpPr/>
            <p:nvPr/>
          </p:nvCxnSpPr>
          <p:spPr>
            <a:xfrm>
              <a:off x="612" y="2075"/>
              <a:ext cx="4401" cy="0"/>
            </a:xfrm>
            <a:prstGeom prst="straightConnector1">
              <a:avLst/>
            </a:prstGeom>
            <a:noFill/>
            <a:ln w="28575" cap="sq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6" name="Google Shape;176;p7"/>
            <p:cNvCxnSpPr/>
            <p:nvPr/>
          </p:nvCxnSpPr>
          <p:spPr>
            <a:xfrm>
              <a:off x="612" y="1480"/>
              <a:ext cx="0" cy="307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7" name="Google Shape;177;p7"/>
            <p:cNvCxnSpPr/>
            <p:nvPr/>
          </p:nvCxnSpPr>
          <p:spPr>
            <a:xfrm>
              <a:off x="1102" y="1480"/>
              <a:ext cx="0" cy="595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8" name="Google Shape;178;p7"/>
            <p:cNvCxnSpPr/>
            <p:nvPr/>
          </p:nvCxnSpPr>
          <p:spPr>
            <a:xfrm>
              <a:off x="1591" y="1480"/>
              <a:ext cx="0" cy="595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9" name="Google Shape;179;p7"/>
            <p:cNvCxnSpPr/>
            <p:nvPr/>
          </p:nvCxnSpPr>
          <p:spPr>
            <a:xfrm>
              <a:off x="2080" y="1480"/>
              <a:ext cx="0" cy="595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0" name="Google Shape;180;p7"/>
            <p:cNvCxnSpPr/>
            <p:nvPr/>
          </p:nvCxnSpPr>
          <p:spPr>
            <a:xfrm>
              <a:off x="2570" y="1480"/>
              <a:ext cx="0" cy="595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1" name="Google Shape;181;p7"/>
            <p:cNvCxnSpPr/>
            <p:nvPr/>
          </p:nvCxnSpPr>
          <p:spPr>
            <a:xfrm>
              <a:off x="3055" y="1480"/>
              <a:ext cx="0" cy="595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2" name="Google Shape;182;p7"/>
            <p:cNvCxnSpPr/>
            <p:nvPr/>
          </p:nvCxnSpPr>
          <p:spPr>
            <a:xfrm>
              <a:off x="3545" y="1480"/>
              <a:ext cx="0" cy="595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3" name="Google Shape;183;p7"/>
            <p:cNvCxnSpPr/>
            <p:nvPr/>
          </p:nvCxnSpPr>
          <p:spPr>
            <a:xfrm>
              <a:off x="4034" y="1480"/>
              <a:ext cx="0" cy="595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4" name="Google Shape;184;p7"/>
            <p:cNvCxnSpPr/>
            <p:nvPr/>
          </p:nvCxnSpPr>
          <p:spPr>
            <a:xfrm>
              <a:off x="4523" y="1480"/>
              <a:ext cx="0" cy="595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5" name="Google Shape;185;p7"/>
            <p:cNvCxnSpPr/>
            <p:nvPr/>
          </p:nvCxnSpPr>
          <p:spPr>
            <a:xfrm>
              <a:off x="5013" y="1480"/>
              <a:ext cx="0" cy="595"/>
            </a:xfrm>
            <a:prstGeom prst="straightConnector1">
              <a:avLst/>
            </a:prstGeom>
            <a:noFill/>
            <a:ln w="28575" cap="sq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6" name="Google Shape;186;p7"/>
            <p:cNvCxnSpPr/>
            <p:nvPr/>
          </p:nvCxnSpPr>
          <p:spPr>
            <a:xfrm>
              <a:off x="612" y="1787"/>
              <a:ext cx="0" cy="288"/>
            </a:xfrm>
            <a:prstGeom prst="straightConnector1">
              <a:avLst/>
            </a:prstGeom>
            <a:noFill/>
            <a:ln w="28575" cap="sq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187" name="Google Shape;187;p7"/>
          <p:cNvSpPr/>
          <p:nvPr/>
        </p:nvSpPr>
        <p:spPr>
          <a:xfrm>
            <a:off x="7885112" y="6092825"/>
            <a:ext cx="1081087" cy="5762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Содержание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"/>
          <p:cNvSpPr txBox="1">
            <a:spLocks noGrp="1"/>
          </p:cNvSpPr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lang="en-US" sz="39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Визуализация метода решения</a:t>
            </a:r>
            <a:endParaRPr/>
          </a:p>
        </p:txBody>
      </p:sp>
      <p:sp>
        <p:nvSpPr>
          <p:cNvPr id="193" name="Google Shape;193;p8"/>
          <p:cNvSpPr txBox="1"/>
          <p:nvPr/>
        </p:nvSpPr>
        <p:spPr>
          <a:xfrm>
            <a:off x="1116012" y="5589587"/>
            <a:ext cx="303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94" name="Google Shape;194;p8"/>
          <p:cNvSpPr/>
          <p:nvPr/>
        </p:nvSpPr>
        <p:spPr>
          <a:xfrm>
            <a:off x="7885112" y="6092825"/>
            <a:ext cx="1081087" cy="5762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Содержание</a:t>
            </a:r>
            <a:r>
              <a:rPr lang="ru-RU" sz="14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 action="ppaction://hlinksldjump"/>
              </a:rPr>
              <a:t>Этапы решения задачи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348343" y="1417637"/>
            <a:ext cx="5869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hlinkClick r:id="rId4" action="ppaction://hlinksldjump"/>
              </a:rPr>
              <a:t>См. слайд № 6 </a:t>
            </a:r>
            <a:endParaRPr lang="ru-RU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"/>
          <p:cNvSpPr txBox="1">
            <a:spLocks noGrp="1"/>
          </p:cNvSpPr>
          <p:nvPr>
            <p:ph type="title"/>
          </p:nvPr>
        </p:nvSpPr>
        <p:spPr>
          <a:xfrm>
            <a:off x="431800" y="188912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lang="en-US" sz="39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Пример работы программы</a:t>
            </a:r>
            <a:endParaRPr/>
          </a:p>
        </p:txBody>
      </p:sp>
      <p:sp>
        <p:nvSpPr>
          <p:cNvPr id="200" name="Google Shape;200;p9"/>
          <p:cNvSpPr txBox="1">
            <a:spLocks noGrp="1"/>
          </p:cNvSpPr>
          <p:nvPr>
            <p:ph type="body" idx="1"/>
          </p:nvPr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Char char="●"/>
            </a:pP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Входные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данные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342900" marR="0" lvl="0" indent="-26289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None/>
            </a:pP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289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None/>
            </a:pP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289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None/>
            </a:pP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289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None/>
            </a:pP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289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None/>
            </a:pP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289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None/>
            </a:pP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289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None/>
            </a:pP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Char char="●"/>
            </a:pP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Выходные</a:t>
            </a: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данные</a:t>
            </a:r>
            <a:r>
              <a:rPr lang="en-US" sz="18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ru-RU" sz="18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окружность</a:t>
            </a:r>
            <a:endParaRPr dirty="0"/>
          </a:p>
          <a:p>
            <a:pPr marL="342900" marR="0" lvl="0" indent="-26289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None/>
            </a:pP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9"/>
          <p:cNvSpPr txBox="1"/>
          <p:nvPr/>
        </p:nvSpPr>
        <p:spPr>
          <a:xfrm>
            <a:off x="1075962" y="2225711"/>
            <a:ext cx="900113" cy="20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1.1 </a:t>
            </a: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dirty="0" smtClean="0">
                <a:solidFill>
                  <a:schemeClr val="dk1"/>
                </a:solidFill>
              </a:rPr>
              <a:t>1.2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smtClean="0">
                <a:solidFill>
                  <a:schemeClr val="dk1"/>
                </a:solidFill>
              </a:rPr>
              <a:t>1.2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dirty="0" smtClean="0">
                <a:solidFill>
                  <a:schemeClr val="dk1"/>
                </a:solidFill>
              </a:rPr>
              <a:t>1.</a:t>
            </a:r>
            <a:r>
              <a:rPr lang="ru-RU" sz="1600" dirty="0" smtClean="0">
                <a:solidFill>
                  <a:schemeClr val="dk1"/>
                </a:solidFill>
              </a:rPr>
              <a:t>3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ru-RU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1.3 1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1.4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1.2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ru-RU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.4</a:t>
            </a:r>
            <a:r>
              <a:rPr lang="en-US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6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1600" dirty="0" smtClean="0">
                <a:solidFill>
                  <a:schemeClr val="dk1"/>
                </a:solidFill>
              </a:rPr>
              <a:t>1.5 1.6</a:t>
            </a:r>
            <a:endParaRPr dirty="0"/>
          </a:p>
        </p:txBody>
      </p:sp>
      <p:cxnSp>
        <p:nvCxnSpPr>
          <p:cNvPr id="202" name="Google Shape;202;p9"/>
          <p:cNvCxnSpPr/>
          <p:nvPr/>
        </p:nvCxnSpPr>
        <p:spPr>
          <a:xfrm>
            <a:off x="6011862" y="1989137"/>
            <a:ext cx="0" cy="43195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3" name="Google Shape;203;p9"/>
          <p:cNvCxnSpPr/>
          <p:nvPr/>
        </p:nvCxnSpPr>
        <p:spPr>
          <a:xfrm>
            <a:off x="3132137" y="4149725"/>
            <a:ext cx="576103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4" name="Google Shape;204;p9"/>
          <p:cNvCxnSpPr/>
          <p:nvPr/>
        </p:nvCxnSpPr>
        <p:spPr>
          <a:xfrm>
            <a:off x="6372225" y="4059237"/>
            <a:ext cx="0" cy="1793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5" name="Google Shape;205;p9"/>
          <p:cNvCxnSpPr/>
          <p:nvPr/>
        </p:nvCxnSpPr>
        <p:spPr>
          <a:xfrm>
            <a:off x="6732587" y="4059237"/>
            <a:ext cx="0" cy="1793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6" name="Google Shape;206;p9"/>
          <p:cNvCxnSpPr/>
          <p:nvPr/>
        </p:nvCxnSpPr>
        <p:spPr>
          <a:xfrm>
            <a:off x="7092950" y="4059237"/>
            <a:ext cx="0" cy="1793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7" name="Google Shape;207;p9"/>
          <p:cNvCxnSpPr/>
          <p:nvPr/>
        </p:nvCxnSpPr>
        <p:spPr>
          <a:xfrm>
            <a:off x="7451725" y="4059237"/>
            <a:ext cx="0" cy="1793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8" name="Google Shape;208;p9"/>
          <p:cNvCxnSpPr/>
          <p:nvPr/>
        </p:nvCxnSpPr>
        <p:spPr>
          <a:xfrm>
            <a:off x="7812087" y="4059237"/>
            <a:ext cx="0" cy="1793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9" name="Google Shape;209;p9"/>
          <p:cNvCxnSpPr/>
          <p:nvPr/>
        </p:nvCxnSpPr>
        <p:spPr>
          <a:xfrm>
            <a:off x="5922962" y="4508500"/>
            <a:ext cx="17938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10" name="Google Shape;210;p9"/>
          <p:cNvCxnSpPr/>
          <p:nvPr/>
        </p:nvCxnSpPr>
        <p:spPr>
          <a:xfrm rot="10800000">
            <a:off x="5922962" y="3789362"/>
            <a:ext cx="17938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11" name="Google Shape;211;p9"/>
          <p:cNvCxnSpPr/>
          <p:nvPr/>
        </p:nvCxnSpPr>
        <p:spPr>
          <a:xfrm rot="10800000">
            <a:off x="5922962" y="3429000"/>
            <a:ext cx="17938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12" name="Google Shape;212;p9"/>
          <p:cNvCxnSpPr/>
          <p:nvPr/>
        </p:nvCxnSpPr>
        <p:spPr>
          <a:xfrm rot="10800000">
            <a:off x="5922962" y="3068637"/>
            <a:ext cx="17938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13" name="Google Shape;213;p9"/>
          <p:cNvCxnSpPr/>
          <p:nvPr/>
        </p:nvCxnSpPr>
        <p:spPr>
          <a:xfrm>
            <a:off x="5922962" y="2708275"/>
            <a:ext cx="17938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14" name="Google Shape;214;p9"/>
          <p:cNvCxnSpPr/>
          <p:nvPr/>
        </p:nvCxnSpPr>
        <p:spPr>
          <a:xfrm rot="10800000">
            <a:off x="5922962" y="2349500"/>
            <a:ext cx="17938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15" name="Google Shape;215;p9"/>
          <p:cNvCxnSpPr/>
          <p:nvPr/>
        </p:nvCxnSpPr>
        <p:spPr>
          <a:xfrm>
            <a:off x="6011862" y="1538287"/>
            <a:ext cx="0" cy="5397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16" name="Google Shape;216;p9"/>
          <p:cNvCxnSpPr/>
          <p:nvPr/>
        </p:nvCxnSpPr>
        <p:spPr>
          <a:xfrm>
            <a:off x="5922962" y="1989137"/>
            <a:ext cx="17938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17" name="Google Shape;217;p9"/>
          <p:cNvCxnSpPr/>
          <p:nvPr/>
        </p:nvCxnSpPr>
        <p:spPr>
          <a:xfrm rot="10800000">
            <a:off x="5922962" y="1628775"/>
            <a:ext cx="17938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18" name="Google Shape;218;p9"/>
          <p:cNvCxnSpPr/>
          <p:nvPr/>
        </p:nvCxnSpPr>
        <p:spPr>
          <a:xfrm rot="10800000">
            <a:off x="6011862" y="1449387"/>
            <a:ext cx="0" cy="88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19" name="Google Shape;219;p9"/>
          <p:cNvCxnSpPr/>
          <p:nvPr/>
        </p:nvCxnSpPr>
        <p:spPr>
          <a:xfrm>
            <a:off x="8802687" y="4149725"/>
            <a:ext cx="17938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20" name="Google Shape;220;p9"/>
          <p:cNvSpPr txBox="1"/>
          <p:nvPr/>
        </p:nvSpPr>
        <p:spPr>
          <a:xfrm>
            <a:off x="5470525" y="1384300"/>
            <a:ext cx="18415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9"/>
          <p:cNvSpPr txBox="1"/>
          <p:nvPr/>
        </p:nvSpPr>
        <p:spPr>
          <a:xfrm>
            <a:off x="6102350" y="1449387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222" name="Google Shape;222;p9"/>
          <p:cNvSpPr txBox="1"/>
          <p:nvPr/>
        </p:nvSpPr>
        <p:spPr>
          <a:xfrm>
            <a:off x="8712200" y="4238625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223" name="Google Shape;223;p9"/>
          <p:cNvSpPr txBox="1"/>
          <p:nvPr/>
        </p:nvSpPr>
        <p:spPr>
          <a:xfrm>
            <a:off x="5562600" y="4419600"/>
            <a:ext cx="3413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dirty="0"/>
          </a:p>
        </p:txBody>
      </p:sp>
      <p:sp>
        <p:nvSpPr>
          <p:cNvPr id="224" name="Google Shape;224;p9"/>
          <p:cNvSpPr txBox="1"/>
          <p:nvPr/>
        </p:nvSpPr>
        <p:spPr>
          <a:xfrm>
            <a:off x="6192836" y="4238625"/>
            <a:ext cx="449263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1.1</a:t>
            </a:r>
            <a:endParaRPr dirty="0"/>
          </a:p>
        </p:txBody>
      </p:sp>
      <p:sp>
        <p:nvSpPr>
          <p:cNvPr id="226" name="Google Shape;226;p9"/>
          <p:cNvSpPr txBox="1"/>
          <p:nvPr/>
        </p:nvSpPr>
        <p:spPr>
          <a:xfrm>
            <a:off x="7002462" y="4238625"/>
            <a:ext cx="52704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b="1" dirty="0" smtClean="0">
                <a:solidFill>
                  <a:schemeClr val="dk1"/>
                </a:solidFill>
              </a:rPr>
              <a:t>1.3</a:t>
            </a:r>
            <a:endParaRPr dirty="0"/>
          </a:p>
        </p:txBody>
      </p:sp>
      <p:sp>
        <p:nvSpPr>
          <p:cNvPr id="227" name="Google Shape;227;p9"/>
          <p:cNvSpPr txBox="1"/>
          <p:nvPr/>
        </p:nvSpPr>
        <p:spPr>
          <a:xfrm>
            <a:off x="7362825" y="4238625"/>
            <a:ext cx="44926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1.4</a:t>
            </a:r>
            <a:endParaRPr dirty="0"/>
          </a:p>
        </p:txBody>
      </p:sp>
      <p:sp>
        <p:nvSpPr>
          <p:cNvPr id="228" name="Google Shape;228;p9"/>
          <p:cNvSpPr txBox="1"/>
          <p:nvPr/>
        </p:nvSpPr>
        <p:spPr>
          <a:xfrm>
            <a:off x="7723187" y="4238625"/>
            <a:ext cx="52546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1.5</a:t>
            </a:r>
            <a:endParaRPr dirty="0"/>
          </a:p>
        </p:txBody>
      </p:sp>
      <p:sp>
        <p:nvSpPr>
          <p:cNvPr id="229" name="Google Shape;229;p9"/>
          <p:cNvSpPr txBox="1"/>
          <p:nvPr/>
        </p:nvSpPr>
        <p:spPr>
          <a:xfrm>
            <a:off x="5651500" y="3608387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30" name="Google Shape;230;p9"/>
          <p:cNvSpPr txBox="1"/>
          <p:nvPr/>
        </p:nvSpPr>
        <p:spPr>
          <a:xfrm>
            <a:off x="6527096" y="4238625"/>
            <a:ext cx="553856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1.2</a:t>
            </a:r>
            <a:endParaRPr dirty="0"/>
          </a:p>
        </p:txBody>
      </p:sp>
      <p:sp>
        <p:nvSpPr>
          <p:cNvPr id="231" name="Google Shape;231;p9"/>
          <p:cNvSpPr txBox="1"/>
          <p:nvPr/>
        </p:nvSpPr>
        <p:spPr>
          <a:xfrm>
            <a:off x="5651500" y="3608387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32" name="Google Shape;232;p9"/>
          <p:cNvSpPr txBox="1"/>
          <p:nvPr/>
        </p:nvSpPr>
        <p:spPr>
          <a:xfrm>
            <a:off x="5516562" y="3257670"/>
            <a:ext cx="55245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 smtClean="0"/>
              <a:t>1.1</a:t>
            </a:r>
            <a:endParaRPr dirty="0"/>
          </a:p>
        </p:txBody>
      </p:sp>
      <p:sp>
        <p:nvSpPr>
          <p:cNvPr id="233" name="Google Shape;233;p9"/>
          <p:cNvSpPr txBox="1"/>
          <p:nvPr/>
        </p:nvSpPr>
        <p:spPr>
          <a:xfrm>
            <a:off x="5532437" y="2906487"/>
            <a:ext cx="46355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1.2</a:t>
            </a:r>
            <a:endParaRPr dirty="0"/>
          </a:p>
        </p:txBody>
      </p:sp>
      <p:sp>
        <p:nvSpPr>
          <p:cNvPr id="234" name="Google Shape;234;p9"/>
          <p:cNvSpPr txBox="1"/>
          <p:nvPr/>
        </p:nvSpPr>
        <p:spPr>
          <a:xfrm>
            <a:off x="5549899" y="2566193"/>
            <a:ext cx="55245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1.3</a:t>
            </a:r>
            <a:endParaRPr dirty="0"/>
          </a:p>
        </p:txBody>
      </p:sp>
      <p:sp>
        <p:nvSpPr>
          <p:cNvPr id="235" name="Google Shape;235;p9"/>
          <p:cNvSpPr txBox="1"/>
          <p:nvPr/>
        </p:nvSpPr>
        <p:spPr>
          <a:xfrm>
            <a:off x="5532437" y="2201427"/>
            <a:ext cx="50006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1.4</a:t>
            </a:r>
            <a:endParaRPr dirty="0"/>
          </a:p>
        </p:txBody>
      </p:sp>
      <p:sp>
        <p:nvSpPr>
          <p:cNvPr id="237" name="Google Shape;237;p9"/>
          <p:cNvSpPr/>
          <p:nvPr/>
        </p:nvSpPr>
        <p:spPr>
          <a:xfrm>
            <a:off x="6281737" y="3789362"/>
            <a:ext cx="90487" cy="9048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9"/>
          <p:cNvSpPr/>
          <p:nvPr/>
        </p:nvSpPr>
        <p:spPr>
          <a:xfrm>
            <a:off x="7723187" y="1538287"/>
            <a:ext cx="90487" cy="9048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9"/>
          <p:cNvSpPr/>
          <p:nvPr/>
        </p:nvSpPr>
        <p:spPr>
          <a:xfrm>
            <a:off x="7394574" y="3075258"/>
            <a:ext cx="90487" cy="9048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9"/>
          <p:cNvSpPr/>
          <p:nvPr/>
        </p:nvSpPr>
        <p:spPr>
          <a:xfrm>
            <a:off x="7362825" y="1538287"/>
            <a:ext cx="88900" cy="9048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9"/>
          <p:cNvSpPr/>
          <p:nvPr/>
        </p:nvSpPr>
        <p:spPr>
          <a:xfrm>
            <a:off x="7053523" y="4429124"/>
            <a:ext cx="90487" cy="88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9"/>
          <p:cNvSpPr/>
          <p:nvPr/>
        </p:nvSpPr>
        <p:spPr>
          <a:xfrm>
            <a:off x="6295843" y="4454525"/>
            <a:ext cx="90487" cy="88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9"/>
          <p:cNvSpPr/>
          <p:nvPr/>
        </p:nvSpPr>
        <p:spPr>
          <a:xfrm>
            <a:off x="6642100" y="3068637"/>
            <a:ext cx="90487" cy="9048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9"/>
          <p:cNvSpPr/>
          <p:nvPr/>
        </p:nvSpPr>
        <p:spPr>
          <a:xfrm>
            <a:off x="7066848" y="3789362"/>
            <a:ext cx="90487" cy="9048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9">
            <a:hlinkClick r:id="rId3" action="ppaction://hlinksldjump"/>
          </p:cNvPr>
          <p:cNvSpPr/>
          <p:nvPr/>
        </p:nvSpPr>
        <p:spPr>
          <a:xfrm>
            <a:off x="7812087" y="5949950"/>
            <a:ext cx="1081087" cy="5762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 action="ppaction://hlinksldjump"/>
              </a:rPr>
              <a:t>Содержание</a:t>
            </a:r>
            <a:endParaRPr dirty="0"/>
          </a:p>
        </p:txBody>
      </p:sp>
      <p:sp>
        <p:nvSpPr>
          <p:cNvPr id="2" name="Овал 1"/>
          <p:cNvSpPr/>
          <p:nvPr/>
        </p:nvSpPr>
        <p:spPr>
          <a:xfrm>
            <a:off x="5641520" y="1493835"/>
            <a:ext cx="3340554" cy="3400381"/>
          </a:xfrm>
          <a:prstGeom prst="ellipse">
            <a:avLst/>
          </a:prstGeom>
          <a:noFill/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ть">
  <a:themeElements>
    <a:clrScheme name="default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CCCC00"/>
      </a:accent4>
      <a:accent5>
        <a:srgbClr val="669999"/>
      </a:accent5>
      <a:accent6>
        <a:srgbClr val="FFFFFF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273</Words>
  <Application>Microsoft Office PowerPoint</Application>
  <PresentationFormat>Экран (4:3)</PresentationFormat>
  <Paragraphs>103</Paragraphs>
  <Slides>11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Noto Sans Symbols</vt:lpstr>
      <vt:lpstr>Сеть</vt:lpstr>
      <vt:lpstr>Поиск окружности минимального радиуса, содержащей все точки множества</vt:lpstr>
      <vt:lpstr>Этапы решения задачи</vt:lpstr>
      <vt:lpstr>Постановка задачи</vt:lpstr>
      <vt:lpstr>Входные и выходные данные</vt:lpstr>
      <vt:lpstr>Визуализация постановки задачи</vt:lpstr>
      <vt:lpstr>Математическая модель</vt:lpstr>
      <vt:lpstr>Визуализация структуры данных</vt:lpstr>
      <vt:lpstr>Визуализация метода решения</vt:lpstr>
      <vt:lpstr>Пример работы программы</vt:lpstr>
      <vt:lpstr>Возникшие трудности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Поиск окружности минимального радиуса, содержащей все точки множества</dc:title>
  <dc:creator>Panov</dc:creator>
  <cp:lastModifiedBy>Пользователь Windows</cp:lastModifiedBy>
  <cp:revision>5</cp:revision>
  <dcterms:created xsi:type="dcterms:W3CDTF">2009-05-10T08:10:00Z</dcterms:created>
  <dcterms:modified xsi:type="dcterms:W3CDTF">2021-04-14T06:33:11Z</dcterms:modified>
</cp:coreProperties>
</file>