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40288" cy="42479913"/>
  <p:notesSz cx="6797675" cy="9926638"/>
  <p:defaultTextStyle>
    <a:defPPr>
      <a:defRPr lang="zh-TW"/>
    </a:defPPr>
    <a:lvl1pPr marL="0" algn="l" defTabSz="3966484" rtl="0" eaLnBrk="1" latinLnBrk="0" hangingPunct="1">
      <a:defRPr sz="7808" kern="1200">
        <a:solidFill>
          <a:schemeClr val="tx1"/>
        </a:solidFill>
        <a:latin typeface="+mn-lt"/>
        <a:ea typeface="+mn-ea"/>
        <a:cs typeface="+mn-cs"/>
      </a:defRPr>
    </a:lvl1pPr>
    <a:lvl2pPr marL="1983242" algn="l" defTabSz="3966484" rtl="0" eaLnBrk="1" latinLnBrk="0" hangingPunct="1">
      <a:defRPr sz="7808" kern="1200">
        <a:solidFill>
          <a:schemeClr val="tx1"/>
        </a:solidFill>
        <a:latin typeface="+mn-lt"/>
        <a:ea typeface="+mn-ea"/>
        <a:cs typeface="+mn-cs"/>
      </a:defRPr>
    </a:lvl2pPr>
    <a:lvl3pPr marL="3966484" algn="l" defTabSz="3966484" rtl="0" eaLnBrk="1" latinLnBrk="0" hangingPunct="1">
      <a:defRPr sz="7808" kern="1200">
        <a:solidFill>
          <a:schemeClr val="tx1"/>
        </a:solidFill>
        <a:latin typeface="+mn-lt"/>
        <a:ea typeface="+mn-ea"/>
        <a:cs typeface="+mn-cs"/>
      </a:defRPr>
    </a:lvl3pPr>
    <a:lvl4pPr marL="5949726" algn="l" defTabSz="3966484" rtl="0" eaLnBrk="1" latinLnBrk="0" hangingPunct="1">
      <a:defRPr sz="7808" kern="1200">
        <a:solidFill>
          <a:schemeClr val="tx1"/>
        </a:solidFill>
        <a:latin typeface="+mn-lt"/>
        <a:ea typeface="+mn-ea"/>
        <a:cs typeface="+mn-cs"/>
      </a:defRPr>
    </a:lvl4pPr>
    <a:lvl5pPr marL="7932969" algn="l" defTabSz="3966484" rtl="0" eaLnBrk="1" latinLnBrk="0" hangingPunct="1">
      <a:defRPr sz="7808" kern="1200">
        <a:solidFill>
          <a:schemeClr val="tx1"/>
        </a:solidFill>
        <a:latin typeface="+mn-lt"/>
        <a:ea typeface="+mn-ea"/>
        <a:cs typeface="+mn-cs"/>
      </a:defRPr>
    </a:lvl5pPr>
    <a:lvl6pPr marL="9916211" algn="l" defTabSz="3966484" rtl="0" eaLnBrk="1" latinLnBrk="0" hangingPunct="1">
      <a:defRPr sz="7808" kern="1200">
        <a:solidFill>
          <a:schemeClr val="tx1"/>
        </a:solidFill>
        <a:latin typeface="+mn-lt"/>
        <a:ea typeface="+mn-ea"/>
        <a:cs typeface="+mn-cs"/>
      </a:defRPr>
    </a:lvl6pPr>
    <a:lvl7pPr marL="11899453" algn="l" defTabSz="3966484" rtl="0" eaLnBrk="1" latinLnBrk="0" hangingPunct="1">
      <a:defRPr sz="7808" kern="1200">
        <a:solidFill>
          <a:schemeClr val="tx1"/>
        </a:solidFill>
        <a:latin typeface="+mn-lt"/>
        <a:ea typeface="+mn-ea"/>
        <a:cs typeface="+mn-cs"/>
      </a:defRPr>
    </a:lvl7pPr>
    <a:lvl8pPr marL="13882695" algn="l" defTabSz="3966484" rtl="0" eaLnBrk="1" latinLnBrk="0" hangingPunct="1">
      <a:defRPr sz="7808" kern="1200">
        <a:solidFill>
          <a:schemeClr val="tx1"/>
        </a:solidFill>
        <a:latin typeface="+mn-lt"/>
        <a:ea typeface="+mn-ea"/>
        <a:cs typeface="+mn-cs"/>
      </a:defRPr>
    </a:lvl8pPr>
    <a:lvl9pPr marL="15865937" algn="l" defTabSz="3966484" rtl="0" eaLnBrk="1" latinLnBrk="0" hangingPunct="1">
      <a:defRPr sz="780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4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4660"/>
  </p:normalViewPr>
  <p:slideViewPr>
    <p:cSldViewPr snapToGrid="0">
      <p:cViewPr varScale="1">
        <p:scale>
          <a:sx n="24" d="100"/>
          <a:sy n="24" d="100"/>
        </p:scale>
        <p:origin x="125"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52156"/>
            <a:ext cx="25704245" cy="14789303"/>
          </a:xfrm>
        </p:spPr>
        <p:txBody>
          <a:bodyPr anchor="b"/>
          <a:lstStyle>
            <a:lvl1pPr algn="ctr">
              <a:defRPr sz="19843"/>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780036" y="22311791"/>
            <a:ext cx="22680216" cy="10256143"/>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A1AC0CAF-112B-40B0-A381-9372D527CECF}" type="datetimeFigureOut">
              <a:rPr lang="zh-TW" altLang="en-US" smtClean="0"/>
              <a:t>2019/6/6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2400FBF-9EF6-42B7-B48A-844C49FA5158}" type="slidenum">
              <a:rPr lang="zh-TW" altLang="en-US" smtClean="0"/>
              <a:t>‹#›</a:t>
            </a:fld>
            <a:endParaRPr lang="zh-TW" altLang="en-US"/>
          </a:p>
        </p:txBody>
      </p:sp>
    </p:spTree>
    <p:extLst>
      <p:ext uri="{BB962C8B-B14F-4D97-AF65-F5344CB8AC3E}">
        <p14:creationId xmlns:p14="http://schemas.microsoft.com/office/powerpoint/2010/main" val="292134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1AC0CAF-112B-40B0-A381-9372D527CECF}" type="datetimeFigureOut">
              <a:rPr lang="zh-TW" altLang="en-US" smtClean="0"/>
              <a:t>2019/6/6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2400FBF-9EF6-42B7-B48A-844C49FA5158}" type="slidenum">
              <a:rPr lang="zh-TW" altLang="en-US" smtClean="0"/>
              <a:t>‹#›</a:t>
            </a:fld>
            <a:endParaRPr lang="zh-TW" altLang="en-US"/>
          </a:p>
        </p:txBody>
      </p:sp>
    </p:spTree>
    <p:extLst>
      <p:ext uri="{BB962C8B-B14F-4D97-AF65-F5344CB8AC3E}">
        <p14:creationId xmlns:p14="http://schemas.microsoft.com/office/powerpoint/2010/main" val="210322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61662"/>
            <a:ext cx="6520562" cy="35999763"/>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079021" y="2261662"/>
            <a:ext cx="19183683" cy="35999763"/>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1AC0CAF-112B-40B0-A381-9372D527CECF}" type="datetimeFigureOut">
              <a:rPr lang="zh-TW" altLang="en-US" smtClean="0"/>
              <a:t>2019/6/6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2400FBF-9EF6-42B7-B48A-844C49FA5158}" type="slidenum">
              <a:rPr lang="zh-TW" altLang="en-US" smtClean="0"/>
              <a:t>‹#›</a:t>
            </a:fld>
            <a:endParaRPr lang="zh-TW" altLang="en-US"/>
          </a:p>
        </p:txBody>
      </p:sp>
    </p:spTree>
    <p:extLst>
      <p:ext uri="{BB962C8B-B14F-4D97-AF65-F5344CB8AC3E}">
        <p14:creationId xmlns:p14="http://schemas.microsoft.com/office/powerpoint/2010/main" val="1145021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1AC0CAF-112B-40B0-A381-9372D527CECF}" type="datetimeFigureOut">
              <a:rPr lang="zh-TW" altLang="en-US" smtClean="0"/>
              <a:t>2019/6/6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2400FBF-9EF6-42B7-B48A-844C49FA5158}" type="slidenum">
              <a:rPr lang="zh-TW" altLang="en-US" smtClean="0"/>
              <a:t>‹#›</a:t>
            </a:fld>
            <a:endParaRPr lang="zh-TW" altLang="en-US"/>
          </a:p>
        </p:txBody>
      </p:sp>
    </p:spTree>
    <p:extLst>
      <p:ext uri="{BB962C8B-B14F-4D97-AF65-F5344CB8AC3E}">
        <p14:creationId xmlns:p14="http://schemas.microsoft.com/office/powerpoint/2010/main" val="209260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63272" y="10590491"/>
            <a:ext cx="26082248" cy="17670461"/>
          </a:xfrm>
        </p:spPr>
        <p:txBody>
          <a:bodyPr anchor="b"/>
          <a:lstStyle>
            <a:lvl1pPr>
              <a:defRPr sz="19843"/>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63272" y="28428121"/>
            <a:ext cx="26082248" cy="9292478"/>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1AC0CAF-112B-40B0-A381-9372D527CECF}" type="datetimeFigureOut">
              <a:rPr lang="zh-TW" altLang="en-US" smtClean="0"/>
              <a:t>2019/6/6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2400FBF-9EF6-42B7-B48A-844C49FA5158}" type="slidenum">
              <a:rPr lang="zh-TW" altLang="en-US" smtClean="0"/>
              <a:t>‹#›</a:t>
            </a:fld>
            <a:endParaRPr lang="zh-TW" altLang="en-US"/>
          </a:p>
        </p:txBody>
      </p:sp>
    </p:spTree>
    <p:extLst>
      <p:ext uri="{BB962C8B-B14F-4D97-AF65-F5344CB8AC3E}">
        <p14:creationId xmlns:p14="http://schemas.microsoft.com/office/powerpoint/2010/main" val="127499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079020" y="11308310"/>
            <a:ext cx="12852122" cy="2695311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15309146" y="11308310"/>
            <a:ext cx="12852122" cy="2695311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1AC0CAF-112B-40B0-A381-9372D527CECF}" type="datetimeFigureOut">
              <a:rPr lang="zh-TW" altLang="en-US" smtClean="0"/>
              <a:t>2019/6/6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2400FBF-9EF6-42B7-B48A-844C49FA5158}" type="slidenum">
              <a:rPr lang="zh-TW" altLang="en-US" smtClean="0"/>
              <a:t>‹#›</a:t>
            </a:fld>
            <a:endParaRPr lang="zh-TW" altLang="en-US"/>
          </a:p>
        </p:txBody>
      </p:sp>
    </p:spTree>
    <p:extLst>
      <p:ext uri="{BB962C8B-B14F-4D97-AF65-F5344CB8AC3E}">
        <p14:creationId xmlns:p14="http://schemas.microsoft.com/office/powerpoint/2010/main" val="233239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2082959" y="2261671"/>
            <a:ext cx="26082248" cy="8210820"/>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82962" y="10413482"/>
            <a:ext cx="12793057"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zh-TW" altLang="en-US" smtClean="0"/>
              <a:t>編輯母片文字樣式</a:t>
            </a:r>
          </a:p>
        </p:txBody>
      </p:sp>
      <p:sp>
        <p:nvSpPr>
          <p:cNvPr id="4" name="Content Placeholder 3"/>
          <p:cNvSpPr>
            <a:spLocks noGrp="1"/>
          </p:cNvSpPr>
          <p:nvPr>
            <p:ph sz="half" idx="2"/>
          </p:nvPr>
        </p:nvSpPr>
        <p:spPr>
          <a:xfrm>
            <a:off x="2082962" y="15516968"/>
            <a:ext cx="12793057" cy="2282312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15309148" y="10413482"/>
            <a:ext cx="12856061"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zh-TW" altLang="en-US" smtClean="0"/>
              <a:t>編輯母片文字樣式</a:t>
            </a:r>
          </a:p>
        </p:txBody>
      </p:sp>
      <p:sp>
        <p:nvSpPr>
          <p:cNvPr id="6" name="Content Placeholder 5"/>
          <p:cNvSpPr>
            <a:spLocks noGrp="1"/>
          </p:cNvSpPr>
          <p:nvPr>
            <p:ph sz="quarter" idx="4"/>
          </p:nvPr>
        </p:nvSpPr>
        <p:spPr>
          <a:xfrm>
            <a:off x="15309148" y="15516968"/>
            <a:ext cx="12856061" cy="2282312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1AC0CAF-112B-40B0-A381-9372D527CECF}" type="datetimeFigureOut">
              <a:rPr lang="zh-TW" altLang="en-US" smtClean="0"/>
              <a:t>2019/6/6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2400FBF-9EF6-42B7-B48A-844C49FA5158}" type="slidenum">
              <a:rPr lang="zh-TW" altLang="en-US" smtClean="0"/>
              <a:t>‹#›</a:t>
            </a:fld>
            <a:endParaRPr lang="zh-TW" altLang="en-US"/>
          </a:p>
        </p:txBody>
      </p:sp>
    </p:spTree>
    <p:extLst>
      <p:ext uri="{BB962C8B-B14F-4D97-AF65-F5344CB8AC3E}">
        <p14:creationId xmlns:p14="http://schemas.microsoft.com/office/powerpoint/2010/main" val="3325672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1AC0CAF-112B-40B0-A381-9372D527CECF}" type="datetimeFigureOut">
              <a:rPr lang="zh-TW" altLang="en-US" smtClean="0"/>
              <a:t>2019/6/6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2400FBF-9EF6-42B7-B48A-844C49FA5158}" type="slidenum">
              <a:rPr lang="zh-TW" altLang="en-US" smtClean="0"/>
              <a:t>‹#›</a:t>
            </a:fld>
            <a:endParaRPr lang="zh-TW" altLang="en-US"/>
          </a:p>
        </p:txBody>
      </p:sp>
    </p:spTree>
    <p:extLst>
      <p:ext uri="{BB962C8B-B14F-4D97-AF65-F5344CB8AC3E}">
        <p14:creationId xmlns:p14="http://schemas.microsoft.com/office/powerpoint/2010/main" val="183207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AC0CAF-112B-40B0-A381-9372D527CECF}" type="datetimeFigureOut">
              <a:rPr lang="zh-TW" altLang="en-US" smtClean="0"/>
              <a:t>2019/6/6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2400FBF-9EF6-42B7-B48A-844C49FA5158}" type="slidenum">
              <a:rPr lang="zh-TW" altLang="en-US" smtClean="0"/>
              <a:t>‹#›</a:t>
            </a:fld>
            <a:endParaRPr lang="zh-TW" altLang="en-US"/>
          </a:p>
        </p:txBody>
      </p:sp>
    </p:spTree>
    <p:extLst>
      <p:ext uri="{BB962C8B-B14F-4D97-AF65-F5344CB8AC3E}">
        <p14:creationId xmlns:p14="http://schemas.microsoft.com/office/powerpoint/2010/main" val="164740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zh-TW" altLang="en-US" smtClean="0"/>
              <a:t>按一下以編輯母片標題樣式</a:t>
            </a:r>
            <a:endParaRPr lang="en-US" dirty="0"/>
          </a:p>
        </p:txBody>
      </p:sp>
      <p:sp>
        <p:nvSpPr>
          <p:cNvPr id="3" name="Content Placeholder 2"/>
          <p:cNvSpPr>
            <a:spLocks noGrp="1"/>
          </p:cNvSpPr>
          <p:nvPr>
            <p:ph idx="1"/>
          </p:nvPr>
        </p:nvSpPr>
        <p:spPr>
          <a:xfrm>
            <a:off x="12856061" y="6116330"/>
            <a:ext cx="15309146" cy="3018827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1AC0CAF-112B-40B0-A381-9372D527CECF}" type="datetimeFigureOut">
              <a:rPr lang="zh-TW" altLang="en-US" smtClean="0"/>
              <a:t>2019/6/6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2400FBF-9EF6-42B7-B48A-844C49FA5158}" type="slidenum">
              <a:rPr lang="zh-TW" altLang="en-US" smtClean="0"/>
              <a:t>‹#›</a:t>
            </a:fld>
            <a:endParaRPr lang="zh-TW" altLang="en-US"/>
          </a:p>
        </p:txBody>
      </p:sp>
    </p:spTree>
    <p:extLst>
      <p:ext uri="{BB962C8B-B14F-4D97-AF65-F5344CB8AC3E}">
        <p14:creationId xmlns:p14="http://schemas.microsoft.com/office/powerpoint/2010/main" val="299200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2856061" y="6116330"/>
            <a:ext cx="15309146" cy="3018827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1AC0CAF-112B-40B0-A381-9372D527CECF}" type="datetimeFigureOut">
              <a:rPr lang="zh-TW" altLang="en-US" smtClean="0"/>
              <a:t>2019/6/6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2400FBF-9EF6-42B7-B48A-844C49FA5158}" type="slidenum">
              <a:rPr lang="zh-TW" altLang="en-US" smtClean="0"/>
              <a:t>‹#›</a:t>
            </a:fld>
            <a:endParaRPr lang="zh-TW" altLang="en-US"/>
          </a:p>
        </p:txBody>
      </p:sp>
    </p:spTree>
    <p:extLst>
      <p:ext uri="{BB962C8B-B14F-4D97-AF65-F5344CB8AC3E}">
        <p14:creationId xmlns:p14="http://schemas.microsoft.com/office/powerpoint/2010/main" val="14579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61671"/>
            <a:ext cx="26082248" cy="8210820"/>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79020" y="11308310"/>
            <a:ext cx="26082248" cy="26953115"/>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2079020" y="39372595"/>
            <a:ext cx="6804065" cy="2261662"/>
          </a:xfrm>
          <a:prstGeom prst="rect">
            <a:avLst/>
          </a:prstGeom>
        </p:spPr>
        <p:txBody>
          <a:bodyPr vert="horz" lIns="91440" tIns="45720" rIns="91440" bIns="45720" rtlCol="0" anchor="ctr"/>
          <a:lstStyle>
            <a:lvl1pPr algn="l">
              <a:defRPr sz="3969">
                <a:solidFill>
                  <a:schemeClr val="tx1">
                    <a:tint val="75000"/>
                  </a:schemeClr>
                </a:solidFill>
              </a:defRPr>
            </a:lvl1pPr>
          </a:lstStyle>
          <a:p>
            <a:fld id="{A1AC0CAF-112B-40B0-A381-9372D527CECF}" type="datetimeFigureOut">
              <a:rPr lang="zh-TW" altLang="en-US" smtClean="0"/>
              <a:t>2019/6/6</a:t>
            </a:fld>
            <a:endParaRPr lang="zh-TW" altLang="en-US"/>
          </a:p>
        </p:txBody>
      </p:sp>
      <p:sp>
        <p:nvSpPr>
          <p:cNvPr id="5" name="Footer Placeholder 4"/>
          <p:cNvSpPr>
            <a:spLocks noGrp="1"/>
          </p:cNvSpPr>
          <p:nvPr>
            <p:ph type="ftr" sz="quarter" idx="3"/>
          </p:nvPr>
        </p:nvSpPr>
        <p:spPr>
          <a:xfrm>
            <a:off x="10017096" y="39372595"/>
            <a:ext cx="10206097" cy="2261662"/>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21357203" y="39372595"/>
            <a:ext cx="6804065" cy="2261662"/>
          </a:xfrm>
          <a:prstGeom prst="rect">
            <a:avLst/>
          </a:prstGeom>
        </p:spPr>
        <p:txBody>
          <a:bodyPr vert="horz" lIns="91440" tIns="45720" rIns="91440" bIns="45720" rtlCol="0" anchor="ctr"/>
          <a:lstStyle>
            <a:lvl1pPr algn="r">
              <a:defRPr sz="3969">
                <a:solidFill>
                  <a:schemeClr val="tx1">
                    <a:tint val="75000"/>
                  </a:schemeClr>
                </a:solidFill>
              </a:defRPr>
            </a:lvl1pPr>
          </a:lstStyle>
          <a:p>
            <a:fld id="{42400FBF-9EF6-42B7-B48A-844C49FA5158}" type="slidenum">
              <a:rPr lang="zh-TW" altLang="en-US" smtClean="0"/>
              <a:t>‹#›</a:t>
            </a:fld>
            <a:endParaRPr lang="zh-TW" altLang="en-US"/>
          </a:p>
        </p:txBody>
      </p:sp>
    </p:spTree>
    <p:extLst>
      <p:ext uri="{BB962C8B-B14F-4D97-AF65-F5344CB8AC3E}">
        <p14:creationId xmlns:p14="http://schemas.microsoft.com/office/powerpoint/2010/main" val="21365703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矩形 34"/>
          <p:cNvSpPr/>
          <p:nvPr/>
        </p:nvSpPr>
        <p:spPr>
          <a:xfrm>
            <a:off x="3756212" y="39832086"/>
            <a:ext cx="13016753" cy="1569660"/>
          </a:xfrm>
          <a:prstGeom prst="rect">
            <a:avLst/>
          </a:prstGeom>
        </p:spPr>
        <p:txBody>
          <a:bodyPr wrap="square">
            <a:spAutoFit/>
          </a:bodyPr>
          <a:lstStyle/>
          <a:p>
            <a:r>
              <a:rPr lang="zh-CN" altLang="en-US" sz="9600" dirty="0" smtClean="0">
                <a:solidFill>
                  <a:schemeClr val="bg1"/>
                </a:solidFill>
                <a:latin typeface="標楷體" panose="03000509000000000000" pitchFamily="65" charset="-120"/>
                <a:ea typeface="標楷體" panose="03000509000000000000" pitchFamily="65" charset="-120"/>
              </a:rPr>
              <a:t>軟硬工程師</a:t>
            </a:r>
            <a:endParaRPr lang="zh-TW" altLang="en-US" sz="9600" dirty="0">
              <a:solidFill>
                <a:schemeClr val="bg1"/>
              </a:solidFill>
              <a:latin typeface="標楷體" panose="03000509000000000000" pitchFamily="65" charset="-120"/>
              <a:ea typeface="標楷體" panose="03000509000000000000" pitchFamily="65" charset="-120"/>
            </a:endParaRPr>
          </a:p>
        </p:txBody>
      </p:sp>
      <p:sp>
        <p:nvSpPr>
          <p:cNvPr id="36" name="矩形 35"/>
          <p:cNvSpPr/>
          <p:nvPr/>
        </p:nvSpPr>
        <p:spPr>
          <a:xfrm>
            <a:off x="16772965" y="39508920"/>
            <a:ext cx="13070541" cy="3785652"/>
          </a:xfrm>
          <a:prstGeom prst="rect">
            <a:avLst/>
          </a:prstGeom>
        </p:spPr>
        <p:txBody>
          <a:bodyPr wrap="square">
            <a:spAutoFit/>
          </a:bodyPr>
          <a:lstStyle/>
          <a:p>
            <a:r>
              <a:rPr lang="zh-CN" altLang="en-US" sz="4800" dirty="0" smtClean="0">
                <a:solidFill>
                  <a:schemeClr val="bg1"/>
                </a:solidFill>
                <a:latin typeface="標楷體" panose="03000509000000000000" pitchFamily="65" charset="-120"/>
                <a:ea typeface="標楷體" panose="03000509000000000000" pitchFamily="65" charset="-120"/>
              </a:rPr>
              <a:t>資訊系二年級 蔡恩揚</a:t>
            </a:r>
            <a:endParaRPr lang="en-US" altLang="zh-CN" sz="4800" dirty="0" smtClean="0">
              <a:solidFill>
                <a:schemeClr val="bg1"/>
              </a:solidFill>
              <a:latin typeface="標楷體" panose="03000509000000000000" pitchFamily="65" charset="-120"/>
              <a:ea typeface="標楷體" panose="03000509000000000000" pitchFamily="65" charset="-120"/>
            </a:endParaRPr>
          </a:p>
          <a:p>
            <a:r>
              <a:rPr lang="zh-CN" altLang="en-US" sz="4800" dirty="0" smtClean="0">
                <a:solidFill>
                  <a:schemeClr val="bg1"/>
                </a:solidFill>
                <a:latin typeface="標楷體" panose="03000509000000000000" pitchFamily="65" charset="-120"/>
                <a:ea typeface="標楷體" panose="03000509000000000000" pitchFamily="65" charset="-120"/>
              </a:rPr>
              <a:t>資訊系二年級 馮潤輝</a:t>
            </a:r>
            <a:endParaRPr lang="en-US" altLang="zh-CN" sz="4800" dirty="0" smtClean="0">
              <a:solidFill>
                <a:schemeClr val="bg1"/>
              </a:solidFill>
              <a:latin typeface="標楷體" panose="03000509000000000000" pitchFamily="65" charset="-120"/>
              <a:ea typeface="標楷體" panose="03000509000000000000" pitchFamily="65" charset="-120"/>
            </a:endParaRPr>
          </a:p>
          <a:p>
            <a:r>
              <a:rPr lang="zh-CN" altLang="en-US" sz="4800" dirty="0">
                <a:solidFill>
                  <a:schemeClr val="bg1"/>
                </a:solidFill>
                <a:latin typeface="標楷體" panose="03000509000000000000" pitchFamily="65" charset="-120"/>
                <a:ea typeface="標楷體" panose="03000509000000000000" pitchFamily="65" charset="-120"/>
              </a:rPr>
              <a:t>資訊</a:t>
            </a:r>
            <a:r>
              <a:rPr lang="zh-CN" altLang="en-US" sz="4800" dirty="0" smtClean="0">
                <a:solidFill>
                  <a:schemeClr val="bg1"/>
                </a:solidFill>
                <a:latin typeface="標楷體" panose="03000509000000000000" pitchFamily="65" charset="-120"/>
                <a:ea typeface="標楷體" panose="03000509000000000000" pitchFamily="65" charset="-120"/>
              </a:rPr>
              <a:t>系二年級 陳怡汶</a:t>
            </a:r>
            <a:r>
              <a:rPr lang="en-US" altLang="zh-TW" sz="9600" dirty="0" smtClean="0">
                <a:solidFill>
                  <a:schemeClr val="bg1"/>
                </a:solidFill>
                <a:latin typeface="標楷體" panose="03000509000000000000" pitchFamily="65" charset="-120"/>
                <a:ea typeface="標楷體" panose="03000509000000000000" pitchFamily="65" charset="-120"/>
              </a:rPr>
              <a:t/>
            </a:r>
            <a:br>
              <a:rPr lang="en-US" altLang="zh-TW" sz="9600" dirty="0" smtClean="0">
                <a:solidFill>
                  <a:schemeClr val="bg1"/>
                </a:solidFill>
                <a:latin typeface="標楷體" panose="03000509000000000000" pitchFamily="65" charset="-120"/>
                <a:ea typeface="標楷體" panose="03000509000000000000" pitchFamily="65" charset="-120"/>
              </a:rPr>
            </a:br>
            <a:endParaRPr lang="zh-TW" altLang="en-US" sz="9600" dirty="0">
              <a:solidFill>
                <a:schemeClr val="bg1"/>
              </a:solidFill>
              <a:latin typeface="標楷體" panose="03000509000000000000" pitchFamily="65" charset="-120"/>
              <a:ea typeface="標楷體" panose="03000509000000000000" pitchFamily="65" charset="-120"/>
            </a:endParaRPr>
          </a:p>
        </p:txBody>
      </p:sp>
      <p:sp>
        <p:nvSpPr>
          <p:cNvPr id="5" name="文字方塊 4"/>
          <p:cNvSpPr txBox="1"/>
          <p:nvPr/>
        </p:nvSpPr>
        <p:spPr>
          <a:xfrm>
            <a:off x="2786369" y="18394813"/>
            <a:ext cx="11112511" cy="2308324"/>
          </a:xfrm>
          <a:prstGeom prst="rect">
            <a:avLst/>
          </a:prstGeom>
          <a:noFill/>
        </p:spPr>
        <p:txBody>
          <a:bodyPr wrap="square" rtlCol="0">
            <a:spAutoFit/>
          </a:bodyPr>
          <a:lstStyle/>
          <a:p>
            <a:r>
              <a:rPr lang="zh-CN" altLang="en-US" sz="3600" dirty="0" smtClean="0">
                <a:solidFill>
                  <a:srgbClr val="154466"/>
                </a:solidFill>
                <a:latin typeface="Adobe 繁黑體 Std B" panose="020B0700000000000000" pitchFamily="34" charset="-128"/>
                <a:ea typeface="Adobe 繁黑體 Std B" panose="020B0700000000000000" pitchFamily="34" charset="-128"/>
              </a:rPr>
              <a:t>比起機械式的系統提醒，朋友的提醒更為有效；</a:t>
            </a:r>
            <a:r>
              <a:rPr lang="zh-TW" altLang="en-US" sz="3600" dirty="0" smtClean="0">
                <a:solidFill>
                  <a:srgbClr val="154466"/>
                </a:solidFill>
                <a:latin typeface="Adobe 繁黑體 Std B" panose="020B0700000000000000" pitchFamily="34" charset="-128"/>
                <a:ea typeface="Adobe 繁黑體 Std B" panose="020B0700000000000000" pitchFamily="34" charset="-128"/>
              </a:rPr>
              <a:t>比起</a:t>
            </a:r>
            <a:r>
              <a:rPr lang="zh-TW" altLang="en-US" sz="3600" dirty="0">
                <a:solidFill>
                  <a:srgbClr val="154466"/>
                </a:solidFill>
                <a:latin typeface="Adobe 繁黑體 Std B" panose="020B0700000000000000" pitchFamily="34" charset="-128"/>
                <a:ea typeface="Adobe 繁黑體 Std B" panose="020B0700000000000000" pitchFamily="34" charset="-128"/>
              </a:rPr>
              <a:t>聽父母的話，現今的年輕人更願意聽朋友的話</a:t>
            </a:r>
            <a:r>
              <a:rPr lang="zh-CN" altLang="en-US" sz="3600" dirty="0">
                <a:solidFill>
                  <a:srgbClr val="154466"/>
                </a:solidFill>
                <a:latin typeface="Adobe 繁黑體 Std B" panose="020B0700000000000000" pitchFamily="34" charset="-128"/>
                <a:ea typeface="Adobe 繁黑體 Std B" panose="020B0700000000000000" pitchFamily="34" charset="-128"/>
              </a:rPr>
              <a:t>。</a:t>
            </a:r>
            <a:r>
              <a:rPr lang="zh-TW" altLang="en-US" sz="3600" dirty="0">
                <a:solidFill>
                  <a:srgbClr val="154466"/>
                </a:solidFill>
                <a:latin typeface="Adobe 繁黑體 Std B" panose="020B0700000000000000" pitchFamily="34" charset="-128"/>
                <a:ea typeface="Adobe 繁黑體 Std B" panose="020B0700000000000000" pitchFamily="34" charset="-128"/>
              </a:rPr>
              <a:t>所以我們想到可以利用朋友之間社交的力量給予做事的動力與推動力，讓年輕人脫離“耍廢”的惡性循環。</a:t>
            </a:r>
            <a:endParaRPr lang="en-US" sz="3600" dirty="0">
              <a:solidFill>
                <a:srgbClr val="154466"/>
              </a:solidFill>
              <a:latin typeface="Adobe 繁黑體 Std B" panose="020B0700000000000000" pitchFamily="34" charset="-128"/>
              <a:ea typeface="Adobe 繁黑體 Std B" panose="020B0700000000000000" pitchFamily="34" charset="-128"/>
            </a:endParaRPr>
          </a:p>
        </p:txBody>
      </p:sp>
      <p:sp>
        <p:nvSpPr>
          <p:cNvPr id="6" name="文字方塊 5"/>
          <p:cNvSpPr txBox="1"/>
          <p:nvPr/>
        </p:nvSpPr>
        <p:spPr>
          <a:xfrm>
            <a:off x="2864250" y="28932710"/>
            <a:ext cx="11657128" cy="2862322"/>
          </a:xfrm>
          <a:prstGeom prst="rect">
            <a:avLst/>
          </a:prstGeom>
          <a:noFill/>
        </p:spPr>
        <p:txBody>
          <a:bodyPr wrap="square" rtlCol="0">
            <a:spAutoFit/>
          </a:bodyPr>
          <a:lstStyle/>
          <a:p>
            <a:r>
              <a:rPr lang="zh-TW" altLang="en-US" sz="3600" b="1" dirty="0">
                <a:solidFill>
                  <a:srgbClr val="154466"/>
                </a:solidFill>
                <a:latin typeface="Adobe 繁黑體 Std B" panose="020B0700000000000000" pitchFamily="34" charset="-128"/>
                <a:ea typeface="Adobe 繁黑體 Std B" panose="020B0700000000000000" pitchFamily="34" charset="-128"/>
              </a:rPr>
              <a:t>我們這次的作品選取的主要客群對象是年輕人</a:t>
            </a:r>
            <a:r>
              <a:rPr lang="zh-TW" altLang="en-US" sz="3600" b="1" dirty="0" smtClean="0">
                <a:solidFill>
                  <a:srgbClr val="154466"/>
                </a:solidFill>
                <a:latin typeface="Adobe 繁黑體 Std B" panose="020B0700000000000000" pitchFamily="34" charset="-128"/>
                <a:ea typeface="Adobe 繁黑體 Std B" panose="020B0700000000000000" pitchFamily="34" charset="-128"/>
              </a:rPr>
              <a:t>，</a:t>
            </a:r>
            <a:endParaRPr lang="en-US" altLang="zh-TW" sz="3600" b="1" dirty="0" smtClean="0">
              <a:solidFill>
                <a:srgbClr val="154466"/>
              </a:solidFill>
              <a:latin typeface="Adobe 繁黑體 Std B" panose="020B0700000000000000" pitchFamily="34" charset="-128"/>
              <a:ea typeface="Adobe 繁黑體 Std B" panose="020B0700000000000000" pitchFamily="34" charset="-128"/>
            </a:endParaRPr>
          </a:p>
          <a:p>
            <a:r>
              <a:rPr lang="zh-TW" altLang="en-US" sz="3600" b="1" dirty="0" smtClean="0">
                <a:solidFill>
                  <a:srgbClr val="154466"/>
                </a:solidFill>
                <a:latin typeface="Adobe 繁黑體 Std B" panose="020B0700000000000000" pitchFamily="34" charset="-128"/>
                <a:ea typeface="Adobe 繁黑體 Std B" panose="020B0700000000000000" pitchFamily="34" charset="-128"/>
              </a:rPr>
              <a:t>所以</a:t>
            </a:r>
            <a:r>
              <a:rPr lang="en-US" sz="3600" b="1" dirty="0">
                <a:solidFill>
                  <a:srgbClr val="154466"/>
                </a:solidFill>
                <a:latin typeface="Adobe 繁黑體 Std B" panose="020B0700000000000000" pitchFamily="34" charset="-128"/>
                <a:ea typeface="Adobe 繁黑體 Std B" panose="020B0700000000000000" pitchFamily="34" charset="-128"/>
              </a:rPr>
              <a:t>UI</a:t>
            </a:r>
            <a:r>
              <a:rPr lang="zh-TW" altLang="en-US" sz="3600" b="1" dirty="0">
                <a:solidFill>
                  <a:srgbClr val="154466"/>
                </a:solidFill>
                <a:latin typeface="Adobe 繁黑體 Std B" panose="020B0700000000000000" pitchFamily="34" charset="-128"/>
                <a:ea typeface="Adobe 繁黑體 Std B" panose="020B0700000000000000" pitchFamily="34" charset="-128"/>
              </a:rPr>
              <a:t>和功能的設計自然也會傾向於年輕人的喜好</a:t>
            </a:r>
            <a:r>
              <a:rPr lang="zh-TW" altLang="en-US" sz="3600" b="1" dirty="0" smtClean="0">
                <a:solidFill>
                  <a:srgbClr val="154466"/>
                </a:solidFill>
                <a:latin typeface="Adobe 繁黑體 Std B" panose="020B0700000000000000" pitchFamily="34" charset="-128"/>
                <a:ea typeface="Adobe 繁黑體 Std B" panose="020B0700000000000000" pitchFamily="34" charset="-128"/>
              </a:rPr>
              <a:t>。</a:t>
            </a:r>
            <a:endParaRPr lang="en-US" altLang="zh-TW" sz="3600" b="1" dirty="0" smtClean="0">
              <a:solidFill>
                <a:srgbClr val="154466"/>
              </a:solidFill>
              <a:latin typeface="Adobe 繁黑體 Std B" panose="020B0700000000000000" pitchFamily="34" charset="-128"/>
              <a:ea typeface="Adobe 繁黑體 Std B" panose="020B0700000000000000" pitchFamily="34" charset="-128"/>
            </a:endParaRPr>
          </a:p>
          <a:p>
            <a:r>
              <a:rPr lang="zh-CN" altLang="en-US" sz="3600" b="1" dirty="0" smtClean="0">
                <a:solidFill>
                  <a:srgbClr val="154466"/>
                </a:solidFill>
                <a:latin typeface="Adobe 繁黑體 Std B" panose="020B0700000000000000" pitchFamily="34" charset="-128"/>
                <a:ea typeface="Adobe 繁黑體 Std B" panose="020B0700000000000000" pitchFamily="34" charset="-128"/>
              </a:rPr>
              <a:t>也會使用到遊戲</a:t>
            </a:r>
            <a:r>
              <a:rPr lang="zh-CN" altLang="en-US" sz="3600" b="1" dirty="0">
                <a:solidFill>
                  <a:srgbClr val="154466"/>
                </a:solidFill>
                <a:latin typeface="Adobe 繁黑體 Std B" panose="020B0700000000000000" pitchFamily="34" charset="-128"/>
                <a:ea typeface="Adobe 繁黑體 Std B" panose="020B0700000000000000" pitchFamily="34" charset="-128"/>
              </a:rPr>
              <a:t>化八角</a:t>
            </a:r>
            <a:r>
              <a:rPr lang="zh-CN" altLang="en-US" sz="3600" b="1" dirty="0" smtClean="0">
                <a:solidFill>
                  <a:srgbClr val="154466"/>
                </a:solidFill>
                <a:latin typeface="Adobe 繁黑體 Std B" panose="020B0700000000000000" pitchFamily="34" charset="-128"/>
                <a:ea typeface="Adobe 繁黑體 Std B" panose="020B0700000000000000" pitchFamily="34" charset="-128"/>
              </a:rPr>
              <a:t>框架理論讓我們的</a:t>
            </a:r>
            <a:r>
              <a:rPr lang="en-US" altLang="zh-CN" sz="3600" b="1" dirty="0" smtClean="0">
                <a:solidFill>
                  <a:srgbClr val="154466"/>
                </a:solidFill>
                <a:latin typeface="Adobe 繁黑體 Std B" panose="020B0700000000000000" pitchFamily="34" charset="-128"/>
                <a:ea typeface="Adobe 繁黑體 Std B" panose="020B0700000000000000" pitchFamily="34" charset="-128"/>
              </a:rPr>
              <a:t>app</a:t>
            </a:r>
            <a:r>
              <a:rPr lang="zh-CN" altLang="en-US" sz="3600" b="1" dirty="0" smtClean="0">
                <a:solidFill>
                  <a:srgbClr val="154466"/>
                </a:solidFill>
                <a:latin typeface="Adobe 繁黑體 Std B" panose="020B0700000000000000" pitchFamily="34" charset="-128"/>
                <a:ea typeface="Adobe 繁黑體 Std B" panose="020B0700000000000000" pitchFamily="34" charset="-128"/>
              </a:rPr>
              <a:t>更吸引使用者</a:t>
            </a:r>
            <a:endParaRPr lang="en-US" sz="3600" b="1" dirty="0">
              <a:solidFill>
                <a:srgbClr val="154466"/>
              </a:solidFill>
              <a:latin typeface="Adobe 繁黑體 Std B" panose="020B0700000000000000" pitchFamily="34" charset="-128"/>
              <a:ea typeface="Adobe 繁黑體 Std B" panose="020B0700000000000000" pitchFamily="34" charset="-128"/>
            </a:endParaRPr>
          </a:p>
          <a:p>
            <a:endParaRPr lang="en-US" altLang="zh-TW" sz="3600" b="1" dirty="0" smtClean="0">
              <a:solidFill>
                <a:srgbClr val="154466"/>
              </a:solidFill>
              <a:latin typeface="Adobe 繁黑體 Std B" panose="020B0700000000000000" pitchFamily="34" charset="-128"/>
              <a:ea typeface="Adobe 繁黑體 Std B" panose="020B0700000000000000" pitchFamily="34" charset="-128"/>
            </a:endParaRPr>
          </a:p>
        </p:txBody>
      </p:sp>
      <p:sp>
        <p:nvSpPr>
          <p:cNvPr id="7" name="文字方塊 6"/>
          <p:cNvSpPr txBox="1"/>
          <p:nvPr/>
        </p:nvSpPr>
        <p:spPr>
          <a:xfrm>
            <a:off x="2568414" y="12038822"/>
            <a:ext cx="9365064" cy="1261884"/>
          </a:xfrm>
          <a:prstGeom prst="rect">
            <a:avLst/>
          </a:prstGeom>
          <a:noFill/>
        </p:spPr>
        <p:txBody>
          <a:bodyPr wrap="none" rtlCol="0">
            <a:spAutoFit/>
          </a:bodyPr>
          <a:lstStyle/>
          <a:p>
            <a:r>
              <a:rPr lang="en-US" altLang="zh-CN" sz="7600" b="1" dirty="0" smtClean="0">
                <a:latin typeface="Adobe 繁黑體 Std B" panose="020B0700000000000000" pitchFamily="34" charset="-128"/>
                <a:ea typeface="Adobe 繁黑體 Std B" panose="020B0700000000000000" pitchFamily="34" charset="-128"/>
              </a:rPr>
              <a:t>Q:</a:t>
            </a:r>
            <a:r>
              <a:rPr lang="zh-CN" altLang="en-US" sz="7600" b="1" dirty="0" smtClean="0">
                <a:latin typeface="Adobe 繁黑體 Std B" panose="020B0700000000000000" pitchFamily="34" charset="-128"/>
                <a:ea typeface="Adobe 繁黑體 Std B" panose="020B0700000000000000" pitchFamily="34" charset="-128"/>
              </a:rPr>
              <a:t>想要解決什麼問題</a:t>
            </a:r>
            <a:r>
              <a:rPr lang="en-US" altLang="zh-CN" sz="7600" b="1" dirty="0" smtClean="0">
                <a:latin typeface="Adobe 繁黑體 Std B" panose="020B0700000000000000" pitchFamily="34" charset="-128"/>
                <a:ea typeface="Adobe 繁黑體 Std B" panose="020B0700000000000000" pitchFamily="34" charset="-128"/>
              </a:rPr>
              <a:t>?</a:t>
            </a:r>
            <a:endParaRPr lang="en-US" sz="7600" b="1" dirty="0">
              <a:latin typeface="Adobe 繁黑體 Std B" panose="020B0700000000000000" pitchFamily="34" charset="-128"/>
              <a:ea typeface="Adobe 繁黑體 Std B" panose="020B0700000000000000" pitchFamily="34" charset="-128"/>
            </a:endParaRPr>
          </a:p>
        </p:txBody>
      </p:sp>
      <p:sp>
        <p:nvSpPr>
          <p:cNvPr id="8" name="文字方塊 7"/>
          <p:cNvSpPr txBox="1"/>
          <p:nvPr/>
        </p:nvSpPr>
        <p:spPr>
          <a:xfrm>
            <a:off x="2786372" y="13766367"/>
            <a:ext cx="13716000" cy="2308324"/>
          </a:xfrm>
          <a:prstGeom prst="rect">
            <a:avLst/>
          </a:prstGeom>
          <a:noFill/>
        </p:spPr>
        <p:txBody>
          <a:bodyPr wrap="square" rtlCol="0">
            <a:spAutoFit/>
          </a:bodyPr>
          <a:lstStyle/>
          <a:p>
            <a:r>
              <a:rPr lang="zh-TW" altLang="en-US" sz="3600" b="1" dirty="0">
                <a:solidFill>
                  <a:srgbClr val="154466"/>
                </a:solidFill>
                <a:latin typeface="Adobe 繁黑體 Std B" panose="020B0700000000000000" pitchFamily="34" charset="-128"/>
                <a:ea typeface="Adobe 繁黑體 Std B" panose="020B0700000000000000" pitchFamily="34" charset="-128"/>
              </a:rPr>
              <a:t>在這資訊爆炸的年代，年輕人的意志力容易</a:t>
            </a:r>
            <a:r>
              <a:rPr lang="zh-CN" altLang="en-US" sz="3600" b="1" dirty="0">
                <a:solidFill>
                  <a:srgbClr val="154466"/>
                </a:solidFill>
                <a:latin typeface="Adobe 繁黑體 Std B" panose="020B0700000000000000" pitchFamily="34" charset="-128"/>
                <a:ea typeface="Adobe 繁黑體 Std B" panose="020B0700000000000000" pitchFamily="34" charset="-128"/>
              </a:rPr>
              <a:t>被</a:t>
            </a:r>
            <a:r>
              <a:rPr lang="zh-TW" altLang="en-US" sz="3600" b="1" dirty="0" smtClean="0">
                <a:solidFill>
                  <a:srgbClr val="154466"/>
                </a:solidFill>
                <a:latin typeface="Adobe 繁黑體 Std B" panose="020B0700000000000000" pitchFamily="34" charset="-128"/>
                <a:ea typeface="Adobe 繁黑體 Std B" panose="020B0700000000000000" pitchFamily="34" charset="-128"/>
              </a:rPr>
              <a:t>消磨，</a:t>
            </a:r>
            <a:endParaRPr lang="en-US" altLang="zh-TW" sz="3600" b="1" dirty="0" smtClean="0">
              <a:solidFill>
                <a:srgbClr val="154466"/>
              </a:solidFill>
              <a:latin typeface="Adobe 繁黑體 Std B" panose="020B0700000000000000" pitchFamily="34" charset="-128"/>
              <a:ea typeface="Adobe 繁黑體 Std B" panose="020B0700000000000000" pitchFamily="34" charset="-128"/>
            </a:endParaRPr>
          </a:p>
          <a:p>
            <a:r>
              <a:rPr lang="zh-CN" altLang="en-US" sz="3600" b="1" dirty="0" smtClean="0">
                <a:solidFill>
                  <a:srgbClr val="154466"/>
                </a:solidFill>
                <a:latin typeface="Adobe 繁黑體 Std B" panose="020B0700000000000000" pitchFamily="34" charset="-128"/>
                <a:ea typeface="Adobe 繁黑體 Std B" panose="020B0700000000000000" pitchFamily="34" charset="-128"/>
              </a:rPr>
              <a:t>容易耍廢且</a:t>
            </a:r>
            <a:r>
              <a:rPr lang="zh-TW" altLang="en-US" sz="3600" b="1" dirty="0" smtClean="0">
                <a:solidFill>
                  <a:srgbClr val="154466"/>
                </a:solidFill>
                <a:latin typeface="Adobe 繁黑體 Std B" panose="020B0700000000000000" pitchFamily="34" charset="-128"/>
                <a:ea typeface="Adobe 繁黑體 Std B" panose="020B0700000000000000" pitchFamily="34" charset="-128"/>
              </a:rPr>
              <a:t>不容易專注</a:t>
            </a:r>
            <a:r>
              <a:rPr lang="zh-TW" altLang="en-US" sz="3600" b="1" dirty="0">
                <a:solidFill>
                  <a:srgbClr val="154466"/>
                </a:solidFill>
                <a:latin typeface="Adobe 繁黑體 Std B" panose="020B0700000000000000" pitchFamily="34" charset="-128"/>
                <a:ea typeface="Adobe 繁黑體 Std B" panose="020B0700000000000000" pitchFamily="34" charset="-128"/>
              </a:rPr>
              <a:t>完成一件</a:t>
            </a:r>
            <a:r>
              <a:rPr lang="zh-TW" altLang="en-US" sz="3600" b="1" dirty="0" smtClean="0">
                <a:solidFill>
                  <a:srgbClr val="154466"/>
                </a:solidFill>
                <a:latin typeface="Adobe 繁黑體 Std B" panose="020B0700000000000000" pitchFamily="34" charset="-128"/>
                <a:ea typeface="Adobe 繁黑體 Std B" panose="020B0700000000000000" pitchFamily="34" charset="-128"/>
              </a:rPr>
              <a:t>事</a:t>
            </a:r>
            <a:r>
              <a:rPr lang="zh-CN" altLang="en-US" sz="3600" b="1" dirty="0" smtClean="0">
                <a:solidFill>
                  <a:srgbClr val="154466"/>
                </a:solidFill>
                <a:latin typeface="Adobe 繁黑體 Std B" panose="020B0700000000000000" pitchFamily="34" charset="-128"/>
                <a:ea typeface="Adobe 繁黑體 Std B" panose="020B0700000000000000" pitchFamily="34" charset="-128"/>
              </a:rPr>
              <a:t>，</a:t>
            </a:r>
            <a:endParaRPr lang="en-US" altLang="zh-CN" sz="3600" b="1" dirty="0" smtClean="0">
              <a:solidFill>
                <a:srgbClr val="154466"/>
              </a:solidFill>
              <a:latin typeface="Adobe 繁黑體 Std B" panose="020B0700000000000000" pitchFamily="34" charset="-128"/>
              <a:ea typeface="Adobe 繁黑體 Std B" panose="020B0700000000000000" pitchFamily="34" charset="-128"/>
            </a:endParaRPr>
          </a:p>
          <a:p>
            <a:r>
              <a:rPr lang="zh-CN" altLang="en-US" sz="3600" b="1" dirty="0" smtClean="0">
                <a:solidFill>
                  <a:srgbClr val="154466"/>
                </a:solidFill>
                <a:latin typeface="Adobe 繁黑體 Std B" panose="020B0700000000000000" pitchFamily="34" charset="-128"/>
                <a:ea typeface="Adobe 繁黑體 Std B" panose="020B0700000000000000" pitchFamily="34" charset="-128"/>
              </a:rPr>
              <a:t>所以我們就想要做這麼一個可以</a:t>
            </a:r>
            <a:endParaRPr lang="en-US" altLang="zh-CN" sz="3600" b="1" dirty="0" smtClean="0">
              <a:solidFill>
                <a:srgbClr val="154466"/>
              </a:solidFill>
              <a:latin typeface="Adobe 繁黑體 Std B" panose="020B0700000000000000" pitchFamily="34" charset="-128"/>
              <a:ea typeface="Adobe 繁黑體 Std B" panose="020B0700000000000000" pitchFamily="34" charset="-128"/>
            </a:endParaRPr>
          </a:p>
          <a:p>
            <a:r>
              <a:rPr lang="zh-CN" altLang="en-US" sz="3600" b="1" dirty="0" smtClean="0">
                <a:solidFill>
                  <a:srgbClr val="154466"/>
                </a:solidFill>
                <a:latin typeface="Adobe 繁黑體 Std B" panose="020B0700000000000000" pitchFamily="34" charset="-128"/>
                <a:ea typeface="Adobe 繁黑體 Std B" panose="020B0700000000000000" pitchFamily="34" charset="-128"/>
              </a:rPr>
              <a:t>提醒及鼓勵你的</a:t>
            </a:r>
            <a:r>
              <a:rPr lang="en-US" altLang="zh-CN" sz="3600" b="1" dirty="0" smtClean="0">
                <a:solidFill>
                  <a:srgbClr val="154466"/>
                </a:solidFill>
                <a:latin typeface="Adobe 繁黑體 Std B" panose="020B0700000000000000" pitchFamily="34" charset="-128"/>
                <a:ea typeface="Adobe 繁黑體 Std B" panose="020B0700000000000000" pitchFamily="34" charset="-128"/>
              </a:rPr>
              <a:t>app</a:t>
            </a:r>
            <a:r>
              <a:rPr lang="zh-CN" altLang="en-US" sz="3600" b="1" dirty="0" smtClean="0">
                <a:solidFill>
                  <a:srgbClr val="154466"/>
                </a:solidFill>
                <a:latin typeface="Adobe 繁黑體 Std B" panose="020B0700000000000000" pitchFamily="34" charset="-128"/>
                <a:ea typeface="Adobe 繁黑體 Std B" panose="020B0700000000000000" pitchFamily="34" charset="-128"/>
              </a:rPr>
              <a:t>來解決這個問題</a:t>
            </a:r>
            <a:endParaRPr lang="en-US" altLang="zh-TW" sz="3600" b="1" dirty="0" smtClean="0">
              <a:solidFill>
                <a:srgbClr val="154466"/>
              </a:solidFill>
              <a:latin typeface="Adobe 繁黑體 Std B" panose="020B0700000000000000" pitchFamily="34" charset="-128"/>
              <a:ea typeface="Adobe 繁黑體 Std B" panose="020B0700000000000000" pitchFamily="34" charset="-128"/>
            </a:endParaRPr>
          </a:p>
        </p:txBody>
      </p:sp>
      <p:sp>
        <p:nvSpPr>
          <p:cNvPr id="9" name="文字方塊 8"/>
          <p:cNvSpPr txBox="1"/>
          <p:nvPr/>
        </p:nvSpPr>
        <p:spPr>
          <a:xfrm>
            <a:off x="2786371" y="16934796"/>
            <a:ext cx="9903673" cy="1261884"/>
          </a:xfrm>
          <a:prstGeom prst="rect">
            <a:avLst/>
          </a:prstGeom>
          <a:noFill/>
        </p:spPr>
        <p:txBody>
          <a:bodyPr wrap="none" rtlCol="0">
            <a:spAutoFit/>
          </a:bodyPr>
          <a:lstStyle/>
          <a:p>
            <a:r>
              <a:rPr lang="en-US" altLang="zh-CN" sz="7600" b="1" dirty="0" smtClean="0">
                <a:latin typeface="Adobe 繁黑體 Std B" panose="020B0700000000000000" pitchFamily="34" charset="-128"/>
                <a:ea typeface="Adobe 繁黑體 Std B" panose="020B0700000000000000" pitchFamily="34" charset="-128"/>
              </a:rPr>
              <a:t>Q:</a:t>
            </a:r>
            <a:r>
              <a:rPr lang="zh-CN" altLang="en-US" sz="7600" b="1" dirty="0" smtClean="0">
                <a:latin typeface="Adobe 繁黑體 Std B" panose="020B0700000000000000" pitchFamily="34" charset="-128"/>
                <a:ea typeface="Adobe 繁黑體 Std B" panose="020B0700000000000000" pitchFamily="34" charset="-128"/>
              </a:rPr>
              <a:t>為什麼要這麼設計？</a:t>
            </a:r>
            <a:endParaRPr lang="en-US" sz="7600" b="1" dirty="0">
              <a:latin typeface="Adobe 繁黑體 Std B" panose="020B0700000000000000" pitchFamily="34" charset="-128"/>
              <a:ea typeface="Adobe 繁黑體 Std B" panose="020B0700000000000000" pitchFamily="34" charset="-128"/>
            </a:endParaRPr>
          </a:p>
        </p:txBody>
      </p:sp>
      <p:sp>
        <p:nvSpPr>
          <p:cNvPr id="11" name="文字方塊 10"/>
          <p:cNvSpPr txBox="1"/>
          <p:nvPr/>
        </p:nvSpPr>
        <p:spPr>
          <a:xfrm>
            <a:off x="15035849" y="11960398"/>
            <a:ext cx="6769802" cy="1231106"/>
          </a:xfrm>
          <a:prstGeom prst="rect">
            <a:avLst/>
          </a:prstGeom>
          <a:noFill/>
        </p:spPr>
        <p:txBody>
          <a:bodyPr wrap="none" rtlCol="0">
            <a:spAutoFit/>
          </a:bodyPr>
          <a:lstStyle/>
          <a:p>
            <a:r>
              <a:rPr lang="en-US" sz="7400" dirty="0" smtClean="0">
                <a:latin typeface="Adobe 繁黑體 Std B" panose="020B0700000000000000" pitchFamily="34" charset="-128"/>
                <a:ea typeface="Adobe 繁黑體 Std B" panose="020B0700000000000000" pitchFamily="34" charset="-128"/>
              </a:rPr>
              <a:t>Q:</a:t>
            </a:r>
            <a:r>
              <a:rPr lang="zh-CN" altLang="en-US" sz="7400" dirty="0" smtClean="0">
                <a:latin typeface="Adobe 繁黑體 Std B" panose="020B0700000000000000" pitchFamily="34" charset="-128"/>
                <a:ea typeface="Adobe 繁黑體 Std B" panose="020B0700000000000000" pitchFamily="34" charset="-128"/>
              </a:rPr>
              <a:t>作品的亮點？</a:t>
            </a:r>
            <a:endParaRPr lang="en-US" sz="7400" dirty="0">
              <a:latin typeface="Adobe 繁黑體 Std B" panose="020B0700000000000000" pitchFamily="34" charset="-128"/>
              <a:ea typeface="Adobe 繁黑體 Std B" panose="020B0700000000000000" pitchFamily="34" charset="-128"/>
            </a:endParaRPr>
          </a:p>
        </p:txBody>
      </p:sp>
      <p:sp>
        <p:nvSpPr>
          <p:cNvPr id="13" name="文字方塊 12"/>
          <p:cNvSpPr txBox="1"/>
          <p:nvPr/>
        </p:nvSpPr>
        <p:spPr>
          <a:xfrm>
            <a:off x="14880201" y="13475548"/>
            <a:ext cx="13344351" cy="2862322"/>
          </a:xfrm>
          <a:prstGeom prst="rect">
            <a:avLst/>
          </a:prstGeom>
          <a:noFill/>
        </p:spPr>
        <p:txBody>
          <a:bodyPr wrap="square" rtlCol="0">
            <a:spAutoFit/>
          </a:bodyPr>
          <a:lstStyle/>
          <a:p>
            <a:r>
              <a:rPr lang="zh-CN" altLang="en-US" sz="3600" dirty="0" smtClean="0">
                <a:solidFill>
                  <a:srgbClr val="154466"/>
                </a:solidFill>
                <a:latin typeface="Adobe 繁黑體 Std B" panose="020B0700000000000000" pitchFamily="34" charset="-128"/>
                <a:ea typeface="Adobe 繁黑體 Std B" panose="020B0700000000000000" pitchFamily="34" charset="-128"/>
              </a:rPr>
              <a:t>我們的作品主打可以讓你的朋友們來提醒你或鼓勵你完成自己定下的任務，但我們的目標會希望使用者在每次使用後會漸漸減少朋友來提醒你的次數，</a:t>
            </a:r>
            <a:r>
              <a:rPr lang="zh-TW" altLang="en-US" sz="3600" dirty="0" smtClean="0">
                <a:solidFill>
                  <a:srgbClr val="154466"/>
                </a:solidFill>
                <a:latin typeface="Adobe 繁黑體 Std B" panose="020B0700000000000000" pitchFamily="34" charset="-128"/>
                <a:ea typeface="Adobe 繁黑體 Std B" panose="020B0700000000000000" pitchFamily="34" charset="-128"/>
              </a:rPr>
              <a:t>最後</a:t>
            </a:r>
            <a:r>
              <a:rPr lang="zh-TW" altLang="en-US" sz="3600" dirty="0">
                <a:solidFill>
                  <a:srgbClr val="154466"/>
                </a:solidFill>
                <a:latin typeface="Adobe 繁黑體 Std B" panose="020B0700000000000000" pitchFamily="34" charset="-128"/>
                <a:ea typeface="Adobe 繁黑體 Std B" panose="020B0700000000000000" pitchFamily="34" charset="-128"/>
              </a:rPr>
              <a:t>讓使用者不需要依靠外力，讓自己可以自主做到自己定下的任務。</a:t>
            </a:r>
            <a:endParaRPr lang="en-US" sz="3600" dirty="0">
              <a:solidFill>
                <a:srgbClr val="154466"/>
              </a:solidFill>
              <a:latin typeface="Adobe 繁黑體 Std B" panose="020B0700000000000000" pitchFamily="34" charset="-128"/>
              <a:ea typeface="Adobe 繁黑體 Std B" panose="020B0700000000000000" pitchFamily="34" charset="-128"/>
            </a:endParaRPr>
          </a:p>
          <a:p>
            <a:endParaRPr lang="en-US" sz="3600" dirty="0"/>
          </a:p>
        </p:txBody>
      </p:sp>
      <p:sp>
        <p:nvSpPr>
          <p:cNvPr id="19" name="文字方塊 18"/>
          <p:cNvSpPr txBox="1"/>
          <p:nvPr/>
        </p:nvSpPr>
        <p:spPr>
          <a:xfrm>
            <a:off x="15035849" y="16889699"/>
            <a:ext cx="6516528" cy="1231106"/>
          </a:xfrm>
          <a:prstGeom prst="rect">
            <a:avLst/>
          </a:prstGeom>
          <a:noFill/>
        </p:spPr>
        <p:txBody>
          <a:bodyPr wrap="none" rtlCol="0">
            <a:spAutoFit/>
          </a:bodyPr>
          <a:lstStyle/>
          <a:p>
            <a:r>
              <a:rPr lang="en-US" altLang="zh-CN" sz="7400" b="1" dirty="0" smtClean="0">
                <a:latin typeface="Adobe 繁黑體 Std B" panose="020B0700000000000000" pitchFamily="34" charset="-128"/>
                <a:ea typeface="Adobe 繁黑體 Std B" panose="020B0700000000000000" pitchFamily="34" charset="-128"/>
              </a:rPr>
              <a:t>Q</a:t>
            </a:r>
            <a:r>
              <a:rPr lang="zh-CN" altLang="en-US" sz="7400" b="1" dirty="0" smtClean="0">
                <a:latin typeface="Adobe 繁黑體 Std B" panose="020B0700000000000000" pitchFamily="34" charset="-128"/>
                <a:ea typeface="Adobe 繁黑體 Std B" panose="020B0700000000000000" pitchFamily="34" charset="-128"/>
              </a:rPr>
              <a:t>：商業價值？</a:t>
            </a:r>
            <a:endParaRPr lang="en-US" sz="7400" b="1" dirty="0">
              <a:latin typeface="Adobe 繁黑體 Std B" panose="020B0700000000000000" pitchFamily="34" charset="-128"/>
              <a:ea typeface="Adobe 繁黑體 Std B" panose="020B0700000000000000" pitchFamily="34" charset="-128"/>
            </a:endParaRPr>
          </a:p>
        </p:txBody>
      </p:sp>
      <p:sp>
        <p:nvSpPr>
          <p:cNvPr id="26" name="矩形 25"/>
          <p:cNvSpPr/>
          <p:nvPr/>
        </p:nvSpPr>
        <p:spPr>
          <a:xfrm>
            <a:off x="2620156" y="31475399"/>
            <a:ext cx="13197840" cy="1231106"/>
          </a:xfrm>
          <a:prstGeom prst="rect">
            <a:avLst/>
          </a:prstGeom>
        </p:spPr>
        <p:txBody>
          <a:bodyPr wrap="square">
            <a:spAutoFit/>
          </a:bodyPr>
          <a:lstStyle/>
          <a:p>
            <a:r>
              <a:rPr lang="en-US" altLang="zh-CN" sz="7400" b="1" dirty="0">
                <a:latin typeface="Adobe 繁黑體 Std B" panose="020B0700000000000000" pitchFamily="34" charset="-128"/>
                <a:ea typeface="Adobe 繁黑體 Std B" panose="020B0700000000000000" pitchFamily="34" charset="-128"/>
              </a:rPr>
              <a:t>Q:</a:t>
            </a:r>
            <a:r>
              <a:rPr lang="zh-CN" altLang="en-US" sz="7400" b="1" dirty="0">
                <a:latin typeface="Adobe 繁黑體 Std B" panose="020B0700000000000000" pitchFamily="34" charset="-128"/>
                <a:ea typeface="Adobe 繁黑體 Std B" panose="020B0700000000000000" pitchFamily="34" charset="-128"/>
              </a:rPr>
              <a:t>程式的方面</a:t>
            </a:r>
            <a:r>
              <a:rPr lang="en-US" altLang="zh-CN" sz="7400" b="1" dirty="0">
                <a:latin typeface="Adobe 繁黑體 Std B" panose="020B0700000000000000" pitchFamily="34" charset="-128"/>
                <a:ea typeface="Adobe 繁黑體 Std B" panose="020B0700000000000000" pitchFamily="34" charset="-128"/>
              </a:rPr>
              <a:t>?</a:t>
            </a:r>
            <a:endParaRPr lang="en-US" sz="7400" b="1" dirty="0">
              <a:latin typeface="Adobe 繁黑體 Std B" panose="020B0700000000000000" pitchFamily="34" charset="-128"/>
              <a:ea typeface="Adobe 繁黑體 Std B" panose="020B0700000000000000" pitchFamily="34" charset="-128"/>
            </a:endParaRPr>
          </a:p>
        </p:txBody>
      </p:sp>
      <p:sp>
        <p:nvSpPr>
          <p:cNvPr id="27" name="文字方塊 26"/>
          <p:cNvSpPr txBox="1"/>
          <p:nvPr/>
        </p:nvSpPr>
        <p:spPr>
          <a:xfrm>
            <a:off x="2703756" y="27025893"/>
            <a:ext cx="12494126" cy="1231106"/>
          </a:xfrm>
          <a:prstGeom prst="rect">
            <a:avLst/>
          </a:prstGeom>
          <a:noFill/>
        </p:spPr>
        <p:txBody>
          <a:bodyPr wrap="none" rtlCol="0">
            <a:spAutoFit/>
          </a:bodyPr>
          <a:lstStyle/>
          <a:p>
            <a:r>
              <a:rPr lang="en-US" altLang="zh-CN" sz="7400" b="1" dirty="0" smtClean="0">
                <a:latin typeface="Adobe 繁黑體 Std B" panose="020B0700000000000000" pitchFamily="34" charset="-128"/>
                <a:ea typeface="Adobe 繁黑體 Std B" panose="020B0700000000000000" pitchFamily="34" charset="-128"/>
              </a:rPr>
              <a:t>Q:</a:t>
            </a:r>
            <a:r>
              <a:rPr lang="zh-CN" altLang="en-US" sz="7400" b="1" dirty="0">
                <a:latin typeface="Adobe 繁黑體 Std B" panose="020B0700000000000000" pitchFamily="34" charset="-128"/>
                <a:ea typeface="Adobe 繁黑體 Std B" panose="020B0700000000000000" pitchFamily="34" charset="-128"/>
              </a:rPr>
              <a:t>介</a:t>
            </a:r>
            <a:r>
              <a:rPr lang="zh-CN" altLang="en-US" sz="7400" b="1" dirty="0" smtClean="0">
                <a:latin typeface="Adobe 繁黑體 Std B" panose="020B0700000000000000" pitchFamily="34" charset="-128"/>
                <a:ea typeface="Adobe 繁黑體 Std B" panose="020B0700000000000000" pitchFamily="34" charset="-128"/>
              </a:rPr>
              <a:t>面為什麼使用這種設計？</a:t>
            </a:r>
            <a:endParaRPr lang="en-US" sz="7400" b="1" dirty="0">
              <a:latin typeface="Adobe 繁黑體 Std B" panose="020B0700000000000000" pitchFamily="34" charset="-128"/>
              <a:ea typeface="Adobe 繁黑體 Std B" panose="020B0700000000000000" pitchFamily="34" charset="-128"/>
            </a:endParaRPr>
          </a:p>
        </p:txBody>
      </p:sp>
      <p:sp>
        <p:nvSpPr>
          <p:cNvPr id="28" name="文字方塊 27"/>
          <p:cNvSpPr txBox="1"/>
          <p:nvPr/>
        </p:nvSpPr>
        <p:spPr>
          <a:xfrm>
            <a:off x="2947284" y="33223759"/>
            <a:ext cx="9388289" cy="1200329"/>
          </a:xfrm>
          <a:prstGeom prst="rect">
            <a:avLst/>
          </a:prstGeom>
          <a:noFill/>
        </p:spPr>
        <p:txBody>
          <a:bodyPr wrap="square" rtlCol="0">
            <a:spAutoFit/>
          </a:bodyPr>
          <a:lstStyle/>
          <a:p>
            <a:r>
              <a:rPr lang="zh-CN" altLang="en-US" sz="3600" b="1" dirty="0" smtClean="0">
                <a:solidFill>
                  <a:srgbClr val="154466"/>
                </a:solidFill>
                <a:latin typeface="Adobe 繁黑體 Std B" panose="020B0700000000000000" pitchFamily="34" charset="-128"/>
                <a:ea typeface="Adobe 繁黑體 Std B" panose="020B0700000000000000" pitchFamily="34" charset="-128"/>
              </a:rPr>
              <a:t>這次我們開發的工具使用的是</a:t>
            </a:r>
            <a:r>
              <a:rPr lang="en-US" altLang="zh-CN" sz="3600" b="1" dirty="0" smtClean="0">
                <a:solidFill>
                  <a:srgbClr val="154466"/>
                </a:solidFill>
                <a:latin typeface="Adobe 繁黑體 Std B" panose="020B0700000000000000" pitchFamily="34" charset="-128"/>
                <a:ea typeface="Adobe 繁黑體 Std B" panose="020B0700000000000000" pitchFamily="34" charset="-128"/>
              </a:rPr>
              <a:t>Android Studio</a:t>
            </a:r>
            <a:r>
              <a:rPr lang="zh-CN" altLang="en-US" sz="3600" b="1" dirty="0" smtClean="0">
                <a:solidFill>
                  <a:srgbClr val="154466"/>
                </a:solidFill>
                <a:latin typeface="Adobe 繁黑體 Std B" panose="020B0700000000000000" pitchFamily="34" charset="-128"/>
                <a:ea typeface="Adobe 繁黑體 Std B" panose="020B0700000000000000" pitchFamily="34" charset="-128"/>
              </a:rPr>
              <a:t>，</a:t>
            </a:r>
            <a:endParaRPr lang="en-US" altLang="zh-CN" sz="3600" b="1" dirty="0" smtClean="0">
              <a:solidFill>
                <a:srgbClr val="154466"/>
              </a:solidFill>
              <a:latin typeface="Adobe 繁黑體 Std B" panose="020B0700000000000000" pitchFamily="34" charset="-128"/>
              <a:ea typeface="Adobe 繁黑體 Std B" panose="020B0700000000000000" pitchFamily="34" charset="-128"/>
            </a:endParaRPr>
          </a:p>
          <a:p>
            <a:r>
              <a:rPr lang="zh-CN" altLang="en-US" sz="3600" b="1" dirty="0" smtClean="0">
                <a:solidFill>
                  <a:srgbClr val="154466"/>
                </a:solidFill>
                <a:latin typeface="Adobe 繁黑體 Std B" panose="020B0700000000000000" pitchFamily="34" charset="-128"/>
                <a:ea typeface="Adobe 繁黑體 Std B" panose="020B0700000000000000" pitchFamily="34" charset="-128"/>
              </a:rPr>
              <a:t>所以我們可以更好地使用到物件導向等技術</a:t>
            </a:r>
            <a:endParaRPr lang="en-US" sz="3600" b="1" dirty="0">
              <a:solidFill>
                <a:srgbClr val="154466"/>
              </a:solidFill>
              <a:latin typeface="Adobe 繁黑體 Std B" panose="020B0700000000000000" pitchFamily="34" charset="-128"/>
              <a:ea typeface="Adobe 繁黑體 Std B" panose="020B0700000000000000" pitchFamily="34" charset="-128"/>
            </a:endParaRPr>
          </a:p>
        </p:txBody>
      </p:sp>
      <p:pic>
        <p:nvPicPr>
          <p:cNvPr id="10" name="圖片 9"/>
          <p:cNvPicPr>
            <a:picLocks noChangeAspect="1"/>
          </p:cNvPicPr>
          <p:nvPr/>
        </p:nvPicPr>
        <p:blipFill rotWithShape="1">
          <a:blip r:embed="rId3">
            <a:extLst>
              <a:ext uri="{28A0092B-C50C-407E-A947-70E740481C1C}">
                <a14:useLocalDpi xmlns:a14="http://schemas.microsoft.com/office/drawing/2010/main" val="0"/>
              </a:ext>
            </a:extLst>
          </a:blip>
          <a:srcRect l="12223" t="14961" r="11056" b="42523"/>
          <a:stretch/>
        </p:blipFill>
        <p:spPr>
          <a:xfrm>
            <a:off x="2415657" y="24837114"/>
            <a:ext cx="11867717" cy="2160249"/>
          </a:xfrm>
          <a:prstGeom prst="rect">
            <a:avLst/>
          </a:prstGeom>
          <a:ln>
            <a:noFill/>
          </a:ln>
        </p:spPr>
      </p:pic>
      <p:pic>
        <p:nvPicPr>
          <p:cNvPr id="20" name="圖片 19"/>
          <p:cNvPicPr>
            <a:picLocks noChangeAspect="1"/>
          </p:cNvPicPr>
          <p:nvPr/>
        </p:nvPicPr>
        <p:blipFill rotWithShape="1">
          <a:blip r:embed="rId4">
            <a:extLst>
              <a:ext uri="{28A0092B-C50C-407E-A947-70E740481C1C}">
                <a14:useLocalDpi xmlns:a14="http://schemas.microsoft.com/office/drawing/2010/main" val="0"/>
              </a:ext>
            </a:extLst>
          </a:blip>
          <a:srcRect l="12572" t="19315" r="10792" b="37809"/>
          <a:stretch/>
        </p:blipFill>
        <p:spPr>
          <a:xfrm>
            <a:off x="2415657" y="10103263"/>
            <a:ext cx="9268590" cy="1875786"/>
          </a:xfrm>
          <a:prstGeom prst="rect">
            <a:avLst/>
          </a:prstGeom>
          <a:ln>
            <a:noFill/>
          </a:ln>
        </p:spPr>
      </p:pic>
      <p:pic>
        <p:nvPicPr>
          <p:cNvPr id="22" name="圖片 21"/>
          <p:cNvPicPr>
            <a:picLocks noChangeAspect="1"/>
          </p:cNvPicPr>
          <p:nvPr/>
        </p:nvPicPr>
        <p:blipFill rotWithShape="1">
          <a:blip r:embed="rId5">
            <a:extLst>
              <a:ext uri="{28A0092B-C50C-407E-A947-70E740481C1C}">
                <a14:useLocalDpi xmlns:a14="http://schemas.microsoft.com/office/drawing/2010/main" val="0"/>
              </a:ext>
            </a:extLst>
          </a:blip>
          <a:srcRect l="12238" t="18263" r="11096" b="37914"/>
          <a:stretch/>
        </p:blipFill>
        <p:spPr>
          <a:xfrm>
            <a:off x="14212402" y="9554214"/>
            <a:ext cx="15186498" cy="2484608"/>
          </a:xfrm>
          <a:prstGeom prst="rect">
            <a:avLst/>
          </a:prstGeom>
        </p:spPr>
      </p:pic>
      <p:sp>
        <p:nvSpPr>
          <p:cNvPr id="23" name="文字方塊 22"/>
          <p:cNvSpPr txBox="1"/>
          <p:nvPr/>
        </p:nvSpPr>
        <p:spPr>
          <a:xfrm>
            <a:off x="14880201" y="18319976"/>
            <a:ext cx="13177085" cy="3416320"/>
          </a:xfrm>
          <a:prstGeom prst="rect">
            <a:avLst/>
          </a:prstGeom>
          <a:noFill/>
        </p:spPr>
        <p:txBody>
          <a:bodyPr wrap="square" rtlCol="0">
            <a:spAutoFit/>
          </a:bodyPr>
          <a:lstStyle/>
          <a:p>
            <a:r>
              <a:rPr lang="en-US" altLang="zh-TW" sz="3600" b="1" dirty="0">
                <a:solidFill>
                  <a:srgbClr val="154466"/>
                </a:solidFill>
                <a:latin typeface="Adobe 繁黑體 Std B" panose="020B0700000000000000" pitchFamily="34" charset="-128"/>
                <a:ea typeface="Adobe 繁黑體 Std B" panose="020B0700000000000000" pitchFamily="34" charset="-128"/>
              </a:rPr>
              <a:t>APP </a:t>
            </a:r>
            <a:r>
              <a:rPr lang="zh-TW" altLang="en-US" sz="3600" b="1" dirty="0">
                <a:solidFill>
                  <a:srgbClr val="154466"/>
                </a:solidFill>
                <a:latin typeface="Adobe 繁黑體 Std B" panose="020B0700000000000000" pitchFamily="34" charset="-128"/>
                <a:ea typeface="Adobe 繁黑體 Std B" panose="020B0700000000000000" pitchFamily="34" charset="-128"/>
              </a:rPr>
              <a:t>透過八角框的概念，預期解決使用者之拖延症，及防止使用者耍廢，此款 </a:t>
            </a:r>
            <a:r>
              <a:rPr lang="en-US" altLang="zh-TW" sz="3600" b="1" dirty="0">
                <a:solidFill>
                  <a:srgbClr val="154466"/>
                </a:solidFill>
                <a:latin typeface="Adobe 繁黑體 Std B" panose="020B0700000000000000" pitchFamily="34" charset="-128"/>
                <a:ea typeface="Adobe 繁黑體 Std B" panose="020B0700000000000000" pitchFamily="34" charset="-128"/>
              </a:rPr>
              <a:t>APP </a:t>
            </a:r>
            <a:r>
              <a:rPr lang="zh-TW" altLang="en-US" sz="3600" b="1" dirty="0">
                <a:solidFill>
                  <a:srgbClr val="154466"/>
                </a:solidFill>
                <a:latin typeface="Adobe 繁黑體 Std B" panose="020B0700000000000000" pitchFamily="34" charset="-128"/>
                <a:ea typeface="Adobe 繁黑體 Std B" panose="020B0700000000000000" pitchFamily="34" charset="-128"/>
              </a:rPr>
              <a:t>應用八角框多種概念，其一社會影響力，朋友之間可藉由 </a:t>
            </a:r>
            <a:r>
              <a:rPr lang="en-US" altLang="zh-TW" sz="3600" b="1" dirty="0">
                <a:solidFill>
                  <a:srgbClr val="154466"/>
                </a:solidFill>
                <a:latin typeface="Adobe 繁黑體 Std B" panose="020B0700000000000000" pitchFamily="34" charset="-128"/>
                <a:ea typeface="Adobe 繁黑體 Std B" panose="020B0700000000000000" pitchFamily="34" charset="-128"/>
              </a:rPr>
              <a:t>APP </a:t>
            </a:r>
            <a:r>
              <a:rPr lang="zh-TW" altLang="en-US" sz="3600" b="1" dirty="0">
                <a:solidFill>
                  <a:srgbClr val="154466"/>
                </a:solidFill>
                <a:latin typeface="Adobe 繁黑體 Std B" panose="020B0700000000000000" pitchFamily="34" charset="-128"/>
                <a:ea typeface="Adobe 繁黑體 Std B" panose="020B0700000000000000" pitchFamily="34" charset="-128"/>
              </a:rPr>
              <a:t>提醒使用者去完成每日任務，其二成就，</a:t>
            </a:r>
            <a:r>
              <a:rPr lang="en-US" altLang="zh-TW" sz="3600" b="1" dirty="0">
                <a:solidFill>
                  <a:srgbClr val="154466"/>
                </a:solidFill>
                <a:latin typeface="Adobe 繁黑體 Std B" panose="020B0700000000000000" pitchFamily="34" charset="-128"/>
                <a:ea typeface="Adobe 繁黑體 Std B" panose="020B0700000000000000" pitchFamily="34" charset="-128"/>
              </a:rPr>
              <a:t>APP </a:t>
            </a:r>
            <a:r>
              <a:rPr lang="zh-TW" altLang="en-US" sz="3600" b="1" dirty="0">
                <a:solidFill>
                  <a:srgbClr val="154466"/>
                </a:solidFill>
                <a:latin typeface="Adobe 繁黑體 Std B" panose="020B0700000000000000" pitchFamily="34" charset="-128"/>
                <a:ea typeface="Adobe 繁黑體 Std B" panose="020B0700000000000000" pitchFamily="34" charset="-128"/>
              </a:rPr>
              <a:t>會顯示進度條，讓使用者知道自己的進度，其三避免，避免使用者拖延，最後是賦予創造力，增加使用者想要的挑戰，藉由此概念提升 </a:t>
            </a:r>
            <a:r>
              <a:rPr lang="en-US" altLang="zh-TW" sz="3600" b="1" dirty="0">
                <a:solidFill>
                  <a:srgbClr val="154466"/>
                </a:solidFill>
                <a:latin typeface="Adobe 繁黑體 Std B" panose="020B0700000000000000" pitchFamily="34" charset="-128"/>
                <a:ea typeface="Adobe 繁黑體 Std B" panose="020B0700000000000000" pitchFamily="34" charset="-128"/>
              </a:rPr>
              <a:t>APP </a:t>
            </a:r>
            <a:r>
              <a:rPr lang="zh-TW" altLang="en-US" sz="3600" b="1" dirty="0">
                <a:solidFill>
                  <a:srgbClr val="154466"/>
                </a:solidFill>
                <a:latin typeface="Adobe 繁黑體 Std B" panose="020B0700000000000000" pitchFamily="34" charset="-128"/>
                <a:ea typeface="Adobe 繁黑體 Std B" panose="020B0700000000000000" pitchFamily="34" charset="-128"/>
              </a:rPr>
              <a:t>價值，吸引更多用戶使用。</a:t>
            </a:r>
            <a:endParaRPr lang="en-US" sz="3600" b="1" dirty="0">
              <a:solidFill>
                <a:srgbClr val="154466"/>
              </a:solidFill>
              <a:latin typeface="Adobe 繁黑體 Std B" panose="020B0700000000000000" pitchFamily="34" charset="-128"/>
              <a:ea typeface="Adobe 繁黑體 Std B" panose="020B0700000000000000" pitchFamily="34" charset="-128"/>
            </a:endParaRPr>
          </a:p>
        </p:txBody>
      </p:sp>
      <p:pic>
        <p:nvPicPr>
          <p:cNvPr id="2" name="圖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56599" y="24837114"/>
            <a:ext cx="6615696" cy="11812739"/>
          </a:xfrm>
          <a:prstGeom prst="rect">
            <a:avLst/>
          </a:prstGeom>
        </p:spPr>
      </p:pic>
      <p:pic>
        <p:nvPicPr>
          <p:cNvPr id="3" name="圖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86803" y="24841084"/>
            <a:ext cx="6712097" cy="11923177"/>
          </a:xfrm>
          <a:prstGeom prst="rect">
            <a:avLst/>
          </a:prstGeom>
        </p:spPr>
      </p:pic>
    </p:spTree>
    <p:extLst>
      <p:ext uri="{BB962C8B-B14F-4D97-AF65-F5344CB8AC3E}">
        <p14:creationId xmlns:p14="http://schemas.microsoft.com/office/powerpoint/2010/main" val="2834820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1442</TotalTime>
  <Words>379</Words>
  <Application>Microsoft Office PowerPoint</Application>
  <PresentationFormat>自訂</PresentationFormat>
  <Paragraphs>22</Paragraphs>
  <Slides>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vt:i4>
      </vt:variant>
    </vt:vector>
  </HeadingPairs>
  <TitlesOfParts>
    <vt:vector size="8" baseType="lpstr">
      <vt:lpstr>Adobe 繁黑體 Std B</vt:lpstr>
      <vt:lpstr>標楷體</vt:lpstr>
      <vt:lpstr>新細明體</vt:lpstr>
      <vt:lpstr>Arial</vt:lpstr>
      <vt:lpstr>Calibri</vt:lpstr>
      <vt:lpstr>Calibri Light</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依瑩 林</dc:creator>
  <cp:lastModifiedBy>蔡恩揚</cp:lastModifiedBy>
  <cp:revision>26</cp:revision>
  <cp:lastPrinted>2019-05-28T13:24:04Z</cp:lastPrinted>
  <dcterms:created xsi:type="dcterms:W3CDTF">2019-05-28T13:22:35Z</dcterms:created>
  <dcterms:modified xsi:type="dcterms:W3CDTF">2019-06-06T09:40:28Z</dcterms:modified>
</cp:coreProperties>
</file>