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3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FF7F0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67" autoAdjust="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CAE22-88BB-4ED2-9E0E-AA2FEC4EEFFD}" type="datetimeFigureOut">
              <a:rPr lang="fr-FR" smtClean="0"/>
              <a:pPr/>
              <a:t>02/02/2021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39AA3-206F-471A-8AA2-D3C2DE206F6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9AA3-206F-471A-8AA2-D3C2DE206F66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02/02/2021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02/02/2021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02/02/2021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02/02/2021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02/02/2021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02/02/2021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02/02/2021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02/02/2021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02/02/2021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02/02/2021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02/02/2021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9EBB9-3DB1-464B-8411-81488C3DC3B8}" type="datetimeFigureOut">
              <a:rPr lang="fr-FR" smtClean="0"/>
              <a:pPr/>
              <a:t>02/02/2021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5720" y="214290"/>
            <a:ext cx="8272466" cy="1470025"/>
          </a:xfrm>
        </p:spPr>
        <p:txBody>
          <a:bodyPr>
            <a:noAutofit/>
            <a:scene3d>
              <a:camera prst="orthographicFront">
                <a:rot lat="300000" lon="0" rev="0"/>
              </a:camera>
              <a:lightRig rig="threePt" dir="t"/>
            </a:scene3d>
          </a:bodyPr>
          <a:lstStyle/>
          <a:p>
            <a:r>
              <a:rPr lang="fr-FR" sz="6000" dirty="0" smtClean="0"/>
              <a:t>Les tutoriels de la FFBA</a:t>
            </a:r>
            <a:endParaRPr lang="fr-FR" sz="6000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1285852" y="2000240"/>
            <a:ext cx="6429420" cy="2214578"/>
          </a:xfrm>
        </p:spPr>
        <p:txBody>
          <a:bodyPr>
            <a:noAutofit/>
          </a:bodyPr>
          <a:lstStyle/>
          <a:p>
            <a:r>
              <a:rPr lang="fr-FR" sz="4400" b="1" dirty="0" smtClean="0">
                <a:solidFill>
                  <a:srgbClr val="FF7F00"/>
                </a:solidFill>
              </a:rPr>
              <a:t>Calcul de la participation de solidarité</a:t>
            </a:r>
            <a:br>
              <a:rPr lang="fr-FR" sz="4400" b="1" dirty="0" smtClean="0">
                <a:solidFill>
                  <a:srgbClr val="FF7F00"/>
                </a:solidFill>
              </a:rPr>
            </a:br>
            <a:r>
              <a:rPr lang="fr-FR" sz="4400" b="1" dirty="0" smtClean="0">
                <a:solidFill>
                  <a:srgbClr val="FF7F00"/>
                </a:solidFill>
              </a:rPr>
              <a:t>par bénéficiaire</a:t>
            </a:r>
          </a:p>
          <a:p>
            <a:r>
              <a:rPr lang="fr-FR" sz="4400" b="1" dirty="0" smtClean="0">
                <a:solidFill>
                  <a:srgbClr val="FF7F00"/>
                </a:solidFill>
              </a:rPr>
              <a:t/>
            </a:r>
            <a:br>
              <a:rPr lang="fr-FR" sz="4400" b="1" dirty="0" smtClean="0">
                <a:solidFill>
                  <a:srgbClr val="FF7F00"/>
                </a:solidFill>
              </a:rPr>
            </a:br>
            <a:endParaRPr lang="fr-FR" sz="4400" b="1" dirty="0" smtClean="0">
              <a:solidFill>
                <a:srgbClr val="FF7F00"/>
              </a:solidFill>
            </a:endParaRPr>
          </a:p>
          <a:p>
            <a:endParaRPr lang="fr-FR" sz="4400" b="1" dirty="0">
              <a:solidFill>
                <a:srgbClr val="FF7F00"/>
              </a:solidFill>
            </a:endParaRPr>
          </a:p>
        </p:txBody>
      </p:sp>
      <p:pic>
        <p:nvPicPr>
          <p:cNvPr id="9" name="Image 8" descr="LOGO_Orange_FFB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5072074"/>
            <a:ext cx="2943226" cy="93827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7268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642910" y="1500174"/>
            <a:ext cx="7072362" cy="2786082"/>
          </a:xfrm>
        </p:spPr>
        <p:txBody>
          <a:bodyPr>
            <a:noAutofit/>
          </a:bodyPr>
          <a:lstStyle/>
          <a:p>
            <a:endParaRPr lang="fr-FR" sz="4400" b="1" dirty="0" smtClean="0">
              <a:solidFill>
                <a:srgbClr val="FF7F00"/>
              </a:solidFill>
            </a:endParaRPr>
          </a:p>
          <a:p>
            <a:endParaRPr lang="fr-FR" sz="4400" b="1" dirty="0" smtClean="0">
              <a:solidFill>
                <a:srgbClr val="FF7F00"/>
              </a:solidFill>
            </a:endParaRPr>
          </a:p>
          <a:p>
            <a:endParaRPr lang="fr-FR" sz="4400" b="1" dirty="0">
              <a:solidFill>
                <a:srgbClr val="FF7F00"/>
              </a:solidFill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57200" y="357166"/>
            <a:ext cx="8258204" cy="785818"/>
          </a:xfrm>
          <a:prstGeom prst="rect">
            <a:avLst/>
          </a:prstGeom>
          <a:solidFill>
            <a:srgbClr val="FF7F00"/>
          </a:solidFill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participation de solidarité par bénéficiaire : </a:t>
            </a:r>
            <a:r>
              <a:rPr kumimoji="0" lang="fr-FR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définition</a:t>
            </a:r>
            <a:endParaRPr kumimoji="0" lang="fr-FR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42876" y="1500174"/>
            <a:ext cx="87868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payer les charges de fonctionnement (eau, </a:t>
            </a:r>
            <a:r>
              <a:rPr lang="fr-FR" dirty="0" smtClean="0"/>
              <a:t>électricité, </a:t>
            </a:r>
            <a:r>
              <a:rPr lang="fr-FR" dirty="0" smtClean="0"/>
              <a:t>entretien des véhicules etc</a:t>
            </a:r>
            <a:r>
              <a:rPr lang="fr-FR" dirty="0" smtClean="0"/>
              <a:t>.),</a:t>
            </a:r>
          </a:p>
          <a:p>
            <a:r>
              <a:rPr lang="fr-FR" dirty="0" smtClean="0"/>
              <a:t>les </a:t>
            </a:r>
            <a:r>
              <a:rPr lang="fr-FR" dirty="0" smtClean="0"/>
              <a:t>banques alimentaires n’ayant aucune rentrée financière régulière, demandent à leurs associations partenaires de leur verser pour  chaque expression de besoin, une contribution </a:t>
            </a:r>
            <a:r>
              <a:rPr lang="fr-FR" dirty="0" smtClean="0"/>
              <a:t>financière pour </a:t>
            </a:r>
            <a:r>
              <a:rPr lang="fr-FR" dirty="0" smtClean="0"/>
              <a:t>tout bénéficiaire recevant de l’aide alimentaire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b="1" dirty="0" smtClean="0"/>
              <a:t>Les 4 critères </a:t>
            </a:r>
            <a:r>
              <a:rPr lang="fr-FR" b="1" dirty="0" smtClean="0"/>
              <a:t>pris en compte pour le calcul de cette participation </a:t>
            </a:r>
            <a:r>
              <a:rPr lang="fr-FR" b="1" dirty="0" smtClean="0"/>
              <a:t>sont  :</a:t>
            </a:r>
            <a:endParaRPr lang="fr-FR" dirty="0" smtClean="0"/>
          </a:p>
          <a:p>
            <a:r>
              <a:rPr lang="fr-FR" dirty="0" smtClean="0"/>
              <a:t> </a:t>
            </a:r>
            <a:endParaRPr lang="fr-FR" dirty="0" smtClean="0"/>
          </a:p>
          <a:p>
            <a:pPr lvl="0"/>
            <a:r>
              <a:rPr lang="fr-FR" dirty="0" smtClean="0"/>
              <a:t>- Le </a:t>
            </a:r>
            <a:r>
              <a:rPr lang="fr-FR" dirty="0" smtClean="0"/>
              <a:t>budget nécessaire à la banque alimentaire pour son fonctionnement</a:t>
            </a:r>
          </a:p>
          <a:p>
            <a:pPr lvl="0"/>
            <a:r>
              <a:rPr lang="fr-FR" dirty="0" smtClean="0"/>
              <a:t>- La </a:t>
            </a:r>
            <a:r>
              <a:rPr lang="fr-FR" dirty="0" smtClean="0"/>
              <a:t>participation unitaire </a:t>
            </a:r>
            <a:r>
              <a:rPr lang="fr-FR" dirty="0" smtClean="0"/>
              <a:t>en €</a:t>
            </a:r>
            <a:r>
              <a:rPr lang="fr-FR" dirty="0" smtClean="0"/>
              <a:t> </a:t>
            </a:r>
            <a:r>
              <a:rPr lang="fr-FR" dirty="0" smtClean="0"/>
              <a:t> par bénéficiaire                              (</a:t>
            </a:r>
            <a:r>
              <a:rPr lang="fr-FR" b="1" dirty="0" smtClean="0"/>
              <a:t>PARTIC01)</a:t>
            </a:r>
            <a:endParaRPr lang="fr-FR" dirty="0" smtClean="0"/>
          </a:p>
          <a:p>
            <a:pPr lvl="0"/>
            <a:r>
              <a:rPr lang="fr-FR" dirty="0" smtClean="0"/>
              <a:t>- Le </a:t>
            </a:r>
            <a:r>
              <a:rPr lang="fr-FR" dirty="0" smtClean="0"/>
              <a:t>nombre de bénéficiaires déclarés pour chaque </a:t>
            </a:r>
            <a:r>
              <a:rPr lang="fr-FR" dirty="0" smtClean="0"/>
              <a:t>commande   </a:t>
            </a:r>
            <a:r>
              <a:rPr lang="fr-FR" dirty="0" smtClean="0"/>
              <a:t>(</a:t>
            </a:r>
            <a:r>
              <a:rPr lang="fr-FR" b="1" dirty="0" smtClean="0"/>
              <a:t>A 109)</a:t>
            </a:r>
            <a:endParaRPr lang="fr-FR" dirty="0" smtClean="0"/>
          </a:p>
          <a:p>
            <a:pPr lvl="0"/>
            <a:r>
              <a:rPr lang="fr-FR" dirty="0" smtClean="0"/>
              <a:t>- Le </a:t>
            </a:r>
            <a:r>
              <a:rPr lang="fr-FR" dirty="0" smtClean="0"/>
              <a:t>nombre de passage à la Banque Alimentaire.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  C’est </a:t>
            </a:r>
            <a:r>
              <a:rPr lang="fr-FR" dirty="0" smtClean="0"/>
              <a:t>le nombre de fois que l’association passe « la porte de votre banque » quel que soit </a:t>
            </a:r>
            <a:r>
              <a:rPr lang="fr-FR" dirty="0" smtClean="0"/>
              <a:t>le</a:t>
            </a:r>
            <a:br>
              <a:rPr lang="fr-FR" dirty="0" smtClean="0"/>
            </a:br>
            <a:r>
              <a:rPr lang="fr-FR" dirty="0" smtClean="0"/>
              <a:t>  nombre </a:t>
            </a:r>
            <a:r>
              <a:rPr lang="fr-FR" dirty="0" smtClean="0"/>
              <a:t>de bons de livraisons par jour</a:t>
            </a:r>
            <a:r>
              <a:rPr lang="fr-FR" dirty="0" smtClean="0"/>
              <a:t>.</a:t>
            </a:r>
          </a:p>
          <a:p>
            <a:pPr lvl="0"/>
            <a:endParaRPr lang="fr-FR" dirty="0" smtClean="0"/>
          </a:p>
          <a:p>
            <a:pPr lvl="0"/>
            <a:endParaRPr lang="fr-FR" dirty="0"/>
          </a:p>
        </p:txBody>
      </p:sp>
      <p:pic>
        <p:nvPicPr>
          <p:cNvPr id="24" name="Image 23" descr="logo_BA_oiseaux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58" y="5786454"/>
            <a:ext cx="723900" cy="7391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7268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58204" cy="571504"/>
          </a:xfrm>
          <a:solidFill>
            <a:srgbClr val="FF7F00"/>
          </a:solidFill>
        </p:spPr>
        <p:txBody>
          <a:bodyPr>
            <a:normAutofit fontScale="90000"/>
          </a:bodyPr>
          <a:lstStyle/>
          <a:p>
            <a:pPr algn="l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solidFill>
                  <a:schemeClr val="bg1"/>
                </a:solidFill>
              </a:rPr>
              <a:t>Les objectifs de ce tutoriel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760557"/>
            <a:ext cx="8229600" cy="38115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800" b="1" dirty="0" smtClean="0"/>
              <a:t>Objectifs</a:t>
            </a:r>
            <a:r>
              <a:rPr lang="fr-FR" sz="2400" b="1" dirty="0" smtClean="0"/>
              <a:t/>
            </a:r>
            <a:br>
              <a:rPr lang="fr-FR" sz="2400" b="1" dirty="0" smtClean="0"/>
            </a:br>
            <a:endParaRPr lang="fr-FR" sz="2400" b="1" dirty="0" smtClean="0"/>
          </a:p>
          <a:p>
            <a:pPr lvl="0"/>
            <a:r>
              <a:rPr lang="fr-FR" sz="1800" dirty="0" smtClean="0"/>
              <a:t>Vous expliquez comment paramétrer les données dans VIF </a:t>
            </a:r>
          </a:p>
          <a:p>
            <a:pPr lvl="0"/>
            <a:r>
              <a:rPr lang="fr-FR" sz="1800" dirty="0" smtClean="0"/>
              <a:t>Comment éditer le document regroupant le montant à payer par </a:t>
            </a:r>
            <a:r>
              <a:rPr lang="fr-FR" sz="1800" dirty="0" smtClean="0"/>
              <a:t>association partenaire</a:t>
            </a:r>
            <a:endParaRPr lang="fr-FR" sz="1800" dirty="0" smtClean="0"/>
          </a:p>
          <a:p>
            <a:pPr lvl="0">
              <a:buNone/>
            </a:pPr>
            <a:endParaRPr lang="fr-FR" sz="1800" b="1" dirty="0" smtClean="0"/>
          </a:p>
          <a:p>
            <a:pPr>
              <a:buNone/>
            </a:pPr>
            <a:r>
              <a:rPr lang="fr-FR" sz="2800" b="1" dirty="0" smtClean="0"/>
              <a:t>Pré-requis</a:t>
            </a:r>
            <a:br>
              <a:rPr lang="fr-FR" sz="2800" b="1" dirty="0" smtClean="0"/>
            </a:br>
            <a:endParaRPr lang="fr-FR" sz="2800" b="1" dirty="0" smtClean="0"/>
          </a:p>
          <a:p>
            <a:pPr lvl="0">
              <a:buNone/>
            </a:pPr>
            <a:r>
              <a:rPr lang="fr-FR" sz="1800" dirty="0" smtClean="0"/>
              <a:t>Maitriser la mise à jour du référentiel partenaire </a:t>
            </a:r>
          </a:p>
          <a:p>
            <a:pPr>
              <a:buNone/>
            </a:pPr>
            <a:endParaRPr lang="fr-FR" sz="1800" b="1" dirty="0" smtClean="0"/>
          </a:p>
          <a:p>
            <a:pPr>
              <a:buNone/>
            </a:pPr>
            <a:endParaRPr lang="fr-FR" sz="2400" b="1" dirty="0"/>
          </a:p>
        </p:txBody>
      </p:sp>
      <p:pic>
        <p:nvPicPr>
          <p:cNvPr id="4" name="Image 3" descr="logo_BA_oiseaux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58" y="5976008"/>
            <a:ext cx="723900" cy="739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571504"/>
          </a:xfrm>
          <a:solidFill>
            <a:srgbClr val="FF7F00"/>
          </a:solidFill>
        </p:spPr>
        <p:txBody>
          <a:bodyPr>
            <a:normAutofit fontScale="90000"/>
          </a:bodyPr>
          <a:lstStyle/>
          <a:p>
            <a:pPr algn="l"/>
            <a:r>
              <a:rPr lang="fr-FR" sz="3600" dirty="0" smtClean="0"/>
              <a:t>Plan de la session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714488"/>
            <a:ext cx="8472518" cy="4357718"/>
          </a:xfrm>
        </p:spPr>
        <p:txBody>
          <a:bodyPr>
            <a:normAutofit fontScale="85000" lnSpcReduction="20000"/>
          </a:bodyPr>
          <a:lstStyle/>
          <a:p>
            <a:pPr marL="514350" lvl="0" indent="-514350">
              <a:buNone/>
            </a:pPr>
            <a:r>
              <a:rPr lang="fr-FR" sz="2800" b="1" dirty="0" smtClean="0"/>
              <a:t>Chapitre 1 </a:t>
            </a:r>
            <a:r>
              <a:rPr lang="fr-FR" sz="2800" dirty="0" smtClean="0"/>
              <a:t>: </a:t>
            </a:r>
            <a:r>
              <a:rPr lang="fr-FR" sz="2800" b="1" dirty="0" smtClean="0"/>
              <a:t>Mise à jour du référentiel </a:t>
            </a:r>
            <a:r>
              <a:rPr lang="fr-FR" sz="2800" b="1" dirty="0" smtClean="0"/>
              <a:t>partenaire</a:t>
            </a: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b="1" dirty="0" smtClean="0"/>
          </a:p>
          <a:p>
            <a:pPr marL="514350" lvl="0" indent="-514350">
              <a:buNone/>
            </a:pPr>
            <a:r>
              <a:rPr lang="fr-FR" sz="2800" dirty="0" smtClean="0"/>
              <a:t>  </a:t>
            </a:r>
            <a:r>
              <a:rPr lang="fr-FR" sz="2800" dirty="0" smtClean="0"/>
              <a:t>- </a:t>
            </a:r>
            <a:r>
              <a:rPr lang="fr-FR" sz="2800" dirty="0" smtClean="0"/>
              <a:t>Participation unitaire</a:t>
            </a:r>
          </a:p>
          <a:p>
            <a:pPr marL="514350" lvl="0" indent="-514350">
              <a:buNone/>
            </a:pPr>
            <a:r>
              <a:rPr lang="fr-FR" sz="2800" dirty="0" smtClean="0"/>
              <a:t> </a:t>
            </a:r>
            <a:r>
              <a:rPr lang="fr-FR" sz="2800" dirty="0" smtClean="0"/>
              <a:t> - </a:t>
            </a:r>
            <a:r>
              <a:rPr lang="fr-FR" sz="2800" dirty="0" smtClean="0"/>
              <a:t>Nombre de bénéficiaires</a:t>
            </a:r>
            <a:endParaRPr lang="fr-FR" sz="2800" dirty="0" smtClean="0"/>
          </a:p>
          <a:p>
            <a:pPr marL="514350" lvl="0" indent="-514350">
              <a:buNone/>
            </a:pPr>
            <a:r>
              <a:rPr lang="fr-FR" sz="2800" dirty="0" smtClean="0"/>
              <a:t> </a:t>
            </a:r>
          </a:p>
          <a:p>
            <a:pPr marL="514350" lvl="0" indent="-514350">
              <a:buNone/>
            </a:pPr>
            <a:r>
              <a:rPr lang="fr-FR" sz="2800" b="1" dirty="0" smtClean="0"/>
              <a:t>Chapitre 2</a:t>
            </a:r>
            <a:r>
              <a:rPr lang="fr-FR" sz="2800" dirty="0" smtClean="0"/>
              <a:t> : </a:t>
            </a:r>
            <a:r>
              <a:rPr lang="fr-FR" sz="2800" b="1" dirty="0" smtClean="0"/>
              <a:t>Calcul et édition de l’état de participation</a:t>
            </a:r>
            <a:br>
              <a:rPr lang="fr-FR" sz="2800" b="1" dirty="0" smtClean="0"/>
            </a:br>
            <a:endParaRPr lang="fr-FR" sz="2800" b="1" dirty="0" smtClean="0"/>
          </a:p>
          <a:p>
            <a:pPr marL="514350" lvl="0" indent="-514350">
              <a:buNone/>
            </a:pPr>
            <a:r>
              <a:rPr lang="fr-FR" sz="2800" dirty="0" smtClean="0"/>
              <a:t>  - saisie des paramètres</a:t>
            </a:r>
          </a:p>
          <a:p>
            <a:pPr marL="514350" lvl="0" indent="-514350">
              <a:buNone/>
            </a:pPr>
            <a:r>
              <a:rPr lang="fr-FR" sz="2800" dirty="0" smtClean="0"/>
              <a:t> </a:t>
            </a:r>
            <a:r>
              <a:rPr lang="fr-FR" sz="2800" dirty="0" smtClean="0"/>
              <a:t> - Contrôles</a:t>
            </a:r>
            <a:endParaRPr lang="fr-FR" sz="2800" dirty="0" smtClean="0"/>
          </a:p>
          <a:p>
            <a:pPr marL="514350" lvl="0" indent="-514350">
              <a:buNone/>
            </a:pP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 smtClean="0"/>
          </a:p>
          <a:p>
            <a:pPr marL="514350" lvl="0" indent="-514350">
              <a:buNone/>
            </a:pPr>
            <a:r>
              <a:rPr lang="fr-FR" sz="2800" b="1" dirty="0" smtClean="0"/>
              <a:t> </a:t>
            </a:r>
            <a:endParaRPr lang="fr-FR" sz="2800" dirty="0" smtClean="0"/>
          </a:p>
          <a:p>
            <a:pPr marL="514350" lvl="0" indent="-514350">
              <a:buNone/>
            </a:pPr>
            <a:endParaRPr lang="fr-FR" sz="2800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785802"/>
            <a:ext cx="8229600" cy="1143000"/>
          </a:xfrm>
        </p:spPr>
        <p:txBody>
          <a:bodyPr/>
          <a:lstStyle/>
          <a:p>
            <a:r>
              <a:rPr lang="fr-FR" dirty="0" smtClean="0"/>
              <a:t>Merci </a:t>
            </a:r>
            <a:r>
              <a:rPr lang="fr-FR" sz="3600" dirty="0" smtClean="0"/>
              <a:t>de</a:t>
            </a:r>
            <a:r>
              <a:rPr lang="fr-FR" dirty="0" smtClean="0"/>
              <a:t> votre 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fr-FR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b="1" dirty="0" smtClean="0">
                <a:solidFill>
                  <a:srgbClr val="FF7F00"/>
                </a:solidFill>
              </a:rPr>
              <a:t>Vos contacts :</a:t>
            </a:r>
            <a:br>
              <a:rPr lang="fr-FR" b="1" dirty="0" smtClean="0">
                <a:solidFill>
                  <a:srgbClr val="FF7F00"/>
                </a:solidFill>
              </a:rPr>
            </a:br>
            <a:endParaRPr lang="fr-FR" b="1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sz="2000" b="1" dirty="0" smtClean="0"/>
              <a:t>           support-formation@banquealimentaire.org</a:t>
            </a:r>
            <a:br>
              <a:rPr lang="fr-FR" sz="2000" b="1" dirty="0" smtClean="0"/>
            </a:br>
            <a:r>
              <a:rPr lang="fr-FR" sz="2000" b="1" dirty="0" smtClean="0"/>
              <a:t>support-informatique@banquealimentaire.org</a:t>
            </a:r>
          </a:p>
          <a:p>
            <a:pPr algn="ctr">
              <a:buNone/>
            </a:pPr>
            <a:endParaRPr lang="fr-FR" sz="2000" b="1" dirty="0"/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06" y="5500702"/>
            <a:ext cx="2270957" cy="723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.1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.1|0.9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5751</TotalTime>
  <Words>83</Words>
  <Application>Microsoft Office PowerPoint</Application>
  <PresentationFormat>Affichage à l'écran (4:3)</PresentationFormat>
  <Paragraphs>39</Paragraphs>
  <Slides>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Les tutoriels de la FFBA</vt:lpstr>
      <vt:lpstr>Diapositive 2</vt:lpstr>
      <vt:lpstr> Les objectifs de ce tutoriel </vt:lpstr>
      <vt:lpstr>Plan de la session</vt:lpstr>
      <vt:lpstr>Merci de votre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yves vallet</dc:creator>
  <cp:lastModifiedBy>yves vallet</cp:lastModifiedBy>
  <cp:revision>251</cp:revision>
  <dcterms:created xsi:type="dcterms:W3CDTF">2020-11-21T08:37:40Z</dcterms:created>
  <dcterms:modified xsi:type="dcterms:W3CDTF">2021-02-02T18:16:16Z</dcterms:modified>
</cp:coreProperties>
</file>