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0" r:id="rId1"/>
  </p:sldMasterIdLst>
  <p:notesMasterIdLst>
    <p:notesMasterId r:id="rId29"/>
  </p:notesMasterIdLst>
  <p:sldIdLst>
    <p:sldId id="303" r:id="rId2"/>
    <p:sldId id="314" r:id="rId3"/>
    <p:sldId id="298" r:id="rId4"/>
    <p:sldId id="300" r:id="rId5"/>
    <p:sldId id="315" r:id="rId6"/>
    <p:sldId id="320" r:id="rId7"/>
    <p:sldId id="316" r:id="rId8"/>
    <p:sldId id="317" r:id="rId9"/>
    <p:sldId id="319" r:id="rId10"/>
    <p:sldId id="318" r:id="rId11"/>
    <p:sldId id="304" r:id="rId12"/>
    <p:sldId id="305" r:id="rId13"/>
    <p:sldId id="306" r:id="rId14"/>
    <p:sldId id="307" r:id="rId15"/>
    <p:sldId id="308" r:id="rId16"/>
    <p:sldId id="326" r:id="rId17"/>
    <p:sldId id="327" r:id="rId18"/>
    <p:sldId id="325" r:id="rId19"/>
    <p:sldId id="311" r:id="rId20"/>
    <p:sldId id="313" r:id="rId21"/>
    <p:sldId id="296" r:id="rId22"/>
    <p:sldId id="322" r:id="rId23"/>
    <p:sldId id="323" r:id="rId24"/>
    <p:sldId id="301" r:id="rId25"/>
    <p:sldId id="294" r:id="rId26"/>
    <p:sldId id="297" r:id="rId27"/>
    <p:sldId id="321" r:id="rId28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1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5D00"/>
    <a:srgbClr val="F57901"/>
    <a:srgbClr val="FF7F00"/>
    <a:srgbClr val="786F78"/>
    <a:srgbClr val="00B313"/>
    <a:srgbClr val="EF0D22"/>
    <a:srgbClr val="FF8E29"/>
    <a:srgbClr val="FF972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098" autoAdjust="0"/>
    <p:restoredTop sz="94731"/>
  </p:normalViewPr>
  <p:slideViewPr>
    <p:cSldViewPr snapToGrid="0" snapToObjects="1">
      <p:cViewPr varScale="1">
        <p:scale>
          <a:sx n="76" d="100"/>
          <a:sy n="76" d="100"/>
        </p:scale>
        <p:origin x="-1618" y="-72"/>
      </p:cViewPr>
      <p:guideLst>
        <p:guide orient="horz" pos="2381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0697504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18980" latinLnBrk="0">
      <a:lnSpc>
        <a:spcPct val="117999"/>
      </a:lnSpc>
      <a:defRPr sz="1054">
        <a:latin typeface="Helvetica Neue"/>
        <a:ea typeface="Helvetica Neue"/>
        <a:cs typeface="Helvetica Neue"/>
        <a:sym typeface="Helvetica Neue"/>
      </a:defRPr>
    </a:lvl1pPr>
    <a:lvl2pPr indent="109489" defTabSz="218980" latinLnBrk="0">
      <a:lnSpc>
        <a:spcPct val="117999"/>
      </a:lnSpc>
      <a:defRPr sz="1054">
        <a:latin typeface="Helvetica Neue"/>
        <a:ea typeface="Helvetica Neue"/>
        <a:cs typeface="Helvetica Neue"/>
        <a:sym typeface="Helvetica Neue"/>
      </a:defRPr>
    </a:lvl2pPr>
    <a:lvl3pPr indent="218980" defTabSz="218980" latinLnBrk="0">
      <a:lnSpc>
        <a:spcPct val="117999"/>
      </a:lnSpc>
      <a:defRPr sz="1054">
        <a:latin typeface="Helvetica Neue"/>
        <a:ea typeface="Helvetica Neue"/>
        <a:cs typeface="Helvetica Neue"/>
        <a:sym typeface="Helvetica Neue"/>
      </a:defRPr>
    </a:lvl3pPr>
    <a:lvl4pPr indent="328469" defTabSz="218980" latinLnBrk="0">
      <a:lnSpc>
        <a:spcPct val="117999"/>
      </a:lnSpc>
      <a:defRPr sz="1054">
        <a:latin typeface="Helvetica Neue"/>
        <a:ea typeface="Helvetica Neue"/>
        <a:cs typeface="Helvetica Neue"/>
        <a:sym typeface="Helvetica Neue"/>
      </a:defRPr>
    </a:lvl4pPr>
    <a:lvl5pPr indent="437960" defTabSz="218980" latinLnBrk="0">
      <a:lnSpc>
        <a:spcPct val="117999"/>
      </a:lnSpc>
      <a:defRPr sz="1054">
        <a:latin typeface="Helvetica Neue"/>
        <a:ea typeface="Helvetica Neue"/>
        <a:cs typeface="Helvetica Neue"/>
        <a:sym typeface="Helvetica Neue"/>
      </a:defRPr>
    </a:lvl5pPr>
    <a:lvl6pPr indent="547449" defTabSz="218980" latinLnBrk="0">
      <a:lnSpc>
        <a:spcPct val="117999"/>
      </a:lnSpc>
      <a:defRPr sz="1054">
        <a:latin typeface="Helvetica Neue"/>
        <a:ea typeface="Helvetica Neue"/>
        <a:cs typeface="Helvetica Neue"/>
        <a:sym typeface="Helvetica Neue"/>
      </a:defRPr>
    </a:lvl6pPr>
    <a:lvl7pPr indent="656938" defTabSz="218980" latinLnBrk="0">
      <a:lnSpc>
        <a:spcPct val="117999"/>
      </a:lnSpc>
      <a:defRPr sz="1054">
        <a:latin typeface="Helvetica Neue"/>
        <a:ea typeface="Helvetica Neue"/>
        <a:cs typeface="Helvetica Neue"/>
        <a:sym typeface="Helvetica Neue"/>
      </a:defRPr>
    </a:lvl7pPr>
    <a:lvl8pPr indent="766429" defTabSz="218980" latinLnBrk="0">
      <a:lnSpc>
        <a:spcPct val="117999"/>
      </a:lnSpc>
      <a:defRPr sz="1054">
        <a:latin typeface="Helvetica Neue"/>
        <a:ea typeface="Helvetica Neue"/>
        <a:cs typeface="Helvetica Neue"/>
        <a:sym typeface="Helvetica Neue"/>
      </a:defRPr>
    </a:lvl8pPr>
    <a:lvl9pPr indent="875919" defTabSz="218980" latinLnBrk="0">
      <a:lnSpc>
        <a:spcPct val="117999"/>
      </a:lnSpc>
      <a:defRPr sz="105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A16D7EDC-6174-7F41-8927-B84134433ED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5591818" y="0"/>
            <a:ext cx="5099995" cy="75596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046B41EC-E431-8B4F-BF78-3A0DD421A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086" y="1237198"/>
            <a:ext cx="5174837" cy="1825172"/>
          </a:xfrm>
          <a:prstGeom prst="rect">
            <a:avLst/>
          </a:prstGeom>
        </p:spPr>
        <p:txBody>
          <a:bodyPr lIns="216000" rIns="0" anchor="t">
            <a:normAutofit/>
          </a:bodyPr>
          <a:lstStyle>
            <a:lvl1pPr algn="l">
              <a:defRPr sz="3527" b="1" i="0">
                <a:solidFill>
                  <a:schemeClr val="tx2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19E7E6F0-DC1B-5241-81F3-7466063D7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086" y="3127201"/>
            <a:ext cx="5174837" cy="1825171"/>
          </a:xfrm>
        </p:spPr>
        <p:txBody>
          <a:bodyPr lIns="216000" rIns="0">
            <a:normAutofit/>
          </a:bodyPr>
          <a:lstStyle>
            <a:lvl1pPr marL="0" indent="0" algn="l">
              <a:buNone/>
              <a:defRPr sz="220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xmlns="" id="{C54F11C7-694B-2047-A2A4-90925B080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3126" y="6391063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01899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s-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9C1C7D4A-0AEC-1444-A371-083B6944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1585198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4800" b="1" i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655A1C52-E2AE-C041-87EF-899919EF8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94" y="3621508"/>
            <a:ext cx="9221689" cy="3091205"/>
          </a:xfrm>
        </p:spPr>
        <p:txBody>
          <a:bodyPr>
            <a:normAutofit/>
          </a:bodyPr>
          <a:lstStyle>
            <a:lvl1pPr marL="0" indent="0" algn="ctr">
              <a:buNone/>
              <a:defRPr sz="2205">
                <a:solidFill>
                  <a:schemeClr val="bg2">
                    <a:lumMod val="2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6" name="frutosFINAL2.png" descr="frutosFINAL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9040" y="0"/>
            <a:ext cx="10686670" cy="5541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frutosFINAL2.png" descr="frutosFINAL2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10094717" y="443621"/>
            <a:ext cx="598215" cy="710549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251111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us-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9C1C7D4A-0AEC-1444-A371-083B6944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1585198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4800" b="1" i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655A1C52-E2AE-C041-87EF-899919EF8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94" y="3621508"/>
            <a:ext cx="9221689" cy="3091205"/>
          </a:xfrm>
        </p:spPr>
        <p:txBody>
          <a:bodyPr>
            <a:normAutofit/>
          </a:bodyPr>
          <a:lstStyle>
            <a:lvl1pPr marL="0" indent="0" algn="ctr">
              <a:buNone/>
              <a:defRPr sz="2205">
                <a:solidFill>
                  <a:schemeClr val="bg2">
                    <a:lumMod val="2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6" name="frutosFINAL2.png" descr="frutosFINAL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94460"/>
          <a:stretch/>
        </p:blipFill>
        <p:spPr>
          <a:xfrm>
            <a:off x="10103666" y="0"/>
            <a:ext cx="592043" cy="5541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frutosFINAL2.png" descr="frutosFINAL2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10094717" y="443621"/>
            <a:ext cx="598215" cy="710549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183400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9;p5">
            <a:extLst>
              <a:ext uri="{FF2B5EF4-FFF2-40B4-BE49-F238E27FC236}">
                <a16:creationId xmlns:a16="http://schemas.microsoft.com/office/drawing/2014/main" xmlns="" id="{D8DB0328-8AC1-7B41-A7C2-8ADBC782B7D4}"/>
              </a:ext>
            </a:extLst>
          </p:cNvPr>
          <p:cNvSpPr/>
          <p:nvPr/>
        </p:nvSpPr>
        <p:spPr>
          <a:xfrm>
            <a:off x="-1" y="-196282"/>
            <a:ext cx="10691814" cy="828000"/>
          </a:xfrm>
          <a:prstGeom prst="rect">
            <a:avLst/>
          </a:prstGeom>
          <a:solidFill>
            <a:srgbClr val="F57901"/>
          </a:solidFill>
          <a:ln>
            <a:noFill/>
          </a:ln>
        </p:spPr>
        <p:txBody>
          <a:bodyPr spcFirstLastPara="1" wrap="square" lIns="24554" tIns="24554" rIns="24554" bIns="24554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Helvetica Neue Light"/>
              <a:buNone/>
            </a:pPr>
            <a:endParaRPr sz="2417" b="0" i="0" u="none" strike="noStrike" cap="none" dirty="0">
              <a:solidFill>
                <a:srgbClr val="F5790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D2698BE-FF2C-6B44-BC8D-1A8B449BD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85" y="860080"/>
            <a:ext cx="9603667" cy="5948878"/>
          </a:xfrm>
        </p:spPr>
        <p:txBody>
          <a:bodyPr/>
          <a:lstStyle>
            <a:lvl1pPr>
              <a:buClr>
                <a:srgbClr val="F5790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xmlns="" id="{C97BD307-585D-0541-9649-292DF039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85" y="-62145"/>
            <a:ext cx="9603666" cy="605353"/>
          </a:xfrm>
          <a:prstGeom prst="rect">
            <a:avLst/>
          </a:prstGeom>
        </p:spPr>
        <p:txBody>
          <a:bodyPr anchor="ctr"/>
          <a:lstStyle>
            <a:lvl1pPr>
              <a:defRPr sz="3200" b="1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xmlns="" val="137302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9;p5">
            <a:extLst>
              <a:ext uri="{FF2B5EF4-FFF2-40B4-BE49-F238E27FC236}">
                <a16:creationId xmlns:a16="http://schemas.microsoft.com/office/drawing/2014/main" xmlns="" id="{D8DB0328-8AC1-7B41-A7C2-8ADBC782B7D4}"/>
              </a:ext>
            </a:extLst>
          </p:cNvPr>
          <p:cNvSpPr/>
          <p:nvPr userDrawn="1"/>
        </p:nvSpPr>
        <p:spPr>
          <a:xfrm>
            <a:off x="-1" y="-196282"/>
            <a:ext cx="10691814" cy="828000"/>
          </a:xfrm>
          <a:prstGeom prst="rect">
            <a:avLst/>
          </a:prstGeom>
          <a:solidFill>
            <a:srgbClr val="F57901"/>
          </a:solidFill>
          <a:ln>
            <a:noFill/>
          </a:ln>
        </p:spPr>
        <p:txBody>
          <a:bodyPr spcFirstLastPara="1" wrap="square" lIns="24554" tIns="24554" rIns="24554" bIns="24554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Helvetica Neue Light"/>
              <a:buNone/>
            </a:pPr>
            <a:endParaRPr sz="2417" b="0" i="0" u="none" strike="noStrike" cap="none" dirty="0">
              <a:solidFill>
                <a:srgbClr val="F5790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F5B33165-75DA-5A41-A8D7-130995F97D3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409183" y="1263135"/>
            <a:ext cx="4544021" cy="5516042"/>
          </a:xfrm>
          <a:prstGeom prst="rect">
            <a:avLst/>
          </a:prstGeom>
        </p:spPr>
        <p:txBody>
          <a:bodyPr/>
          <a:lstStyle>
            <a:lvl1pPr marL="251986" indent="-251986">
              <a:buClr>
                <a:srgbClr val="FF7F00"/>
              </a:buClr>
              <a:buFont typeface="Wingdings" pitchFamily="2" charset="2"/>
              <a:buChar char="§"/>
              <a:defRPr lang="fr-FR" sz="2400" b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2205"/>
            </a:lvl2pPr>
            <a:lvl3pPr>
              <a:defRPr sz="1984"/>
            </a:lvl3pPr>
            <a:lvl4pPr marL="1511915" indent="0">
              <a:buNone/>
              <a:defRPr sz="1764" i="1"/>
            </a:lvl4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2660660B-9D6F-8443-943E-B54A19F06ED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80246" y="1263135"/>
            <a:ext cx="4889376" cy="5516042"/>
          </a:xfrm>
          <a:prstGeom prst="rect">
            <a:avLst/>
          </a:prstGeom>
        </p:spPr>
        <p:txBody>
          <a:bodyPr/>
          <a:lstStyle>
            <a:lvl1pPr marL="251986" indent="-251986">
              <a:buClr>
                <a:srgbClr val="FF7F00"/>
              </a:buClr>
              <a:buFont typeface="Wingdings" pitchFamily="2" charset="2"/>
              <a:buChar char="§"/>
              <a:defRPr lang="fr-FR" sz="2400" b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2205"/>
            </a:lvl2pPr>
            <a:lvl3pPr>
              <a:defRPr sz="1984"/>
            </a:lvl3pPr>
            <a:lvl4pPr marL="1511915" indent="0">
              <a:buNone/>
              <a:defRPr sz="1764" i="1"/>
            </a:lvl4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xmlns="" id="{0DF6FCFC-5CD6-504D-9B12-F42F80D39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41" y="-80251"/>
            <a:ext cx="9576504" cy="632513"/>
          </a:xfrm>
          <a:prstGeom prst="rect">
            <a:avLst/>
          </a:prstGeom>
        </p:spPr>
        <p:txBody>
          <a:bodyPr anchor="ctr"/>
          <a:lstStyle>
            <a:lvl1pPr>
              <a:defRPr sz="3200" b="1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xmlns="" val="265454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8476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9B00184E-278C-364D-893C-6714E4E2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062" y="1230956"/>
            <a:ext cx="9221689" cy="5578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7F110C4A-2714-B247-9D0D-6D4B004F2DD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63870" y="6884250"/>
            <a:ext cx="1978395" cy="440899"/>
          </a:xfrm>
          <a:prstGeom prst="rect">
            <a:avLst/>
          </a:prstGeom>
        </p:spPr>
      </p:pic>
      <p:sp>
        <p:nvSpPr>
          <p:cNvPr id="9" name="ZoneTexte 8"/>
          <p:cNvSpPr txBox="1"/>
          <p:nvPr userDrawn="1"/>
        </p:nvSpPr>
        <p:spPr>
          <a:xfrm>
            <a:off x="9316016" y="7016436"/>
            <a:ext cx="95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394A68-59BB-4971-BD9C-2EB5B3488F7A}" type="slidenum">
              <a:rPr lang="fr-FR" sz="1400" smtClean="0">
                <a:solidFill>
                  <a:srgbClr val="F579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‹N°›</a:t>
            </a:fld>
            <a:endParaRPr lang="fr-FR" sz="1400" dirty="0">
              <a:solidFill>
                <a:srgbClr val="F5790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475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3" r:id="rId2"/>
    <p:sldLayoutId id="2147483711" r:id="rId3"/>
    <p:sldLayoutId id="2147483704" r:id="rId4"/>
    <p:sldLayoutId id="2147483705" r:id="rId5"/>
    <p:sldLayoutId id="2147483708" r:id="rId6"/>
  </p:sldLayoutIdLst>
  <p:hf sldNum="0" hdr="0" ftr="0" dt="0"/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Clr>
          <a:schemeClr val="tx2"/>
        </a:buClr>
        <a:buFont typeface="Wingdings" pitchFamily="2" charset="2"/>
        <a:buChar char="§"/>
        <a:defRPr sz="24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Clr>
          <a:schemeClr val="tx1">
            <a:lumMod val="65000"/>
            <a:lumOff val="35000"/>
          </a:schemeClr>
        </a:buClr>
        <a:buFont typeface="Wingdings" pitchFamily="2" charset="2"/>
        <a:buChar char="§"/>
        <a:defRPr sz="22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0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11915" indent="0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None/>
        <a:defRPr sz="1800" b="0" i="1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apture d’écran 2021-02-19 19040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50371"/>
            <a:ext cx="10700931" cy="7810045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0" y="633058"/>
            <a:ext cx="10691813" cy="6574937"/>
          </a:xfrm>
        </p:spPr>
        <p:txBody>
          <a:bodyPr>
            <a:normAutofit fontScale="92500" lnSpcReduction="20000"/>
          </a:bodyPr>
          <a:lstStyle/>
          <a:p>
            <a:pPr lvl="0"/>
            <a:endParaRPr lang="fr-FR" dirty="0" smtClean="0">
              <a:latin typeface="Arial Narrow" pitchFamily="34" charset="0"/>
            </a:endParaRPr>
          </a:p>
          <a:p>
            <a:pPr lvl="0"/>
            <a:r>
              <a:rPr lang="fr-FR" dirty="0" smtClean="0">
                <a:latin typeface="Arial Narrow" pitchFamily="34" charset="0"/>
              </a:rPr>
              <a:t>1) </a:t>
            </a:r>
            <a:r>
              <a:rPr lang="fr-FR" dirty="0" smtClean="0"/>
              <a:t>Le schéma des mouvement quand tout est correct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 </a:t>
            </a:r>
            <a:r>
              <a:rPr lang="fr-FR" dirty="0" smtClean="0">
                <a:latin typeface="Arial Narrow" pitchFamily="34" charset="0"/>
              </a:rPr>
              <a:t>Cycle de vie d’un produit, de l’entrée à la sortie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0"/>
            <a:r>
              <a:rPr lang="fr-FR" dirty="0" smtClean="0">
                <a:latin typeface="Arial Narrow" pitchFamily="34" charset="0"/>
              </a:rPr>
              <a:t>2) </a:t>
            </a:r>
            <a:r>
              <a:rPr lang="fr-FR" dirty="0" smtClean="0"/>
              <a:t>Dépôt 06 non soldé : Préparations en cours et/ou non livrées</a:t>
            </a:r>
          </a:p>
          <a:p>
            <a:pPr>
              <a:buNone/>
            </a:pPr>
            <a:r>
              <a:rPr lang="fr-FR" dirty="0" smtClean="0">
                <a:latin typeface="Arial Narrow" pitchFamily="34" charset="0"/>
              </a:rPr>
              <a:t>         2.1 Préparation de commande pour J+n , marchandise non encore sortie de la BA</a:t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>           remède : Rien a faire , attendre, sera régularisé au jour   J+n</a:t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/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>     2.2  Commande non quittancée : l’association n’est pas venue prendre livraison</a:t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>            remède : sur le poste atelier annuler toutes les lignes de la cde par F7 </a:t>
            </a:r>
          </a:p>
          <a:p>
            <a:pPr>
              <a:buNone/>
            </a:pPr>
            <a:r>
              <a:rPr lang="fr-FR" dirty="0" smtClean="0">
                <a:latin typeface="Arial Narrow" pitchFamily="34" charset="0"/>
              </a:rPr>
              <a:t>         2.3  Comment retrouver le détail du dépôt 06 pour agir</a:t>
            </a:r>
          </a:p>
          <a:p>
            <a:endParaRPr lang="fr-FR" dirty="0" smtClean="0">
              <a:latin typeface="Arial Narrow" pitchFamily="34" charset="0"/>
            </a:endParaRPr>
          </a:p>
          <a:p>
            <a:r>
              <a:rPr lang="fr-F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Dépôt 06 non soldé du fait de mauvaises pratiques</a:t>
            </a:r>
            <a:br>
              <a:rPr lang="fr-F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dirty="0" smtClean="0">
                <a:latin typeface="Arial Narrow" pitchFamily="34" charset="0"/>
              </a:rPr>
              <a:t>     3.1  marchandises refusée (non livrée) , et annulée directement sur le poste </a:t>
            </a:r>
            <a:r>
              <a:rPr lang="fr-FR" dirty="0" err="1" smtClean="0">
                <a:latin typeface="Arial Narrow" pitchFamily="34" charset="0"/>
              </a:rPr>
              <a:t>Admin</a:t>
            </a:r>
            <a:r>
              <a:rPr lang="fr-FR" dirty="0" smtClean="0">
                <a:latin typeface="Arial Narrow" pitchFamily="34" charset="0"/>
              </a:rPr>
              <a:t/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>            remède : mouvement interne  Entrée 03 / Sortie 06</a:t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>            La bonne pratique : le retour en préparation</a:t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/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>     3.2  </a:t>
            </a:r>
            <a:r>
              <a:rPr lang="fr-FR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 Narrow" pitchFamily="34" charset="0"/>
              </a:rPr>
              <a:t>Ajout d’une ligne a un BL sur le poste Administratif , ou saisie complète du BL</a:t>
            </a:r>
            <a:br>
              <a:rPr lang="fr-FR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 Narrow" pitchFamily="34" charset="0"/>
              </a:rPr>
            </a:br>
            <a:r>
              <a:rPr lang="fr-FR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 Narrow" pitchFamily="34" charset="0"/>
              </a:rPr>
              <a:t>            remède : Mouvement interne  Entrée 06 / sortie 03 </a:t>
            </a:r>
            <a:br>
              <a:rPr lang="fr-FR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 Narrow" pitchFamily="34" charset="0"/>
              </a:rPr>
            </a:br>
            <a:r>
              <a:rPr lang="fr-FR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 Narrow" pitchFamily="34" charset="0"/>
              </a:rPr>
              <a:t>            La bonne pratique : modifier la commande et retour en préparation</a:t>
            </a:r>
            <a:br>
              <a:rPr lang="fr-FR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 Narrow" pitchFamily="34" charset="0"/>
              </a:rPr>
            </a:br>
            <a:endParaRPr lang="fr-FR" dirty="0" smtClean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Arial Narrow" pitchFamily="34" charset="0"/>
            </a:endParaRP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Dépôt 06 – Plan de la session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295605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lvl="0"/>
            <a:endParaRPr lang="fr-FR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Narrow" pitchFamily="34" charset="0"/>
            </a:endParaRPr>
          </a:p>
          <a:p>
            <a:pPr lvl="0"/>
            <a:r>
              <a:rPr lang="fr-FR" dirty="0" smtClean="0">
                <a:solidFill>
                  <a:schemeClr val="tx1"/>
                </a:solidFill>
                <a:latin typeface="Arial Narrow" pitchFamily="34" charset="0"/>
              </a:rPr>
              <a:t>1</a:t>
            </a:r>
            <a:r>
              <a:rPr lang="fr-FR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 Narrow" pitchFamily="34" charset="0"/>
              </a:rPr>
              <a:t>) </a:t>
            </a:r>
            <a:r>
              <a:rPr lang="fr-FR" sz="2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Entrée en stock : Réception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smtClean="0">
                <a:latin typeface="Arial Narrow" pitchFamily="34" charset="0"/>
              </a:rPr>
              <a:t> Incidence mouvement : Entrée dans le dépôt 02</a:t>
            </a:r>
            <a:br>
              <a:rPr lang="fr-FR" b="1" dirty="0" smtClean="0">
                <a:latin typeface="Arial Narrow" pitchFamily="34" charset="0"/>
              </a:rPr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solidFill>
                  <a:schemeClr val="tx1"/>
                </a:solidFill>
                <a:latin typeface="Arial Narrow" pitchFamily="34" charset="0"/>
              </a:rPr>
              <a:t>2) </a:t>
            </a:r>
            <a:r>
              <a:rPr lang="fr-FR" dirty="0" smtClean="0">
                <a:solidFill>
                  <a:schemeClr val="tx1"/>
                </a:solidFill>
              </a:rPr>
              <a:t>Alimentation du stock de picking</a:t>
            </a:r>
          </a:p>
          <a:p>
            <a:pPr>
              <a:buNone/>
            </a:pPr>
            <a:r>
              <a:rPr lang="fr-FR" dirty="0" smtClean="0">
                <a:latin typeface="Arial Narrow" pitchFamily="34" charset="0"/>
              </a:rPr>
              <a:t>         Incidence mouvement : Sortie dépôt 02 / Entrée dans le dépôt 03</a:t>
            </a:r>
            <a:br>
              <a:rPr lang="fr-FR" dirty="0" smtClean="0">
                <a:latin typeface="Arial Narrow" pitchFamily="34" charset="0"/>
              </a:rPr>
            </a:br>
            <a:endParaRPr lang="fr-FR" dirty="0" smtClean="0">
              <a:latin typeface="Arial Narrow" pitchFamily="34" charset="0"/>
            </a:endParaRPr>
          </a:p>
          <a:p>
            <a:pPr lvl="0"/>
            <a:r>
              <a:rPr lang="fr-FR" dirty="0" smtClean="0">
                <a:solidFill>
                  <a:schemeClr val="tx1"/>
                </a:solidFill>
                <a:latin typeface="Arial Narrow" pitchFamily="34" charset="0"/>
              </a:rPr>
              <a:t>3) </a:t>
            </a:r>
            <a:r>
              <a:rPr lang="fr-FR" dirty="0" smtClean="0">
                <a:solidFill>
                  <a:schemeClr val="tx1"/>
                </a:solidFill>
              </a:rPr>
              <a:t>Préparation de commande</a:t>
            </a:r>
            <a:r>
              <a:rPr lang="fr-FR" dirty="0" smtClean="0">
                <a:latin typeface="Arial Narrow" pitchFamily="34" charset="0"/>
              </a:rPr>
              <a:t/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>      Incidence mouvement : Sortie dépôt 03 / Entrée dans le dépôt 06</a:t>
            </a:r>
            <a:br>
              <a:rPr lang="fr-FR" dirty="0" smtClean="0">
                <a:latin typeface="Arial Narrow" pitchFamily="34" charset="0"/>
              </a:rPr>
            </a:br>
            <a:endParaRPr lang="fr-FR" dirty="0" smtClean="0">
              <a:latin typeface="Arial Narrow" pitchFamily="34" charset="0"/>
            </a:endParaRPr>
          </a:p>
          <a:p>
            <a:pPr lvl="0"/>
            <a:r>
              <a:rPr lang="fr-FR" dirty="0" smtClean="0">
                <a:solidFill>
                  <a:schemeClr val="tx1"/>
                </a:solidFill>
                <a:latin typeface="Arial Narrow" pitchFamily="34" charset="0"/>
              </a:rPr>
              <a:t>4) </a:t>
            </a:r>
            <a:r>
              <a:rPr lang="fr-FR" dirty="0" smtClean="0">
                <a:solidFill>
                  <a:schemeClr val="tx1"/>
                </a:solidFill>
              </a:rPr>
              <a:t>Sortie de la BA : Quittancement</a:t>
            </a:r>
            <a:r>
              <a:rPr lang="fr-FR" dirty="0" smtClean="0">
                <a:latin typeface="Arial Narrow" pitchFamily="34" charset="0"/>
              </a:rPr>
              <a:t/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>      Incidence mouvement : Sortie du dépôt 06</a:t>
            </a:r>
            <a:br>
              <a:rPr lang="fr-FR" dirty="0" smtClean="0">
                <a:latin typeface="Arial Narrow" pitchFamily="34" charset="0"/>
              </a:rPr>
            </a:br>
            <a:endParaRPr lang="fr-FR" dirty="0" smtClean="0">
              <a:latin typeface="Arial Narrow" pitchFamily="34" charset="0"/>
            </a:endParaRP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cycle complet d’une marchandise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295605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fr-FR" dirty="0" smtClean="0">
              <a:latin typeface="Arial Narrow" pitchFamily="34" charset="0"/>
            </a:endParaRPr>
          </a:p>
          <a:p>
            <a:pPr lvl="0"/>
            <a:r>
              <a:rPr lang="fr-FR" dirty="0" smtClean="0">
                <a:solidFill>
                  <a:schemeClr val="tx1"/>
                </a:solidFill>
                <a:latin typeface="Arial Narrow" pitchFamily="34" charset="0"/>
              </a:rPr>
              <a:t>1) </a:t>
            </a:r>
            <a:r>
              <a:rPr lang="fr-FR" dirty="0" smtClean="0">
                <a:solidFill>
                  <a:schemeClr val="tx1"/>
                </a:solidFill>
              </a:rPr>
              <a:t>Entrée en stock : Réception</a:t>
            </a:r>
            <a:r>
              <a:rPr lang="fr-FR" b="1" dirty="0" smtClean="0">
                <a:solidFill>
                  <a:schemeClr val="tx1"/>
                </a:solidFill>
              </a:rPr>
              <a:t/>
            </a:r>
            <a:br>
              <a:rPr lang="fr-FR" b="1" dirty="0" smtClean="0">
                <a:solidFill>
                  <a:schemeClr val="tx1"/>
                </a:solidFill>
              </a:rPr>
            </a:br>
            <a:r>
              <a:rPr lang="fr-FR" b="1" dirty="0" smtClean="0"/>
              <a:t>    </a:t>
            </a:r>
            <a:r>
              <a:rPr lang="fr-FR" dirty="0" smtClean="0">
                <a:latin typeface="Arial Narrow" pitchFamily="34" charset="0"/>
              </a:rPr>
              <a:t> Incidence mouvement : Entrée dans le dépôt 02</a:t>
            </a:r>
            <a:br>
              <a:rPr lang="fr-FR" dirty="0" smtClean="0">
                <a:latin typeface="Arial Narrow" pitchFamily="34" charset="0"/>
              </a:rPr>
            </a:br>
            <a:endParaRPr lang="fr-FR" dirty="0" smtClean="0">
              <a:latin typeface="Arial Narrow" pitchFamily="34" charset="0"/>
            </a:endParaRPr>
          </a:p>
          <a:p>
            <a:pPr lvl="0"/>
            <a:r>
              <a:rPr lang="fr-FR" dirty="0" smtClean="0">
                <a:latin typeface="Arial Narrow" pitchFamily="34" charset="0"/>
              </a:rPr>
              <a:t>2) </a:t>
            </a:r>
            <a:r>
              <a:rPr lang="fr-FR" sz="2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Alimentation du stock de picking</a:t>
            </a:r>
            <a:endParaRPr lang="fr-FR" sz="2800" b="1" dirty="0" smtClean="0">
              <a:effectLst>
                <a:glow rad="45500">
                  <a:schemeClr val="accent1">
                    <a:satMod val="220000"/>
                    <a:alpha val="35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None/>
            </a:pPr>
            <a:r>
              <a:rPr lang="fr-FR" dirty="0" smtClean="0">
                <a:latin typeface="Arial Narrow" pitchFamily="34" charset="0"/>
              </a:rPr>
              <a:t>         Incidence mouvement : Sortie dépôt 02 / Entrée dans le dépôt 03</a:t>
            </a:r>
            <a:br>
              <a:rPr lang="fr-FR" dirty="0" smtClean="0">
                <a:latin typeface="Arial Narrow" pitchFamily="34" charset="0"/>
              </a:rPr>
            </a:br>
            <a:endParaRPr lang="fr-FR" dirty="0" smtClean="0">
              <a:latin typeface="Arial Narrow" pitchFamily="34" charset="0"/>
            </a:endParaRPr>
          </a:p>
          <a:p>
            <a:pPr lvl="0"/>
            <a:r>
              <a:rPr lang="fr-FR" dirty="0" smtClean="0">
                <a:latin typeface="Arial Narrow" pitchFamily="34" charset="0"/>
              </a:rPr>
              <a:t>3) </a:t>
            </a:r>
            <a:r>
              <a:rPr lang="fr-FR" dirty="0" smtClean="0"/>
              <a:t>Préparation de commande</a:t>
            </a:r>
            <a:r>
              <a:rPr lang="fr-FR" dirty="0" smtClean="0">
                <a:latin typeface="Arial Narrow" pitchFamily="34" charset="0"/>
              </a:rPr>
              <a:t/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>      Incidence mouvement : Sortie dépôt 03 / Entrée dans le dépôt 06</a:t>
            </a:r>
            <a:br>
              <a:rPr lang="fr-FR" dirty="0" smtClean="0">
                <a:latin typeface="Arial Narrow" pitchFamily="34" charset="0"/>
              </a:rPr>
            </a:br>
            <a:endParaRPr lang="fr-FR" dirty="0" smtClean="0">
              <a:latin typeface="Arial Narrow" pitchFamily="34" charset="0"/>
            </a:endParaRPr>
          </a:p>
          <a:p>
            <a:pPr lvl="0"/>
            <a:r>
              <a:rPr lang="fr-FR" dirty="0" smtClean="0">
                <a:latin typeface="Arial Narrow" pitchFamily="34" charset="0"/>
              </a:rPr>
              <a:t>4) </a:t>
            </a:r>
            <a:r>
              <a:rPr lang="fr-FR" dirty="0" smtClean="0"/>
              <a:t>Sortie de la BA : Quittancement</a:t>
            </a:r>
            <a:r>
              <a:rPr lang="fr-FR" dirty="0" smtClean="0">
                <a:latin typeface="Arial Narrow" pitchFamily="34" charset="0"/>
              </a:rPr>
              <a:t/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>      Incidence mouvement : Sortie du dépôt 06</a:t>
            </a:r>
            <a:br>
              <a:rPr lang="fr-FR" dirty="0" smtClean="0">
                <a:latin typeface="Arial Narrow" pitchFamily="34" charset="0"/>
              </a:rPr>
            </a:br>
            <a:endParaRPr lang="fr-FR" dirty="0" smtClean="0">
              <a:latin typeface="Arial Narrow" pitchFamily="34" charset="0"/>
            </a:endParaRP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cycle complet d’une marchandise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295605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fr-FR" dirty="0" smtClean="0">
              <a:latin typeface="Arial Narrow" pitchFamily="34" charset="0"/>
            </a:endParaRPr>
          </a:p>
          <a:p>
            <a:pPr lvl="0"/>
            <a:r>
              <a:rPr lang="fr-FR" dirty="0" smtClean="0">
                <a:solidFill>
                  <a:schemeClr val="tx1"/>
                </a:solidFill>
                <a:latin typeface="Arial Narrow" pitchFamily="34" charset="0"/>
              </a:rPr>
              <a:t>1) </a:t>
            </a:r>
            <a:r>
              <a:rPr lang="fr-FR" dirty="0" smtClean="0">
                <a:solidFill>
                  <a:schemeClr val="tx1"/>
                </a:solidFill>
              </a:rPr>
              <a:t>Entrée en stock : Réception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dirty="0" smtClean="0">
                <a:latin typeface="Arial Narrow" pitchFamily="34" charset="0"/>
              </a:rPr>
              <a:t> Incidence mouvement : Entrée dans le dépôt 02</a:t>
            </a:r>
            <a:br>
              <a:rPr lang="fr-FR" dirty="0" smtClean="0">
                <a:latin typeface="Arial Narrow" pitchFamily="34" charset="0"/>
              </a:rPr>
            </a:br>
            <a:endParaRPr lang="fr-FR" dirty="0" smtClean="0">
              <a:latin typeface="Arial Narrow" pitchFamily="34" charset="0"/>
            </a:endParaRPr>
          </a:p>
          <a:p>
            <a:pPr lvl="0"/>
            <a:r>
              <a:rPr lang="fr-FR" dirty="0" smtClean="0">
                <a:latin typeface="Arial Narrow" pitchFamily="34" charset="0"/>
              </a:rPr>
              <a:t>2) </a:t>
            </a:r>
            <a:r>
              <a:rPr lang="fr-FR" dirty="0" smtClean="0"/>
              <a:t>Alimentation du stock de picking</a:t>
            </a:r>
          </a:p>
          <a:p>
            <a:pPr>
              <a:buNone/>
            </a:pPr>
            <a:r>
              <a:rPr lang="fr-FR" dirty="0" smtClean="0">
                <a:latin typeface="Arial Narrow" pitchFamily="34" charset="0"/>
              </a:rPr>
              <a:t>         Incidence mouvement : Sortie dépôt 02 / Entrée dans le dépôt 03</a:t>
            </a:r>
            <a:br>
              <a:rPr lang="fr-FR" dirty="0" smtClean="0">
                <a:latin typeface="Arial Narrow" pitchFamily="34" charset="0"/>
              </a:rPr>
            </a:br>
            <a:endParaRPr lang="fr-FR" dirty="0" smtClean="0">
              <a:latin typeface="Arial Narrow" pitchFamily="34" charset="0"/>
            </a:endParaRPr>
          </a:p>
          <a:p>
            <a:pPr lvl="0"/>
            <a:r>
              <a:rPr lang="fr-FR" dirty="0" smtClean="0">
                <a:latin typeface="Arial Narrow" pitchFamily="34" charset="0"/>
              </a:rPr>
              <a:t>3) </a:t>
            </a:r>
            <a:r>
              <a:rPr lang="fr-FR" sz="2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Préparation de commande</a:t>
            </a:r>
            <a:r>
              <a:rPr lang="fr-FR" dirty="0" smtClean="0">
                <a:latin typeface="Arial Narrow" pitchFamily="34" charset="0"/>
              </a:rPr>
              <a:t/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>      Incidence mouvement : Sortie dépôt 03 / Entrée dans le dépôt 06</a:t>
            </a:r>
            <a:br>
              <a:rPr lang="fr-FR" dirty="0" smtClean="0">
                <a:latin typeface="Arial Narrow" pitchFamily="34" charset="0"/>
              </a:rPr>
            </a:br>
            <a:endParaRPr lang="fr-FR" dirty="0" smtClean="0">
              <a:latin typeface="Arial Narrow" pitchFamily="34" charset="0"/>
            </a:endParaRPr>
          </a:p>
          <a:p>
            <a:pPr lvl="0"/>
            <a:r>
              <a:rPr lang="fr-FR" dirty="0" smtClean="0">
                <a:latin typeface="Arial Narrow" pitchFamily="34" charset="0"/>
              </a:rPr>
              <a:t>4) </a:t>
            </a:r>
            <a:r>
              <a:rPr lang="fr-FR" dirty="0" smtClean="0"/>
              <a:t>Sortie de la BA : Quittancement</a:t>
            </a:r>
            <a:r>
              <a:rPr lang="fr-FR" dirty="0" smtClean="0">
                <a:latin typeface="Arial Narrow" pitchFamily="34" charset="0"/>
              </a:rPr>
              <a:t/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>      Incidence mouvement : Sortie du dépôt 06</a:t>
            </a:r>
            <a:br>
              <a:rPr lang="fr-FR" dirty="0" smtClean="0">
                <a:latin typeface="Arial Narrow" pitchFamily="34" charset="0"/>
              </a:rPr>
            </a:br>
            <a:endParaRPr lang="fr-FR" dirty="0" smtClean="0">
              <a:latin typeface="Arial Narrow" pitchFamily="34" charset="0"/>
            </a:endParaRP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cycle complet d’une marchandise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295605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fr-FR" dirty="0" smtClean="0">
              <a:latin typeface="Arial Narrow" pitchFamily="34" charset="0"/>
            </a:endParaRPr>
          </a:p>
          <a:p>
            <a:pPr lvl="0"/>
            <a:r>
              <a:rPr lang="fr-FR" dirty="0" smtClean="0">
                <a:solidFill>
                  <a:srgbClr val="F57901"/>
                </a:solidFill>
                <a:latin typeface="Arial Narrow" pitchFamily="34" charset="0"/>
              </a:rPr>
              <a:t>1</a:t>
            </a:r>
            <a:r>
              <a:rPr lang="fr-FR" dirty="0" smtClean="0">
                <a:solidFill>
                  <a:schemeClr val="tx1"/>
                </a:solidFill>
                <a:latin typeface="Arial Narrow" pitchFamily="34" charset="0"/>
              </a:rPr>
              <a:t>) </a:t>
            </a:r>
            <a:r>
              <a:rPr lang="fr-FR" dirty="0" smtClean="0">
                <a:solidFill>
                  <a:schemeClr val="tx1"/>
                </a:solidFill>
              </a:rPr>
              <a:t>Entrée en stock : Réception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dirty="0" smtClean="0">
                <a:latin typeface="Arial Narrow" pitchFamily="34" charset="0"/>
              </a:rPr>
              <a:t> Incidence mouvement : Entrée dans le dépôt 02</a:t>
            </a:r>
            <a:br>
              <a:rPr lang="fr-FR" dirty="0" smtClean="0">
                <a:latin typeface="Arial Narrow" pitchFamily="34" charset="0"/>
              </a:rPr>
            </a:br>
            <a:endParaRPr lang="fr-FR" dirty="0" smtClean="0">
              <a:latin typeface="Arial Narrow" pitchFamily="34" charset="0"/>
            </a:endParaRPr>
          </a:p>
          <a:p>
            <a:pPr lvl="0"/>
            <a:r>
              <a:rPr lang="fr-FR" dirty="0" smtClean="0">
                <a:latin typeface="Arial Narrow" pitchFamily="34" charset="0"/>
              </a:rPr>
              <a:t>2) </a:t>
            </a:r>
            <a:r>
              <a:rPr lang="fr-FR" dirty="0" smtClean="0"/>
              <a:t>Alimentation du stock de picking</a:t>
            </a:r>
          </a:p>
          <a:p>
            <a:pPr>
              <a:buNone/>
            </a:pPr>
            <a:r>
              <a:rPr lang="fr-FR" dirty="0" smtClean="0">
                <a:latin typeface="Arial Narrow" pitchFamily="34" charset="0"/>
              </a:rPr>
              <a:t>         Incidence mouvement : Sortie dépôt 02 / Entrée dans le dépôt 03</a:t>
            </a:r>
            <a:br>
              <a:rPr lang="fr-FR" dirty="0" smtClean="0">
                <a:latin typeface="Arial Narrow" pitchFamily="34" charset="0"/>
              </a:rPr>
            </a:br>
            <a:endParaRPr lang="fr-FR" dirty="0" smtClean="0">
              <a:latin typeface="Arial Narrow" pitchFamily="34" charset="0"/>
            </a:endParaRPr>
          </a:p>
          <a:p>
            <a:pPr lvl="0"/>
            <a:r>
              <a:rPr lang="fr-FR" dirty="0" smtClean="0">
                <a:latin typeface="Arial Narrow" pitchFamily="34" charset="0"/>
              </a:rPr>
              <a:t>3) </a:t>
            </a:r>
            <a:r>
              <a:rPr lang="fr-FR" dirty="0" smtClean="0"/>
              <a:t>Préparation de commande</a:t>
            </a:r>
            <a:r>
              <a:rPr lang="fr-FR" dirty="0" smtClean="0">
                <a:latin typeface="Arial Narrow" pitchFamily="34" charset="0"/>
              </a:rPr>
              <a:t/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>      Incidence mouvement : Sortie dépôt 03 / Entrée dans le dépôt 06</a:t>
            </a:r>
            <a:br>
              <a:rPr lang="fr-FR" dirty="0" smtClean="0">
                <a:latin typeface="Arial Narrow" pitchFamily="34" charset="0"/>
              </a:rPr>
            </a:br>
            <a:endParaRPr lang="fr-FR" dirty="0" smtClean="0">
              <a:latin typeface="Arial Narrow" pitchFamily="34" charset="0"/>
            </a:endParaRPr>
          </a:p>
          <a:p>
            <a:pPr lvl="0"/>
            <a:r>
              <a:rPr lang="fr-FR" dirty="0" smtClean="0">
                <a:latin typeface="Arial Narrow" pitchFamily="34" charset="0"/>
              </a:rPr>
              <a:t>4) </a:t>
            </a:r>
            <a:r>
              <a:rPr lang="fr-FR" sz="2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Sortie de la BA : Quittancement</a:t>
            </a:r>
            <a:r>
              <a:rPr lang="fr-FR" dirty="0" smtClean="0">
                <a:latin typeface="Arial Narrow" pitchFamily="34" charset="0"/>
              </a:rPr>
              <a:t/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>      Incidence mouvement : Sortie du dépôt 06</a:t>
            </a:r>
            <a:br>
              <a:rPr lang="fr-FR" dirty="0" smtClean="0">
                <a:latin typeface="Arial Narrow" pitchFamily="34" charset="0"/>
              </a:rPr>
            </a:br>
            <a:endParaRPr lang="fr-FR" dirty="0" smtClean="0">
              <a:latin typeface="Arial Narrow" pitchFamily="34" charset="0"/>
            </a:endParaRP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cycle complet d’une marchandise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295605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53085" y="-102337"/>
            <a:ext cx="9603666" cy="605353"/>
          </a:xfrm>
        </p:spPr>
        <p:txBody>
          <a:bodyPr/>
          <a:lstStyle/>
          <a:p>
            <a:r>
              <a:rPr lang="fr-FR" dirty="0" smtClean="0"/>
              <a:t>Mouvements par dépôt  générés par le cycle complet</a:t>
            </a:r>
            <a:endParaRPr lang="fr-FR" dirty="0"/>
          </a:p>
        </p:txBody>
      </p:sp>
      <p:pic>
        <p:nvPicPr>
          <p:cNvPr id="8" name="Espace réservé du contenu 7" descr="Capture d’écran 2021-03-03 14000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33644"/>
            <a:ext cx="10691813" cy="6205949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53085" y="-102337"/>
            <a:ext cx="9603666" cy="605353"/>
          </a:xfrm>
        </p:spPr>
        <p:txBody>
          <a:bodyPr/>
          <a:lstStyle/>
          <a:p>
            <a:r>
              <a:rPr lang="fr-FR" dirty="0" smtClean="0"/>
              <a:t>Mouvements par dépôt  générés par le cycle complet</a:t>
            </a:r>
            <a:endParaRPr lang="fr-FR" dirty="0"/>
          </a:p>
        </p:txBody>
      </p:sp>
      <p:pic>
        <p:nvPicPr>
          <p:cNvPr id="5" name="Espace réservé du contenu 4" descr="Capture d’écran 2021-03-03 1514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503016"/>
            <a:ext cx="10691813" cy="626734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53085" y="-102337"/>
            <a:ext cx="9603666" cy="605353"/>
          </a:xfrm>
        </p:spPr>
        <p:txBody>
          <a:bodyPr/>
          <a:lstStyle/>
          <a:p>
            <a:r>
              <a:rPr lang="fr-FR" dirty="0" smtClean="0"/>
              <a:t>Mouvements par dépôt  générés par le cycle complet</a:t>
            </a:r>
            <a:endParaRPr lang="fr-FR" dirty="0"/>
          </a:p>
        </p:txBody>
      </p:sp>
      <p:pic>
        <p:nvPicPr>
          <p:cNvPr id="6" name="Espace réservé du contenu 5" descr="Capture d’écran 2021-03-03 15422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716821"/>
            <a:ext cx="10691812" cy="5864849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53085" y="-102337"/>
            <a:ext cx="9603666" cy="605353"/>
          </a:xfrm>
        </p:spPr>
        <p:txBody>
          <a:bodyPr/>
          <a:lstStyle/>
          <a:p>
            <a:r>
              <a:rPr lang="fr-FR" dirty="0" smtClean="0"/>
              <a:t>Mouvements par dépôt  générés par le cycle complet</a:t>
            </a:r>
            <a:endParaRPr lang="fr-FR" dirty="0"/>
          </a:p>
        </p:txBody>
      </p:sp>
      <p:pic>
        <p:nvPicPr>
          <p:cNvPr id="6" name="Espace réservé du contenu 5" descr="Capture d’écran 2021-02-20 19043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568742"/>
            <a:ext cx="10691814" cy="6990933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apture d’écran 2021-02-20 21470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91404"/>
            <a:ext cx="10691813" cy="7720449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notion de dépôt dans VIF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2721436" y="1077693"/>
            <a:ext cx="1077686" cy="62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Dépôt 02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4626419" y="1143009"/>
            <a:ext cx="1197429" cy="62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Dépôt 03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8088082" y="892629"/>
            <a:ext cx="1716265" cy="9361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Dépôt 06</a:t>
            </a:r>
            <a:endParaRPr lang="fr-FR" dirty="0"/>
          </a:p>
        </p:txBody>
      </p:sp>
      <p:pic>
        <p:nvPicPr>
          <p:cNvPr id="9" name="Espace réservé du contenu 8" descr="h360-crossin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91475"/>
            <a:ext cx="10510575" cy="4510089"/>
          </a:xfrm>
        </p:spPr>
      </p:pic>
    </p:spTree>
    <p:extLst>
      <p:ext uri="{BB962C8B-B14F-4D97-AF65-F5344CB8AC3E}">
        <p14:creationId xmlns:p14="http://schemas.microsoft.com/office/powerpoint/2010/main" xmlns="" val="2295605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apture d’écran 2021-02-20 23274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331597"/>
            <a:ext cx="10691813" cy="7891271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3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b="1" smtClean="0"/>
              <a:t>La bonne pratique</a:t>
            </a:r>
            <a:r>
              <a:rPr smtClean="0"/>
              <a:t/>
            </a:r>
            <a:br>
              <a:rPr smtClean="0"/>
            </a:br>
            <a:r>
              <a:rPr smtClean="0"/>
              <a:t/>
            </a:r>
            <a:br>
              <a:rPr smtClean="0"/>
            </a:br>
            <a:r>
              <a:rPr smtClean="0"/>
              <a:t>Ne pas corriger sur le poste</a:t>
            </a:r>
            <a:br>
              <a:rPr smtClean="0"/>
            </a:br>
            <a:r>
              <a:rPr smtClean="0"/>
              <a:t>administratif :</a:t>
            </a:r>
            <a:br>
              <a:rPr smtClean="0"/>
            </a:br>
            <a:r>
              <a:rPr smtClean="0"/>
              <a:t/>
            </a:r>
            <a:br>
              <a:rPr smtClean="0"/>
            </a:br>
            <a:r>
              <a:rPr smtClean="0"/>
              <a:t>Faire un Retour Preparation</a:t>
            </a:r>
          </a:p>
          <a:p>
            <a:endParaRPr/>
          </a:p>
          <a:p>
            <a:endParaRPr smtClean="0"/>
          </a:p>
          <a:p>
            <a:endParaRPr/>
          </a:p>
          <a:p>
            <a:endParaRPr smtClean="0"/>
          </a:p>
          <a:p>
            <a:endParaRPr smtClean="0"/>
          </a:p>
          <a:p>
            <a:pPr>
              <a:buNone/>
            </a:pPr>
            <a:r>
              <a:rPr smtClean="0"/>
              <a:t> Et annuler la ligne sur le poste atelier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4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b="1" smtClean="0"/>
              <a:t>Reméde Immédiat</a:t>
            </a:r>
          </a:p>
          <a:p>
            <a:pPr>
              <a:buNone/>
            </a:pPr>
            <a:endParaRPr/>
          </a:p>
          <a:p>
            <a:endParaRPr smtClean="0"/>
          </a:p>
          <a:p>
            <a:pPr>
              <a:buNone/>
            </a:pPr>
            <a:r>
              <a:rPr lang="fr-FR" dirty="0" smtClean="0"/>
              <a:t>P</a:t>
            </a:r>
            <a:r>
              <a:rPr smtClean="0"/>
              <a:t>our rétablir les bonnes valeurs </a:t>
            </a:r>
          </a:p>
          <a:p>
            <a:pPr>
              <a:buNone/>
            </a:pPr>
            <a:r>
              <a:rPr smtClean="0"/>
              <a:t>il faudra passer un mouvement</a:t>
            </a:r>
          </a:p>
          <a:p>
            <a:pPr>
              <a:buNone/>
            </a:pPr>
            <a:r>
              <a:rPr lang="fr-FR" dirty="0" smtClean="0"/>
              <a:t>I</a:t>
            </a:r>
            <a:r>
              <a:rPr smtClean="0"/>
              <a:t>nterne :</a:t>
            </a:r>
            <a:br>
              <a:rPr smtClean="0"/>
            </a:br>
            <a:r>
              <a:rPr smtClean="0"/>
              <a:t/>
            </a:r>
            <a:br>
              <a:rPr smtClean="0"/>
            </a:br>
            <a:r>
              <a:rPr smtClean="0"/>
              <a:t>Sortie du dép</a:t>
            </a:r>
            <a:r>
              <a:rPr lang="fr-FR" dirty="0" smtClean="0"/>
              <a:t>ô</a:t>
            </a:r>
            <a:r>
              <a:rPr smtClean="0"/>
              <a:t>t 06</a:t>
            </a:r>
            <a:br>
              <a:rPr smtClean="0"/>
            </a:br>
            <a:r>
              <a:rPr smtClean="0"/>
              <a:t>et</a:t>
            </a:r>
            <a:br>
              <a:rPr smtClean="0"/>
            </a:br>
            <a:r>
              <a:rPr smtClean="0"/>
              <a:t>Entrée en dép</a:t>
            </a:r>
            <a:r>
              <a:rPr lang="fr-FR" dirty="0" smtClean="0"/>
              <a:t>ô</a:t>
            </a:r>
            <a:r>
              <a:rPr smtClean="0"/>
              <a:t>t 03</a:t>
            </a:r>
          </a:p>
          <a:p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Conséquence</a:t>
            </a:r>
            <a:endParaRPr lang="fr-FR" dirty="0"/>
          </a:p>
        </p:txBody>
      </p:sp>
      <p:pic>
        <p:nvPicPr>
          <p:cNvPr id="5" name="Image 4" descr="Capture d’écran 2021-03-02 1630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025" y="3327677"/>
            <a:ext cx="3988179" cy="223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5172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3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 lnSpcReduction="10000"/>
          </a:bodyPr>
          <a:lstStyle/>
          <a:p>
            <a:r>
              <a:rPr b="1" smtClean="0"/>
              <a:t>La bonne pratique</a:t>
            </a:r>
            <a:r>
              <a:rPr smtClean="0"/>
              <a:t/>
            </a:r>
            <a:br>
              <a:rPr smtClean="0"/>
            </a:br>
            <a:r>
              <a:rPr smtClean="0"/>
              <a:t/>
            </a:r>
            <a:br>
              <a:rPr smtClean="0"/>
            </a:br>
            <a:r>
              <a:rPr smtClean="0"/>
              <a:t>Ne pas corriger le BL sur le poste administratif :</a:t>
            </a:r>
            <a:br>
              <a:rPr smtClean="0"/>
            </a:br>
            <a:r>
              <a:rPr smtClean="0"/>
              <a:t>- ajouter une ligne à la</a:t>
            </a:r>
            <a:br>
              <a:rPr smtClean="0"/>
            </a:br>
            <a:r>
              <a:rPr smtClean="0"/>
              <a:t>    commande</a:t>
            </a:r>
            <a:br>
              <a:rPr smtClean="0"/>
            </a:br>
            <a:r>
              <a:rPr smtClean="0"/>
              <a:t>- Faire un Retour Preparation</a:t>
            </a:r>
          </a:p>
          <a:p>
            <a:endParaRPr/>
          </a:p>
          <a:p>
            <a:endParaRPr smtClean="0"/>
          </a:p>
          <a:p>
            <a:endParaRPr/>
          </a:p>
          <a:p>
            <a:endParaRPr smtClean="0"/>
          </a:p>
          <a:p>
            <a:r>
              <a:rPr smtClean="0"/>
              <a:t/>
            </a:r>
            <a:br>
              <a:rPr smtClean="0"/>
            </a:br>
            <a:endParaRPr smtClean="0"/>
          </a:p>
          <a:p>
            <a:pPr>
              <a:buNone/>
            </a:pPr>
            <a:r>
              <a:rPr smtClean="0"/>
              <a:t> Et ajouter la livraison sur le poste atelier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4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b="1" smtClean="0"/>
              <a:t>Reméde Immédiat</a:t>
            </a:r>
          </a:p>
          <a:p>
            <a:pPr>
              <a:buNone/>
            </a:pPr>
            <a:endParaRPr/>
          </a:p>
          <a:p>
            <a:endParaRPr smtClean="0"/>
          </a:p>
          <a:p>
            <a:pPr>
              <a:buNone/>
            </a:pPr>
            <a:r>
              <a:rPr lang="fr-FR" dirty="0" smtClean="0"/>
              <a:t>P</a:t>
            </a:r>
            <a:r>
              <a:rPr smtClean="0"/>
              <a:t>our rétablir les bonnes valeurs </a:t>
            </a:r>
          </a:p>
          <a:p>
            <a:pPr>
              <a:buNone/>
            </a:pPr>
            <a:r>
              <a:rPr smtClean="0"/>
              <a:t>il faudra passer un mouvement</a:t>
            </a:r>
          </a:p>
          <a:p>
            <a:pPr>
              <a:buNone/>
            </a:pPr>
            <a:r>
              <a:rPr lang="fr-FR" dirty="0" smtClean="0"/>
              <a:t>I</a:t>
            </a:r>
            <a:r>
              <a:rPr smtClean="0"/>
              <a:t>nterne :</a:t>
            </a:r>
            <a:br>
              <a:rPr smtClean="0"/>
            </a:br>
            <a:r>
              <a:rPr smtClean="0"/>
              <a:t/>
            </a:r>
            <a:br>
              <a:rPr smtClean="0"/>
            </a:br>
            <a:r>
              <a:rPr smtClean="0"/>
              <a:t>Sortie du dép</a:t>
            </a:r>
            <a:r>
              <a:rPr lang="fr-FR" dirty="0" smtClean="0"/>
              <a:t>ô</a:t>
            </a:r>
            <a:r>
              <a:rPr smtClean="0"/>
              <a:t>t 03</a:t>
            </a:r>
            <a:br>
              <a:rPr smtClean="0"/>
            </a:br>
            <a:r>
              <a:rPr smtClean="0"/>
              <a:t>et</a:t>
            </a:r>
            <a:br>
              <a:rPr smtClean="0"/>
            </a:br>
            <a:r>
              <a:rPr smtClean="0"/>
              <a:t>Entrée en dép</a:t>
            </a:r>
            <a:r>
              <a:rPr lang="fr-FR" dirty="0" smtClean="0"/>
              <a:t>ô</a:t>
            </a:r>
            <a:r>
              <a:rPr smtClean="0"/>
              <a:t>t 06</a:t>
            </a:r>
          </a:p>
          <a:p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Conséquence</a:t>
            </a:r>
            <a:endParaRPr lang="fr-FR" dirty="0"/>
          </a:p>
        </p:txBody>
      </p:sp>
      <p:pic>
        <p:nvPicPr>
          <p:cNvPr id="5" name="Image 4" descr="Capture d’écran 2021-03-02 1630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025" y="3476729"/>
            <a:ext cx="3988179" cy="209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5172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Capture d’écran 2021-03-02 201545.jpg"/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0" y="-456478"/>
            <a:ext cx="10691813" cy="8016154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apture d’écran 2021-03-04 11595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9501" y="543207"/>
            <a:ext cx="10711314" cy="6219333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Recherche du détail de la zone 06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295605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06155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00301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02517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notion de dépôt dans VIF</a:t>
            </a:r>
            <a:endParaRPr lang="fr-F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090057" y="745457"/>
            <a:ext cx="6192880" cy="363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oneTexte 4"/>
          <p:cNvSpPr txBox="1"/>
          <p:nvPr/>
        </p:nvSpPr>
        <p:spPr>
          <a:xfrm>
            <a:off x="566057" y="4582873"/>
            <a:ext cx="9220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Arial Narrow" pitchFamily="34" charset="0"/>
              </a:rPr>
              <a:t>Le stock est divisé en dépôts , correspondant à des emplacement physiques ou à des flux.</a:t>
            </a:r>
          </a:p>
          <a:p>
            <a:endParaRPr lang="fr-FR" sz="2000" dirty="0" smtClean="0">
              <a:latin typeface="Arial Narrow" pitchFamily="34" charset="0"/>
            </a:endParaRPr>
          </a:p>
          <a:p>
            <a:r>
              <a:rPr lang="fr-FR" sz="2000" dirty="0" smtClean="0">
                <a:latin typeface="Arial Narrow" pitchFamily="34" charset="0"/>
              </a:rPr>
              <a:t>Le </a:t>
            </a:r>
            <a:r>
              <a:rPr lang="fr-FR" sz="2000" b="1" dirty="0" smtClean="0">
                <a:latin typeface="Arial Narrow" pitchFamily="34" charset="0"/>
              </a:rPr>
              <a:t>dépôt 02 </a:t>
            </a:r>
            <a:r>
              <a:rPr lang="fr-FR" sz="2000" dirty="0" smtClean="0">
                <a:latin typeface="Arial Narrow" pitchFamily="34" charset="0"/>
              </a:rPr>
              <a:t>est le stock de masse pour l’entreposage des produits sec, à date DLC éloignée</a:t>
            </a:r>
            <a:br>
              <a:rPr lang="fr-FR" sz="2000" dirty="0" smtClean="0">
                <a:latin typeface="Arial Narrow" pitchFamily="34" charset="0"/>
              </a:rPr>
            </a:br>
            <a:r>
              <a:rPr lang="fr-FR" sz="2000" dirty="0" smtClean="0">
                <a:latin typeface="Arial Narrow" pitchFamily="34" charset="0"/>
              </a:rPr>
              <a:t>Le </a:t>
            </a:r>
            <a:r>
              <a:rPr lang="fr-FR" sz="2000" b="1" dirty="0" smtClean="0">
                <a:latin typeface="Arial Narrow" pitchFamily="34" charset="0"/>
              </a:rPr>
              <a:t>dépôt 03 </a:t>
            </a:r>
            <a:r>
              <a:rPr lang="fr-FR" sz="2000" dirty="0" smtClean="0">
                <a:latin typeface="Arial Narrow" pitchFamily="34" charset="0"/>
              </a:rPr>
              <a:t>est la zone de picking pour le préparation des commandes</a:t>
            </a:r>
          </a:p>
          <a:p>
            <a:r>
              <a:rPr lang="fr-FR" sz="2000" dirty="0" smtClean="0">
                <a:latin typeface="Arial Narrow" pitchFamily="34" charset="0"/>
              </a:rPr>
              <a:t>La</a:t>
            </a:r>
            <a:r>
              <a:rPr lang="fr-FR" sz="2000" b="1" dirty="0" smtClean="0">
                <a:latin typeface="Arial Narrow" pitchFamily="34" charset="0"/>
              </a:rPr>
              <a:t> zone  06 </a:t>
            </a:r>
            <a:r>
              <a:rPr lang="fr-FR" sz="2000" dirty="0" smtClean="0">
                <a:latin typeface="Arial Narrow" pitchFamily="34" charset="0"/>
              </a:rPr>
              <a:t>est le lieu ou sont entreposées les commandes </a:t>
            </a:r>
            <a:r>
              <a:rPr lang="fr-FR" sz="2000" dirty="0" smtClean="0"/>
              <a:t>prêtes </a:t>
            </a:r>
            <a:r>
              <a:rPr lang="fr-FR" sz="2000" dirty="0" smtClean="0">
                <a:latin typeface="Arial Narrow" pitchFamily="34" charset="0"/>
              </a:rPr>
              <a:t> pour enlèvement par les partenaires, elles peuvent être dans plusieurs zones physiques:chambre froide,sas de sortie, etc.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xmlns="" val="229560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b="1" dirty="0" smtClean="0"/>
              <a:t>La préparation de commande sur le poste atelier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cette opération génère une sortie du dépôt 03 et une entrée</a:t>
            </a:r>
            <a:br>
              <a:rPr lang="fr-FR" dirty="0" smtClean="0"/>
            </a:br>
            <a:r>
              <a:rPr lang="fr-FR" dirty="0" smtClean="0"/>
              <a:t>dans le dépôt 06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Le quittancement d’une commande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cette opération déclenche l’édition du BL et représente la sortie des marchandises de la BA. Elle génère une sortie du dépôt 06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La saisie d’un BL directement sur le poste administratif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 Elle génère une sortie du dépôt 06</a:t>
            </a:r>
          </a:p>
          <a:p>
            <a:r>
              <a:rPr lang="fr-FR" b="1" dirty="0" smtClean="0"/>
              <a:t>Le retour de préparation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cette opération annule la sortie du dépôt 06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opérations qui impactent le dépôt 06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29560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" y="639023"/>
            <a:ext cx="10691812" cy="6920651"/>
          </a:xfrm>
          <a:ln>
            <a:solidFill>
              <a:srgbClr val="00B0F0"/>
            </a:solidFill>
          </a:ln>
        </p:spPr>
        <p:txBody>
          <a:bodyPr>
            <a:normAutofit fontScale="92500" lnSpcReduction="20000"/>
          </a:bodyPr>
          <a:lstStyle/>
          <a:p>
            <a:pPr lvl="0"/>
            <a:endParaRPr lang="fr-FR" dirty="0" smtClean="0">
              <a:latin typeface="Arial Narrow" pitchFamily="34" charset="0"/>
            </a:endParaRPr>
          </a:p>
          <a:p>
            <a:pPr lvl="0"/>
            <a:r>
              <a:rPr lang="fr-FR" b="1" dirty="0" smtClean="0">
                <a:latin typeface="Arial Narrow" pitchFamily="34" charset="0"/>
              </a:rPr>
              <a:t>1) </a:t>
            </a:r>
            <a:r>
              <a:rPr lang="fr-FR" b="1" dirty="0" smtClean="0"/>
              <a:t>Le schéma des mouvement quand tout est correct</a:t>
            </a:r>
            <a:br>
              <a:rPr lang="fr-FR" b="1" dirty="0" smtClean="0"/>
            </a:b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 </a:t>
            </a:r>
            <a:r>
              <a:rPr lang="fr-FR" dirty="0" smtClean="0">
                <a:latin typeface="Arial Narrow" pitchFamily="34" charset="0"/>
              </a:rPr>
              <a:t>Cycle de vie d’un produit, de l’entrée à la sortie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0"/>
            <a:r>
              <a:rPr lang="fr-FR" b="1" dirty="0" smtClean="0">
                <a:latin typeface="Arial Narrow" pitchFamily="34" charset="0"/>
              </a:rPr>
              <a:t>2</a:t>
            </a:r>
            <a:r>
              <a:rPr lang="fr-FR" dirty="0" smtClean="0">
                <a:solidFill>
                  <a:schemeClr val="tx1"/>
                </a:solidFill>
                <a:latin typeface="Arial Narrow" pitchFamily="34" charset="0"/>
              </a:rPr>
              <a:t>)</a:t>
            </a:r>
            <a:r>
              <a:rPr lang="fr-FR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Arial Narrow" pitchFamily="34" charset="0"/>
              </a:rPr>
              <a:t> </a:t>
            </a:r>
            <a:r>
              <a:rPr lang="fr-FR" b="1" dirty="0" smtClean="0">
                <a:solidFill>
                  <a:schemeClr val="tx1"/>
                </a:solidFill>
              </a:rPr>
              <a:t>Dépôt 06 non soldé : Préparations en cours et/ou non livrées</a:t>
            </a:r>
          </a:p>
          <a:p>
            <a:pPr>
              <a:buNone/>
            </a:pPr>
            <a:r>
              <a:rPr lang="fr-FR" dirty="0" smtClean="0">
                <a:effectLst/>
                <a:latin typeface="Arial Narrow" pitchFamily="34" charset="0"/>
              </a:rPr>
              <a:t>         2.1 Préparation de commande pour J+n , marchandise non encore sortie de la BA</a:t>
            </a:r>
            <a:br>
              <a:rPr lang="fr-FR" dirty="0" smtClean="0">
                <a:effectLst/>
                <a:latin typeface="Arial Narrow" pitchFamily="34" charset="0"/>
              </a:rPr>
            </a:br>
            <a:r>
              <a:rPr lang="fr-FR" dirty="0" smtClean="0">
                <a:effectLst/>
                <a:latin typeface="Arial Narrow" pitchFamily="34" charset="0"/>
              </a:rPr>
              <a:t>           remède : Rien a faire , attendre, sera régularisé au jour   J+n</a:t>
            </a:r>
            <a:r>
              <a:rPr lang="fr-FR" dirty="0" smtClean="0">
                <a:latin typeface="Arial Narrow" pitchFamily="34" charset="0"/>
              </a:rPr>
              <a:t/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/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>     2.2  Commande non quittancée : l’association n’est pas venue prendre livraison</a:t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>            remède : sur le poste atelier annuler toutes les lignes de la cde par F7 </a:t>
            </a:r>
          </a:p>
          <a:p>
            <a:pPr>
              <a:buNone/>
            </a:pPr>
            <a:r>
              <a:rPr lang="fr-FR" dirty="0" smtClean="0">
                <a:latin typeface="Arial Narrow" pitchFamily="34" charset="0"/>
              </a:rPr>
              <a:t>         2.3  Comment retrouver le détail du dépôt 06 pour agir</a:t>
            </a:r>
          </a:p>
          <a:p>
            <a:endParaRPr lang="fr-FR" dirty="0" smtClean="0">
              <a:latin typeface="Arial Narrow" pitchFamily="34" charset="0"/>
            </a:endParaRPr>
          </a:p>
          <a:p>
            <a:r>
              <a:rPr lang="fr-FR" b="1" dirty="0" smtClean="0">
                <a:latin typeface="Arial Narrow" pitchFamily="34" charset="0"/>
              </a:rPr>
              <a:t> 3) </a:t>
            </a:r>
            <a:r>
              <a:rPr lang="fr-FR" b="1" dirty="0" smtClean="0"/>
              <a:t>Dépôt 06 non soldé du fait de mauvaises pratiques</a:t>
            </a:r>
            <a:br>
              <a:rPr lang="fr-FR" b="1" dirty="0" smtClean="0"/>
            </a:b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dirty="0" smtClean="0">
                <a:latin typeface="Arial Narrow" pitchFamily="34" charset="0"/>
              </a:rPr>
              <a:t>     3.1  marchandises refusée (non livrée) , et annulée directement sur le poste </a:t>
            </a:r>
            <a:r>
              <a:rPr lang="fr-FR" dirty="0" err="1" smtClean="0">
                <a:latin typeface="Arial Narrow" pitchFamily="34" charset="0"/>
              </a:rPr>
              <a:t>Admin</a:t>
            </a:r>
            <a:r>
              <a:rPr lang="fr-FR" dirty="0" smtClean="0">
                <a:latin typeface="Arial Narrow" pitchFamily="34" charset="0"/>
              </a:rPr>
              <a:t/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>            remède : mouvement interne  Entrée 03 / Sortie 06</a:t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>            La bonne pratique : le retour en préparation</a:t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/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>     3.2  Ajout d’une ligne a un BL sur le poste Administratif , ou saisie complète du BL</a:t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>            remède : Mouvement interne  Entrée 06 / sortie 03 </a:t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>            La bonne pratique : modifier la commande et retour en préparation</a:t>
            </a:r>
            <a:br>
              <a:rPr lang="fr-FR" dirty="0" smtClean="0">
                <a:latin typeface="Arial Narrow" pitchFamily="34" charset="0"/>
              </a:rPr>
            </a:br>
            <a:endParaRPr lang="fr-FR" dirty="0" smtClean="0">
              <a:latin typeface="Arial Narrow" pitchFamily="34" charset="0"/>
            </a:endParaRP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53085" y="-21953"/>
            <a:ext cx="9603666" cy="605353"/>
          </a:xfrm>
        </p:spPr>
        <p:txBody>
          <a:bodyPr/>
          <a:lstStyle/>
          <a:p>
            <a:r>
              <a:rPr lang="fr-FR" dirty="0" smtClean="0"/>
              <a:t>Dépôt 06 – Plan de la session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295605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" y="628975"/>
            <a:ext cx="10691812" cy="6930699"/>
          </a:xfrm>
          <a:ln>
            <a:solidFill>
              <a:srgbClr val="00B0F0"/>
            </a:solidFill>
          </a:ln>
        </p:spPr>
        <p:txBody>
          <a:bodyPr>
            <a:normAutofit fontScale="92500" lnSpcReduction="20000"/>
          </a:bodyPr>
          <a:lstStyle/>
          <a:p>
            <a:pPr lvl="0"/>
            <a:endParaRPr lang="fr-FR" dirty="0" smtClean="0">
              <a:latin typeface="Arial Narrow" pitchFamily="34" charset="0"/>
            </a:endParaRPr>
          </a:p>
          <a:p>
            <a:pPr lvl="0"/>
            <a:r>
              <a:rPr lang="fr-FR" dirty="0" smtClean="0">
                <a:latin typeface="Arial Narrow" pitchFamily="34" charset="0"/>
              </a:rPr>
              <a:t>1) </a:t>
            </a:r>
            <a:r>
              <a:rPr lang="fr-FR" dirty="0" smtClean="0"/>
              <a:t>Le schéma des mouvement quand tout est correct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 </a:t>
            </a:r>
            <a:r>
              <a:rPr lang="fr-FR" dirty="0" smtClean="0">
                <a:latin typeface="Arial Narrow" pitchFamily="34" charset="0"/>
              </a:rPr>
              <a:t>Cycle de vie d’un produit, de l’entrée à la sortie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0"/>
            <a:r>
              <a:rPr lang="fr-FR" dirty="0" smtClean="0">
                <a:latin typeface="Arial Narrow" pitchFamily="34" charset="0"/>
              </a:rPr>
              <a:t>2</a:t>
            </a:r>
            <a:r>
              <a:rPr lang="fr-FR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Arial Narrow" pitchFamily="34" charset="0"/>
              </a:rPr>
              <a:t>) </a:t>
            </a:r>
            <a:r>
              <a:rPr lang="fr-F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Dépôt 06 non soldé : Préparations en cours et/ou non livrées</a:t>
            </a:r>
            <a:endParaRPr lang="fr-FR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fr-FR" dirty="0" smtClean="0">
                <a:latin typeface="Arial Narrow" pitchFamily="34" charset="0"/>
              </a:rPr>
              <a:t>          </a:t>
            </a:r>
            <a:r>
              <a:rPr lang="fr-FR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 Narrow" pitchFamily="34" charset="0"/>
              </a:rPr>
              <a:t>2.1 Préparation de commande pour J+n , marchandise non encore sortie de la BA</a:t>
            </a:r>
            <a:br>
              <a:rPr lang="fr-FR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 Narrow" pitchFamily="34" charset="0"/>
              </a:rPr>
            </a:br>
            <a:r>
              <a:rPr lang="fr-FR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 Narrow" pitchFamily="34" charset="0"/>
              </a:rPr>
              <a:t>           remède : Rien a faire , attendre, sera régularisé au jour   J+n</a:t>
            </a:r>
            <a:r>
              <a:rPr lang="fr-FR" dirty="0" smtClean="0">
                <a:latin typeface="Arial Narrow" pitchFamily="34" charset="0"/>
              </a:rPr>
              <a:t/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/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>     2.2  Commande non quittancée : l’association n’est pas venue prendre livraison</a:t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>            remède : sur le poste atelier annuler toutes les lignes de la cde par F7 </a:t>
            </a:r>
          </a:p>
          <a:p>
            <a:pPr>
              <a:buNone/>
            </a:pPr>
            <a:r>
              <a:rPr lang="fr-FR" dirty="0" smtClean="0">
                <a:latin typeface="Arial Narrow" pitchFamily="34" charset="0"/>
              </a:rPr>
              <a:t>          2.3  Comment retrouver le détail du dépôt 06 pour agir</a:t>
            </a:r>
            <a:br>
              <a:rPr lang="fr-FR" dirty="0" smtClean="0">
                <a:latin typeface="Arial Narrow" pitchFamily="34" charset="0"/>
              </a:rPr>
            </a:br>
            <a:endParaRPr lang="fr-FR" dirty="0" smtClean="0">
              <a:latin typeface="Arial Narrow" pitchFamily="34" charset="0"/>
            </a:endParaRPr>
          </a:p>
          <a:p>
            <a:r>
              <a:rPr lang="fr-FR" dirty="0" smtClean="0">
                <a:latin typeface="Arial Narrow" pitchFamily="34" charset="0"/>
              </a:rPr>
              <a:t> 3) </a:t>
            </a:r>
            <a:r>
              <a:rPr lang="fr-FR" dirty="0" smtClean="0"/>
              <a:t>Dépôt 06 non soldé du fait de mauvaises pratiques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dirty="0" smtClean="0">
                <a:latin typeface="Arial Narrow" pitchFamily="34" charset="0"/>
              </a:rPr>
              <a:t>     3.1  marchandises refusée (non livrée) , et annulée directement sur le poste </a:t>
            </a:r>
            <a:r>
              <a:rPr lang="fr-FR" dirty="0" err="1" smtClean="0">
                <a:latin typeface="Arial Narrow" pitchFamily="34" charset="0"/>
              </a:rPr>
              <a:t>Admin</a:t>
            </a:r>
            <a:r>
              <a:rPr lang="fr-FR" dirty="0" smtClean="0">
                <a:latin typeface="Arial Narrow" pitchFamily="34" charset="0"/>
              </a:rPr>
              <a:t/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>            remède : mouvement interne  Entrée 03 / Sortie 06</a:t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>            La bonne pratique : le retour en préparation</a:t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/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>     3.2  Ajout d’une ligne a un BL sur le poste Administratif , ou saisie complète du BL</a:t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>            remède : Mouvement interne  Entrée 06 / sortie 03 </a:t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>            La bonne pratique : modifier la commande et retour en préparation</a:t>
            </a:r>
            <a:br>
              <a:rPr lang="fr-FR" dirty="0" smtClean="0">
                <a:latin typeface="Arial Narrow" pitchFamily="34" charset="0"/>
              </a:rPr>
            </a:br>
            <a:endParaRPr lang="fr-FR" dirty="0" smtClean="0">
              <a:latin typeface="Arial Narrow" pitchFamily="34" charset="0"/>
            </a:endParaRP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Dépôt 06 – Plan de la session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29560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" y="528495"/>
            <a:ext cx="10691812" cy="7031179"/>
          </a:xfrm>
        </p:spPr>
        <p:txBody>
          <a:bodyPr>
            <a:normAutofit fontScale="92500" lnSpcReduction="20000"/>
          </a:bodyPr>
          <a:lstStyle/>
          <a:p>
            <a:pPr lvl="0"/>
            <a:endParaRPr lang="fr-FR" dirty="0" smtClean="0">
              <a:latin typeface="Arial Narrow" pitchFamily="34" charset="0"/>
            </a:endParaRPr>
          </a:p>
          <a:p>
            <a:pPr lvl="0"/>
            <a:r>
              <a:rPr lang="fr-FR" dirty="0" smtClean="0">
                <a:latin typeface="Arial Narrow" pitchFamily="34" charset="0"/>
              </a:rPr>
              <a:t>1) </a:t>
            </a:r>
            <a:r>
              <a:rPr lang="fr-FR" dirty="0" smtClean="0"/>
              <a:t>Le schéma des mouvement quand tout est correct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 </a:t>
            </a:r>
            <a:r>
              <a:rPr lang="fr-FR" dirty="0" smtClean="0">
                <a:latin typeface="Arial Narrow" pitchFamily="34" charset="0"/>
              </a:rPr>
              <a:t>Cycle de vie d’un produit, de l’entrée à la sortie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0"/>
            <a:r>
              <a:rPr lang="fr-FR" dirty="0" smtClean="0">
                <a:latin typeface="Arial Narrow" pitchFamily="34" charset="0"/>
              </a:rPr>
              <a:t>2) </a:t>
            </a:r>
            <a:r>
              <a:rPr lang="fr-F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Dépôt 06 non soldé : Préparations en cours et/ou non livrées</a:t>
            </a:r>
            <a:endParaRPr lang="fr-FR" b="1" dirty="0" smtClean="0"/>
          </a:p>
          <a:p>
            <a:pPr>
              <a:buNone/>
            </a:pPr>
            <a:r>
              <a:rPr lang="fr-FR" dirty="0" smtClean="0">
                <a:latin typeface="Arial Narrow" pitchFamily="34" charset="0"/>
              </a:rPr>
              <a:t>         2.1 Préparation de commande pour J+n , marchandise non encore sortie de la BA</a:t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>           remède : Rien a faire , attendre, sera régularisé au jour   J+n</a:t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/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>     2.2  </a:t>
            </a:r>
            <a:r>
              <a:rPr lang="fr-FR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 Narrow" pitchFamily="34" charset="0"/>
              </a:rPr>
              <a:t>Commande non quittancée : l’association n’est pas venue prendre livraison</a:t>
            </a:r>
            <a:br>
              <a:rPr lang="fr-FR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 Narrow" pitchFamily="34" charset="0"/>
              </a:rPr>
            </a:br>
            <a:r>
              <a:rPr lang="fr-FR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 Narrow" pitchFamily="34" charset="0"/>
              </a:rPr>
              <a:t>            remède : sur le poste atelier annuler toutes les lignes de la cde par F7 </a:t>
            </a:r>
          </a:p>
          <a:p>
            <a:pPr>
              <a:buNone/>
            </a:pPr>
            <a:r>
              <a:rPr lang="fr-FR" dirty="0" smtClean="0">
                <a:latin typeface="Arial Narrow" pitchFamily="34" charset="0"/>
              </a:rPr>
              <a:t>         2.3  Comment retrouver le détail du dépôt 06 pour agir</a:t>
            </a:r>
          </a:p>
          <a:p>
            <a:endParaRPr lang="fr-FR" dirty="0" smtClean="0">
              <a:latin typeface="Arial Narrow" pitchFamily="34" charset="0"/>
            </a:endParaRPr>
          </a:p>
          <a:p>
            <a:r>
              <a:rPr lang="fr-FR" dirty="0" smtClean="0">
                <a:latin typeface="Arial Narrow" pitchFamily="34" charset="0"/>
              </a:rPr>
              <a:t> 3) </a:t>
            </a:r>
            <a:r>
              <a:rPr lang="fr-FR" dirty="0" smtClean="0"/>
              <a:t>Dépôt 06 non soldé du fait de mauvaises pratiques</a:t>
            </a:r>
            <a:br>
              <a:rPr lang="fr-FR" dirty="0" smtClean="0"/>
            </a:b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dirty="0" smtClean="0">
                <a:latin typeface="Arial Narrow" pitchFamily="34" charset="0"/>
              </a:rPr>
              <a:t>     3.1  marchandises refusée (non livrée) , et annulée directement sur le poste </a:t>
            </a:r>
            <a:r>
              <a:rPr lang="fr-FR" dirty="0" err="1" smtClean="0">
                <a:latin typeface="Arial Narrow" pitchFamily="34" charset="0"/>
              </a:rPr>
              <a:t>Admin</a:t>
            </a:r>
            <a:r>
              <a:rPr lang="fr-FR" dirty="0" smtClean="0">
                <a:latin typeface="Arial Narrow" pitchFamily="34" charset="0"/>
              </a:rPr>
              <a:t/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>            remède : mouvement interne  Entrée 03 / Sortie 06</a:t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>            La bonne pratique : le retour en préparation</a:t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/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>     3.2  Ajout d’une ligne a un BL sur le poste Administratif , ou saisie complète du BL</a:t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>            remède : Mouvement interne  Entrée 06 / sortie 03 </a:t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>            La bonne pratique : modifier la commande et retour en préparation</a:t>
            </a:r>
            <a:br>
              <a:rPr lang="fr-FR" dirty="0" smtClean="0">
                <a:latin typeface="Arial Narrow" pitchFamily="34" charset="0"/>
              </a:rPr>
            </a:br>
            <a:endParaRPr lang="fr-FR" dirty="0" smtClean="0">
              <a:latin typeface="Arial Narrow" pitchFamily="34" charset="0"/>
            </a:endParaRP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Dépôt 06 – Plan de la session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295605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0" y="543208"/>
            <a:ext cx="10691813" cy="7016466"/>
          </a:xfrm>
        </p:spPr>
        <p:txBody>
          <a:bodyPr>
            <a:normAutofit fontScale="92500" lnSpcReduction="20000"/>
          </a:bodyPr>
          <a:lstStyle/>
          <a:p>
            <a:pPr lvl="0"/>
            <a:endParaRPr lang="fr-FR" dirty="0" smtClean="0">
              <a:latin typeface="Arial Narrow" pitchFamily="34" charset="0"/>
            </a:endParaRPr>
          </a:p>
          <a:p>
            <a:pPr lvl="0"/>
            <a:r>
              <a:rPr lang="fr-FR" dirty="0" smtClean="0">
                <a:latin typeface="Arial Narrow" pitchFamily="34" charset="0"/>
              </a:rPr>
              <a:t>1) </a:t>
            </a:r>
            <a:r>
              <a:rPr lang="fr-FR" b="1" dirty="0" smtClean="0"/>
              <a:t>Le schéma des mouvement quand tout est correct</a:t>
            </a:r>
            <a:br>
              <a:rPr lang="fr-FR" b="1" dirty="0" smtClean="0"/>
            </a:b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 </a:t>
            </a:r>
            <a:r>
              <a:rPr lang="fr-FR" dirty="0" smtClean="0">
                <a:latin typeface="Arial Narrow" pitchFamily="34" charset="0"/>
              </a:rPr>
              <a:t>Cycle de vie d’un produit, de l’entrée à la sortie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0"/>
            <a:r>
              <a:rPr lang="fr-FR" dirty="0" smtClean="0">
                <a:latin typeface="Arial Narrow" pitchFamily="34" charset="0"/>
              </a:rPr>
              <a:t>2) </a:t>
            </a:r>
            <a:r>
              <a:rPr lang="fr-F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Dépôt 06 non soldé : Préparations en cours et/ou non livrées</a:t>
            </a:r>
            <a:endParaRPr lang="fr-FR" b="1" dirty="0" smtClean="0"/>
          </a:p>
          <a:p>
            <a:pPr>
              <a:buNone/>
            </a:pPr>
            <a:r>
              <a:rPr lang="fr-FR" dirty="0" smtClean="0">
                <a:latin typeface="Arial Narrow" pitchFamily="34" charset="0"/>
              </a:rPr>
              <a:t>         2.1 Préparation de commande pour J+n , marchandise non encore sortie de la BA</a:t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>           remède : Rien a faire , attendre, sera régularisé au jour   J+n</a:t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/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>     2.2  Commande non quittancée : l’association n’est pas venue prendre livraison</a:t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>            remède : sur le poste atelier annuler toutes les lignes de la cde par F7 </a:t>
            </a:r>
          </a:p>
          <a:p>
            <a:pPr>
              <a:buNone/>
            </a:pPr>
            <a:r>
              <a:rPr lang="fr-FR" dirty="0" smtClean="0">
                <a:latin typeface="Arial Narrow" pitchFamily="34" charset="0"/>
              </a:rPr>
              <a:t>         </a:t>
            </a:r>
            <a:r>
              <a:rPr lang="fr-FR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 Narrow" pitchFamily="34" charset="0"/>
              </a:rPr>
              <a:t>2.3  Comment retrouver le détail du dépôt 06 pour agir</a:t>
            </a:r>
          </a:p>
          <a:p>
            <a:endParaRPr lang="fr-FR" dirty="0" smtClean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Arial Narrow" pitchFamily="34" charset="0"/>
            </a:endParaRPr>
          </a:p>
          <a:p>
            <a:r>
              <a:rPr lang="fr-FR" dirty="0" smtClean="0">
                <a:latin typeface="Arial Narrow" pitchFamily="34" charset="0"/>
              </a:rPr>
              <a:t>3) </a:t>
            </a:r>
            <a:r>
              <a:rPr lang="fr-FR" b="1" dirty="0" smtClean="0"/>
              <a:t>Dépôt 06 non soldé du fait de mauvaises pratiques</a:t>
            </a:r>
            <a:br>
              <a:rPr lang="fr-FR" b="1" dirty="0" smtClean="0"/>
            </a:b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dirty="0" smtClean="0">
                <a:latin typeface="Arial Narrow" pitchFamily="34" charset="0"/>
              </a:rPr>
              <a:t>     3.1  marchandises refusée (non livrée) , et annulée directement sur le poste </a:t>
            </a:r>
            <a:r>
              <a:rPr lang="fr-FR" dirty="0" err="1" smtClean="0">
                <a:latin typeface="Arial Narrow" pitchFamily="34" charset="0"/>
              </a:rPr>
              <a:t>Admin</a:t>
            </a:r>
            <a:r>
              <a:rPr lang="fr-FR" dirty="0" smtClean="0">
                <a:latin typeface="Arial Narrow" pitchFamily="34" charset="0"/>
              </a:rPr>
              <a:t/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>            remède : mouvement interne  Entrée 03 / Sortie 06</a:t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>            La bonne pratique : le retour en préparation</a:t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/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>     3.2  Ajout d’une ligne a un BL sur le poste Administratif , ou saisie complète du BL</a:t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>            remède : Mouvement interne  Entrée 06 / sortie 03 </a:t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>            La bonne pratique : modifier la commande et retour en préparation</a:t>
            </a:r>
            <a:br>
              <a:rPr lang="fr-FR" dirty="0" smtClean="0">
                <a:latin typeface="Arial Narrow" pitchFamily="34" charset="0"/>
              </a:rPr>
            </a:br>
            <a:endParaRPr lang="fr-FR" dirty="0" smtClean="0">
              <a:latin typeface="Arial Narrow" pitchFamily="34" charset="0"/>
            </a:endParaRP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Dépôt 06 – Plan de la session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295605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0" y="673240"/>
            <a:ext cx="10691813" cy="6886434"/>
          </a:xfrm>
        </p:spPr>
        <p:txBody>
          <a:bodyPr>
            <a:normAutofit fontScale="92500" lnSpcReduction="20000"/>
          </a:bodyPr>
          <a:lstStyle/>
          <a:p>
            <a:pPr lvl="0"/>
            <a:endParaRPr lang="fr-FR" dirty="0" smtClean="0">
              <a:latin typeface="Arial Narrow" pitchFamily="34" charset="0"/>
            </a:endParaRPr>
          </a:p>
          <a:p>
            <a:pPr lvl="0"/>
            <a:r>
              <a:rPr lang="fr-FR" dirty="0" smtClean="0">
                <a:latin typeface="Arial Narrow" pitchFamily="34" charset="0"/>
              </a:rPr>
              <a:t>1) </a:t>
            </a:r>
            <a:r>
              <a:rPr lang="fr-FR" dirty="0" smtClean="0"/>
              <a:t>Le schéma des mouvement quand tout est correct</a:t>
            </a:r>
            <a:br>
              <a:rPr lang="fr-FR" dirty="0" smtClean="0"/>
            </a:b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 </a:t>
            </a:r>
            <a:r>
              <a:rPr lang="fr-FR" dirty="0" smtClean="0">
                <a:latin typeface="Arial Narrow" pitchFamily="34" charset="0"/>
              </a:rPr>
              <a:t>Cycle de vie d’un produit, de l’entrée à la sortie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0"/>
            <a:r>
              <a:rPr lang="fr-FR" dirty="0" smtClean="0">
                <a:latin typeface="Arial Narrow" pitchFamily="34" charset="0"/>
              </a:rPr>
              <a:t>2) </a:t>
            </a:r>
            <a:r>
              <a:rPr lang="fr-FR" dirty="0" smtClean="0"/>
              <a:t>Dépôt 06 non soldé : Préparations en cours et/ou non livrées</a:t>
            </a:r>
          </a:p>
          <a:p>
            <a:pPr>
              <a:buNone/>
            </a:pPr>
            <a:r>
              <a:rPr lang="fr-FR" dirty="0" smtClean="0">
                <a:latin typeface="Arial Narrow" pitchFamily="34" charset="0"/>
              </a:rPr>
              <a:t>         2.1 Préparation de commande pour J+n , marchandise non encore sortie de la BA</a:t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>           remède : Rien a faire , attendre, sera régularisé au jour   J+n</a:t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/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>     2.2  Commande non quittancée : l’association n’est pas venue prendre livraison</a:t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>            remède : sur le poste atelier annuler toutes les lignes de la cde par F7 </a:t>
            </a:r>
          </a:p>
          <a:p>
            <a:pPr>
              <a:buNone/>
            </a:pPr>
            <a:r>
              <a:rPr lang="fr-FR" dirty="0" smtClean="0">
                <a:latin typeface="Arial Narrow" pitchFamily="34" charset="0"/>
              </a:rPr>
              <a:t>         2.3  Comment retrouver le détail du dépôt 06 pour agir</a:t>
            </a:r>
          </a:p>
          <a:p>
            <a:endParaRPr lang="fr-FR" dirty="0" smtClean="0">
              <a:latin typeface="Arial Narrow" pitchFamily="34" charset="0"/>
            </a:endParaRPr>
          </a:p>
          <a:p>
            <a:r>
              <a:rPr lang="fr-FR" dirty="0" smtClean="0">
                <a:latin typeface="Arial Narrow" pitchFamily="34" charset="0"/>
              </a:rPr>
              <a:t> 3) </a:t>
            </a:r>
            <a:r>
              <a:rPr lang="fr-F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Dépôt 06 non soldé du fait de mauvaises pratiques</a:t>
            </a:r>
            <a:br>
              <a:rPr lang="fr-F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dirty="0" smtClean="0">
                <a:latin typeface="Arial Narrow" pitchFamily="34" charset="0"/>
              </a:rPr>
              <a:t>     </a:t>
            </a:r>
            <a:r>
              <a:rPr lang="fr-FR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 Narrow" pitchFamily="34" charset="0"/>
              </a:rPr>
              <a:t>3.1  marchandises refusée (non livrée) , et annulée directement sur le poste </a:t>
            </a:r>
            <a:r>
              <a:rPr lang="fr-FR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 Narrow" pitchFamily="34" charset="0"/>
              </a:rPr>
              <a:t>Admin</a:t>
            </a:r>
            <a:r>
              <a:rPr lang="fr-FR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 Narrow" pitchFamily="34" charset="0"/>
              </a:rPr>
              <a:t/>
            </a:r>
            <a:br>
              <a:rPr lang="fr-FR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 Narrow" pitchFamily="34" charset="0"/>
              </a:rPr>
            </a:br>
            <a:r>
              <a:rPr lang="fr-FR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 Narrow" pitchFamily="34" charset="0"/>
              </a:rPr>
              <a:t>            remède : mouvement interne  Entrée 03 / Sortie 06</a:t>
            </a:r>
            <a:br>
              <a:rPr lang="fr-FR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 Narrow" pitchFamily="34" charset="0"/>
              </a:rPr>
            </a:br>
            <a:r>
              <a:rPr lang="fr-FR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 Narrow" pitchFamily="34" charset="0"/>
              </a:rPr>
              <a:t>            La bonne pratique : le retour en préparation</a:t>
            </a:r>
            <a:r>
              <a:rPr lang="fr-FR" dirty="0" smtClean="0">
                <a:latin typeface="Arial Narrow" pitchFamily="34" charset="0"/>
              </a:rPr>
              <a:t/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/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>     3.2  Ajout d’une ligne a un BL sur le poste Administratif , ou saisie complète du BL</a:t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>            remède : Mouvement interne  Entrée 06 / sortie 03 </a:t>
            </a:r>
            <a:br>
              <a:rPr lang="fr-FR" dirty="0" smtClean="0">
                <a:latin typeface="Arial Narrow" pitchFamily="34" charset="0"/>
              </a:rPr>
            </a:br>
            <a:r>
              <a:rPr lang="fr-FR" dirty="0" smtClean="0">
                <a:latin typeface="Arial Narrow" pitchFamily="34" charset="0"/>
              </a:rPr>
              <a:t>            La bonne pratique : modifier la commande et retour en préparation</a:t>
            </a:r>
            <a:br>
              <a:rPr lang="fr-FR" dirty="0" smtClean="0">
                <a:latin typeface="Arial Narrow" pitchFamily="34" charset="0"/>
              </a:rPr>
            </a:br>
            <a:endParaRPr lang="fr-FR" dirty="0" smtClean="0">
              <a:latin typeface="Arial Narrow" pitchFamily="34" charset="0"/>
            </a:endParaRP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Dépôt 06 – Plan de la session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29560575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theme/theme1.xml><?xml version="1.0" encoding="utf-8"?>
<a:theme xmlns:a="http://schemas.openxmlformats.org/drawingml/2006/main" name="1_FFBA_NEW_TVM">
  <a:themeElements>
    <a:clrScheme name="Personnalisé 3">
      <a:dk1>
        <a:srgbClr val="000000"/>
      </a:dk1>
      <a:lt1>
        <a:srgbClr val="FFFFFF"/>
      </a:lt1>
      <a:dk2>
        <a:srgbClr val="FF85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3F3F3F"/>
      </a:hlink>
      <a:folHlink>
        <a:srgbClr val="262626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FBA_NEW_TVM" id="{07D40A8B-9327-7D41-A099-CE9AD1D7522A}" vid="{B122F195-060B-9B4A-907C-86747038AF3E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présentation FFBA 2019 new_tvm</Template>
  <TotalTime>8208</TotalTime>
  <Words>297</Words>
  <Application>Microsoft Office PowerPoint</Application>
  <PresentationFormat>Personnalisé</PresentationFormat>
  <Paragraphs>122</Paragraphs>
  <Slides>27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1_FFBA_NEW_TVM</vt:lpstr>
      <vt:lpstr>Diapositive 1</vt:lpstr>
      <vt:lpstr>La notion de dépôt dans VIF</vt:lpstr>
      <vt:lpstr>La notion de dépôt dans VIF</vt:lpstr>
      <vt:lpstr>Les opérations qui impactent le dépôt 06</vt:lpstr>
      <vt:lpstr>Dépôt 06 – Plan de la session</vt:lpstr>
      <vt:lpstr>Dépôt 06 – Plan de la session</vt:lpstr>
      <vt:lpstr>Dépôt 06 – Plan de la session</vt:lpstr>
      <vt:lpstr>Dépôt 06 – Plan de la session</vt:lpstr>
      <vt:lpstr>Dépôt 06 – Plan de la session</vt:lpstr>
      <vt:lpstr>Dépôt 06 – Plan de la session</vt:lpstr>
      <vt:lpstr>Le cycle complet d’une marchandise</vt:lpstr>
      <vt:lpstr>Le cycle complet d’une marchandise</vt:lpstr>
      <vt:lpstr>Le cycle complet d’une marchandise</vt:lpstr>
      <vt:lpstr>Le cycle complet d’une marchandise</vt:lpstr>
      <vt:lpstr>Mouvements par dépôt  générés par le cycle complet</vt:lpstr>
      <vt:lpstr>Mouvements par dépôt  générés par le cycle complet</vt:lpstr>
      <vt:lpstr>Mouvements par dépôt  générés par le cycle complet</vt:lpstr>
      <vt:lpstr>Mouvements par dépôt  générés par le cycle complet</vt:lpstr>
      <vt:lpstr>Diapositive 19</vt:lpstr>
      <vt:lpstr>Diapositive 20</vt:lpstr>
      <vt:lpstr>Conséquence</vt:lpstr>
      <vt:lpstr>Conséquence</vt:lpstr>
      <vt:lpstr>Diapositive 23</vt:lpstr>
      <vt:lpstr>Recherche du détail de la zone 06</vt:lpstr>
      <vt:lpstr>Diapositive 25</vt:lpstr>
      <vt:lpstr>Diapositive 26</vt:lpstr>
      <vt:lpstr>Diapositive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Objectifs</dc:title>
  <dc:creator>Aurelie Girad De Vasson</dc:creator>
  <cp:lastModifiedBy>yves vallet</cp:lastModifiedBy>
  <cp:revision>211</cp:revision>
  <dcterms:modified xsi:type="dcterms:W3CDTF">2021-03-04T11:10:10Z</dcterms:modified>
</cp:coreProperties>
</file>