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9" r:id="rId7"/>
    <p:sldId id="268" r:id="rId8"/>
    <p:sldId id="265" r:id="rId9"/>
    <p:sldId id="266" r:id="rId10"/>
    <p:sldId id="267" r:id="rId11"/>
    <p:sldId id="263" r:id="rId12"/>
    <p:sldId id="260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FF7F00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2" autoAdjust="0"/>
    <p:restoredTop sz="94673" autoAdjust="0"/>
  </p:normalViewPr>
  <p:slideViewPr>
    <p:cSldViewPr>
      <p:cViewPr varScale="1">
        <p:scale>
          <a:sx n="83" d="100"/>
          <a:sy n="83" d="100"/>
        </p:scale>
        <p:origin x="-142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01/12/2020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01/12/2020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01/12/2020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01/12/2020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01/12/2020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01/12/2020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01/12/2020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01/12/2020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01/12/2020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01/12/2020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01/12/2020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9EBB9-3DB1-464B-8411-81488C3DC3B8}" type="datetimeFigureOut">
              <a:rPr lang="fr-FR" smtClean="0"/>
              <a:pPr/>
              <a:t>01/12/2020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85720" y="785794"/>
            <a:ext cx="8272466" cy="1470025"/>
          </a:xfrm>
        </p:spPr>
        <p:txBody>
          <a:bodyPr>
            <a:noAutofit/>
            <a:scene3d>
              <a:camera prst="orthographicFront">
                <a:rot lat="300000" lon="0" rev="0"/>
              </a:camera>
              <a:lightRig rig="threePt" dir="t"/>
            </a:scene3d>
          </a:bodyPr>
          <a:lstStyle/>
          <a:p>
            <a:r>
              <a:rPr lang="fr-FR" sz="6000" dirty="0" smtClean="0"/>
              <a:t>Les tutoriels de la FFBA</a:t>
            </a:r>
            <a:endParaRPr lang="fr-FR" sz="6000" dirty="0"/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>
          <a:xfrm>
            <a:off x="1285852" y="2643182"/>
            <a:ext cx="6429420" cy="1357322"/>
          </a:xfrm>
        </p:spPr>
        <p:txBody>
          <a:bodyPr>
            <a:noAutofit/>
          </a:bodyPr>
          <a:lstStyle/>
          <a:p>
            <a:r>
              <a:rPr lang="fr-FR" sz="4400" b="1" dirty="0" smtClean="0">
                <a:solidFill>
                  <a:srgbClr val="FF7F00"/>
                </a:solidFill>
              </a:rPr>
              <a:t>IMPORT </a:t>
            </a:r>
            <a:br>
              <a:rPr lang="fr-FR" sz="4400" b="1" dirty="0" smtClean="0">
                <a:solidFill>
                  <a:srgbClr val="FF7F00"/>
                </a:solidFill>
              </a:rPr>
            </a:br>
            <a:r>
              <a:rPr lang="fr-FR" sz="4400" b="1" dirty="0" smtClean="0">
                <a:solidFill>
                  <a:srgbClr val="FF7F00"/>
                </a:solidFill>
              </a:rPr>
              <a:t>de la COLLECTE dans VIF</a:t>
            </a:r>
            <a:endParaRPr lang="fr-FR" sz="4400" b="1" dirty="0">
              <a:solidFill>
                <a:srgbClr val="FF7F00"/>
              </a:solidFill>
            </a:endParaRPr>
          </a:p>
        </p:txBody>
      </p:sp>
      <p:pic>
        <p:nvPicPr>
          <p:cNvPr id="9" name="Image 8" descr="LOGO_Orange_FFB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02" y="5072074"/>
            <a:ext cx="2943226" cy="93827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Tm="7268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71472" y="1285860"/>
            <a:ext cx="8229600" cy="4525963"/>
          </a:xfrm>
        </p:spPr>
        <p:txBody>
          <a:bodyPr/>
          <a:lstStyle/>
          <a:p>
            <a:pPr>
              <a:buNone/>
            </a:pPr>
            <a:endParaRPr lang="fr-FR" dirty="0" smtClean="0"/>
          </a:p>
          <a:p>
            <a:pPr algn="ctr">
              <a:buNone/>
            </a:pPr>
            <a:r>
              <a:rPr lang="fr-FR" sz="4000" b="1" dirty="0" smtClean="0">
                <a:solidFill>
                  <a:srgbClr val="FF7F00"/>
                </a:solidFill>
              </a:rPr>
              <a:t>Contrôle du bon </a:t>
            </a:r>
            <a:r>
              <a:rPr lang="fr-FR" sz="4000" b="1" dirty="0" smtClean="0">
                <a:solidFill>
                  <a:srgbClr val="FF7F00"/>
                </a:solidFill>
              </a:rPr>
              <a:t>déroulement</a:t>
            </a:r>
          </a:p>
          <a:p>
            <a:pPr algn="ctr">
              <a:buNone/>
            </a:pPr>
            <a:endParaRPr lang="fr-FR" sz="4000" dirty="0" smtClean="0">
              <a:solidFill>
                <a:srgbClr val="FF7F00"/>
              </a:solidFill>
            </a:endParaRPr>
          </a:p>
          <a:p>
            <a:pPr algn="ctr">
              <a:buNone/>
            </a:pPr>
            <a:r>
              <a:rPr lang="fr-FR" dirty="0" smtClean="0">
                <a:solidFill>
                  <a:srgbClr val="FF7F00"/>
                </a:solidFill>
              </a:rPr>
              <a:t>Les différentes erreurs possibles et leur traitement</a:t>
            </a:r>
            <a:endParaRPr lang="fr-FR" dirty="0" smtClean="0">
              <a:solidFill>
                <a:srgbClr val="FF7F00"/>
              </a:solidFill>
            </a:endParaRPr>
          </a:p>
          <a:p>
            <a:pPr>
              <a:buNone/>
            </a:pPr>
            <a:endParaRPr lang="fr-FR" dirty="0" smtClean="0"/>
          </a:p>
          <a:p>
            <a:pPr algn="ctr">
              <a:buNone/>
            </a:pPr>
            <a:r>
              <a:rPr lang="fr-FR" sz="2800" dirty="0" smtClean="0">
                <a:solidFill>
                  <a:srgbClr val="FF7F00"/>
                </a:solidFill>
              </a:rPr>
              <a:t> </a:t>
            </a:r>
            <a:endParaRPr lang="fr-FR" sz="2800" dirty="0">
              <a:solidFill>
                <a:srgbClr val="FF7F00"/>
              </a:solidFill>
            </a:endParaRPr>
          </a:p>
        </p:txBody>
      </p:sp>
      <p:pic>
        <p:nvPicPr>
          <p:cNvPr id="3" name="Image 2" descr="LOGO_Orange_FFB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802" y="5072074"/>
            <a:ext cx="2943226" cy="9382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71472" y="1285860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fr-FR" sz="4400" b="1" u="sng" dirty="0" smtClean="0">
                <a:solidFill>
                  <a:srgbClr val="FF7F00"/>
                </a:solidFill>
              </a:rPr>
              <a:t> </a:t>
            </a:r>
          </a:p>
          <a:p>
            <a:pPr>
              <a:buNone/>
            </a:pPr>
            <a:endParaRPr lang="fr-FR" dirty="0" smtClean="0"/>
          </a:p>
          <a:p>
            <a:pPr algn="ctr">
              <a:buNone/>
            </a:pPr>
            <a:r>
              <a:rPr lang="fr-FR" sz="4000" dirty="0" smtClean="0">
                <a:solidFill>
                  <a:srgbClr val="FF7F00"/>
                </a:solidFill>
              </a:rPr>
              <a:t> </a:t>
            </a:r>
          </a:p>
          <a:p>
            <a:endParaRPr lang="fr-FR" dirty="0" smtClean="0"/>
          </a:p>
          <a:p>
            <a:pPr algn="ctr">
              <a:buNone/>
            </a:pPr>
            <a:r>
              <a:rPr lang="fr-FR" sz="2800" dirty="0" smtClean="0">
                <a:solidFill>
                  <a:srgbClr val="FF7F00"/>
                </a:solidFill>
              </a:rPr>
              <a:t> </a:t>
            </a:r>
            <a:endParaRPr lang="fr-FR" sz="2800" dirty="0">
              <a:solidFill>
                <a:srgbClr val="FF7F00"/>
              </a:solidFill>
            </a:endParaRPr>
          </a:p>
        </p:txBody>
      </p:sp>
      <p:pic>
        <p:nvPicPr>
          <p:cNvPr id="1026" name="Imag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5783" y="714356"/>
            <a:ext cx="6772365" cy="1881109"/>
          </a:xfrm>
          <a:prstGeom prst="rect">
            <a:avLst/>
          </a:prstGeom>
          <a:noFill/>
        </p:spPr>
      </p:pic>
      <p:pic>
        <p:nvPicPr>
          <p:cNvPr id="1025" name="Imag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5342" y="2571744"/>
            <a:ext cx="6772806" cy="878869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1000101" y="4750891"/>
          <a:ext cx="7000923" cy="1107001"/>
        </p:xfrm>
        <a:graphic>
          <a:graphicData uri="http://schemas.openxmlformats.org/drawingml/2006/table">
            <a:tbl>
              <a:tblPr/>
              <a:tblGrid>
                <a:gridCol w="254242"/>
                <a:gridCol w="324831"/>
                <a:gridCol w="741788"/>
                <a:gridCol w="741788"/>
                <a:gridCol w="304492"/>
                <a:gridCol w="413367"/>
                <a:gridCol w="741788"/>
                <a:gridCol w="557537"/>
                <a:gridCol w="377474"/>
                <a:gridCol w="586252"/>
                <a:gridCol w="473788"/>
                <a:gridCol w="741788"/>
                <a:gridCol w="741788"/>
              </a:tblGrid>
              <a:tr h="1581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Ste</a:t>
                      </a:r>
                      <a:endParaRPr lang="fr-FR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Etab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Date cde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Fournisseur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Lieu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Depot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Article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Quantité</a:t>
                      </a:r>
                      <a:endParaRPr lang="fr-FR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Unite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Lot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Origine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DLUO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DLC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1581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01</a:t>
                      </a:r>
                      <a:endParaRPr lang="fr-FR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17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23/11/2020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02170002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04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03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4220011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KG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RA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30/11/2020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30/11/2020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81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01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17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23/11/2020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02170002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04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03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4320001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KG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RA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30/11/2020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30/11/2020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81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01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17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23/11/2020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02170002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04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03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4320021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KG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RA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30/11/2020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30/11/2020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81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01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17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23/11/2020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02170004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04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03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4220011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KG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RA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01/12/2020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01/12/2020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81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01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17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23/11/2020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02170004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04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03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4320001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KG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RA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01/12/2020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01/12/2020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81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01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17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23/11/2020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02170004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04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03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4320021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KG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RA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01/12/2020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01/12/2020</a:t>
                      </a:r>
                      <a:endParaRPr lang="fr-FR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</a:t>
            </a: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857224" y="3714752"/>
            <a:ext cx="71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FF7F00"/>
                </a:solidFill>
              </a:rPr>
              <a:t>Les colonnes du tableau doivent correspondre, dans le même ordre, aux champs paramétrés à l’étape précédente</a:t>
            </a:r>
            <a:endParaRPr lang="fr-FR" b="1" dirty="0">
              <a:solidFill>
                <a:srgbClr val="FF7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58" y="785802"/>
            <a:ext cx="8229600" cy="1143000"/>
          </a:xfrm>
        </p:spPr>
        <p:txBody>
          <a:bodyPr/>
          <a:lstStyle/>
          <a:p>
            <a:r>
              <a:rPr lang="fr-FR" dirty="0" smtClean="0"/>
              <a:t>Merci </a:t>
            </a:r>
            <a:r>
              <a:rPr lang="fr-FR" sz="3600" dirty="0" smtClean="0"/>
              <a:t>de</a:t>
            </a:r>
            <a:r>
              <a:rPr lang="fr-FR" dirty="0" smtClean="0"/>
              <a:t> votre 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fr-FR" dirty="0" smtClean="0">
              <a:solidFill>
                <a:srgbClr val="FF7F00"/>
              </a:solidFill>
            </a:endParaRPr>
          </a:p>
          <a:p>
            <a:pPr algn="ctr">
              <a:buNone/>
            </a:pPr>
            <a:r>
              <a:rPr lang="fr-FR" b="1" dirty="0" smtClean="0">
                <a:solidFill>
                  <a:srgbClr val="FF7F00"/>
                </a:solidFill>
              </a:rPr>
              <a:t>Vos contacts :</a:t>
            </a:r>
            <a:br>
              <a:rPr lang="fr-FR" b="1" dirty="0" smtClean="0">
                <a:solidFill>
                  <a:srgbClr val="FF7F00"/>
                </a:solidFill>
              </a:rPr>
            </a:br>
            <a:endParaRPr lang="fr-FR" b="1" dirty="0" smtClean="0">
              <a:solidFill>
                <a:srgbClr val="FF7F00"/>
              </a:solidFill>
            </a:endParaRPr>
          </a:p>
          <a:p>
            <a:pPr algn="ctr">
              <a:buNone/>
            </a:pPr>
            <a:r>
              <a:rPr lang="fr-FR" sz="2000" b="1" dirty="0" smtClean="0"/>
              <a:t>ffba.formation-informatique@banquealimentaire.org</a:t>
            </a:r>
            <a:br>
              <a:rPr lang="fr-FR" sz="2000" b="1" dirty="0" smtClean="0"/>
            </a:br>
            <a:r>
              <a:rPr lang="fr-FR" sz="2000" b="1" dirty="0" smtClean="0"/>
              <a:t>support-informatique@banquealimentaire.org</a:t>
            </a:r>
          </a:p>
          <a:p>
            <a:pPr algn="ctr">
              <a:buNone/>
            </a:pPr>
            <a:endParaRPr lang="fr-FR" sz="2000" b="1" dirty="0"/>
          </a:p>
        </p:txBody>
      </p:sp>
      <p:pic>
        <p:nvPicPr>
          <p:cNvPr id="4" name="Image 3" descr="LOGO_Orange_FFB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306" y="5500702"/>
            <a:ext cx="2270957" cy="723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58204" cy="571504"/>
          </a:xfrm>
          <a:solidFill>
            <a:srgbClr val="FF7F00"/>
          </a:solidFill>
        </p:spPr>
        <p:txBody>
          <a:bodyPr>
            <a:normAutofit fontScale="90000"/>
          </a:bodyPr>
          <a:lstStyle/>
          <a:p>
            <a:pPr algn="l"/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>
                <a:solidFill>
                  <a:schemeClr val="bg1"/>
                </a:solidFill>
              </a:rPr>
              <a:t>Les objectifs de ce tutoriel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sz="2800" b="1" dirty="0" smtClean="0"/>
              <a:t>Objectifs</a:t>
            </a:r>
            <a:r>
              <a:rPr lang="fr-FR" sz="2400" b="1" dirty="0" smtClean="0"/>
              <a:t/>
            </a:r>
            <a:br>
              <a:rPr lang="fr-FR" sz="2400" b="1" dirty="0" smtClean="0"/>
            </a:br>
            <a:endParaRPr lang="fr-FR" sz="2400" b="1" dirty="0" smtClean="0"/>
          </a:p>
          <a:p>
            <a:r>
              <a:rPr lang="fr-FR" sz="1800" b="1" dirty="0" smtClean="0"/>
              <a:t>Comprendre la notion d’import dans Vif</a:t>
            </a:r>
          </a:p>
          <a:p>
            <a:pPr lvl="0"/>
            <a:r>
              <a:rPr lang="fr-FR" sz="1800" b="1" dirty="0" smtClean="0"/>
              <a:t>Savoir Réaliser une opération d’import réception de la collecte</a:t>
            </a:r>
            <a:br>
              <a:rPr lang="fr-FR" sz="1800" b="1" dirty="0" smtClean="0"/>
            </a:br>
            <a:endParaRPr lang="fr-FR" sz="1800" b="1" dirty="0" smtClean="0"/>
          </a:p>
          <a:p>
            <a:pPr>
              <a:buNone/>
            </a:pPr>
            <a:r>
              <a:rPr lang="fr-FR" sz="2800" b="1" dirty="0" smtClean="0"/>
              <a:t>Pré-requis</a:t>
            </a:r>
            <a:br>
              <a:rPr lang="fr-FR" sz="2800" b="1" dirty="0" smtClean="0"/>
            </a:br>
            <a:endParaRPr lang="fr-FR" sz="2800" b="1" dirty="0" smtClean="0"/>
          </a:p>
          <a:p>
            <a:pPr lvl="0"/>
            <a:r>
              <a:rPr lang="fr-FR" sz="1800" b="1" dirty="0" smtClean="0"/>
              <a:t>Maitrise de Vif – Poste administratif</a:t>
            </a:r>
            <a:endParaRPr lang="fr-FR" sz="1800" dirty="0" smtClean="0"/>
          </a:p>
          <a:p>
            <a:pPr lvl="0"/>
            <a:r>
              <a:rPr lang="fr-FR" sz="1800" b="1" dirty="0" smtClean="0"/>
              <a:t>Connaissance des procédures de réception</a:t>
            </a:r>
            <a:endParaRPr lang="fr-FR" sz="1800" dirty="0" smtClean="0"/>
          </a:p>
          <a:p>
            <a:pPr lvl="0"/>
            <a:r>
              <a:rPr lang="fr-FR" sz="1800" b="1" dirty="0" smtClean="0"/>
              <a:t>Utilisation &amp; maitrise d’</a:t>
            </a:r>
            <a:r>
              <a:rPr lang="fr-FR" sz="1800" b="1" dirty="0" err="1" smtClean="0"/>
              <a:t>eXcel</a:t>
            </a:r>
            <a:endParaRPr lang="fr-FR" sz="1800" dirty="0" smtClean="0"/>
          </a:p>
          <a:p>
            <a:pPr>
              <a:buNone/>
            </a:pPr>
            <a:endParaRPr lang="fr-FR" sz="1800" b="1" dirty="0" smtClean="0"/>
          </a:p>
          <a:p>
            <a:pPr>
              <a:buNone/>
            </a:pPr>
            <a:endParaRPr lang="fr-FR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571504"/>
          </a:xfrm>
          <a:solidFill>
            <a:srgbClr val="FF7F00"/>
          </a:solidFill>
        </p:spPr>
        <p:txBody>
          <a:bodyPr>
            <a:normAutofit fontScale="90000"/>
          </a:bodyPr>
          <a:lstStyle/>
          <a:p>
            <a:pPr algn="l"/>
            <a:r>
              <a:rPr lang="fr-FR" sz="3600" dirty="0" smtClean="0"/>
              <a:t>Plan de la cession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0034" y="1428736"/>
            <a:ext cx="8186766" cy="5143536"/>
          </a:xfrm>
        </p:spPr>
        <p:txBody>
          <a:bodyPr>
            <a:normAutofit/>
          </a:bodyPr>
          <a:lstStyle/>
          <a:p>
            <a:pPr marL="514350" lvl="0" indent="-514350">
              <a:buNone/>
            </a:pPr>
            <a:endParaRPr lang="fr-FR" sz="2800" dirty="0" smtClean="0"/>
          </a:p>
          <a:p>
            <a:pPr marL="514350" lvl="0" indent="-514350">
              <a:buAutoNum type="arabicParenR"/>
            </a:pPr>
            <a:r>
              <a:rPr lang="fr-FR" sz="2800" dirty="0" smtClean="0"/>
              <a:t>Saisie et exploitation avec </a:t>
            </a:r>
            <a:r>
              <a:rPr lang="fr-FR" sz="2800" dirty="0" err="1" smtClean="0"/>
              <a:t>excel</a:t>
            </a:r>
            <a:r>
              <a:rPr lang="fr-FR" sz="2800" dirty="0" smtClean="0"/>
              <a:t/>
            </a:r>
            <a:br>
              <a:rPr lang="fr-FR" sz="2800" dirty="0" smtClean="0"/>
            </a:br>
            <a:endParaRPr lang="fr-FR" sz="2800" dirty="0" smtClean="0"/>
          </a:p>
          <a:p>
            <a:pPr marL="514350" lvl="0" indent="-514350">
              <a:buAutoNum type="arabicParenR"/>
            </a:pPr>
            <a:r>
              <a:rPr lang="fr-FR" sz="2800" dirty="0" smtClean="0"/>
              <a:t>Dépose du fichier d’import dans VIF</a:t>
            </a:r>
            <a:br>
              <a:rPr lang="fr-FR" sz="2800" dirty="0" smtClean="0"/>
            </a:br>
            <a:endParaRPr lang="fr-FR" sz="2800" dirty="0" smtClean="0"/>
          </a:p>
          <a:p>
            <a:pPr marL="514350" lvl="0" indent="-514350">
              <a:buAutoNum type="arabicParenR"/>
            </a:pPr>
            <a:r>
              <a:rPr lang="fr-FR" sz="2800" dirty="0" smtClean="0"/>
              <a:t>Exécution de l’import dans VIF</a:t>
            </a:r>
            <a:br>
              <a:rPr lang="fr-FR" sz="2800" dirty="0" smtClean="0"/>
            </a:br>
            <a:endParaRPr lang="fr-FR" sz="2800" dirty="0" smtClean="0"/>
          </a:p>
          <a:p>
            <a:pPr marL="514350" lvl="0" indent="-514350">
              <a:buAutoNum type="arabicParenR"/>
            </a:pPr>
            <a:r>
              <a:rPr lang="fr-FR" sz="2800" dirty="0" smtClean="0"/>
              <a:t>Contrôles du bon déroulement de l’import</a:t>
            </a:r>
            <a:br>
              <a:rPr lang="fr-FR" sz="2800" dirty="0" smtClean="0"/>
            </a:br>
            <a:endParaRPr lang="fr-FR" sz="2800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71472" y="857232"/>
            <a:ext cx="8229600" cy="5500726"/>
          </a:xfrm>
        </p:spPr>
        <p:txBody>
          <a:bodyPr/>
          <a:lstStyle/>
          <a:p>
            <a:pPr algn="ctr">
              <a:buNone/>
            </a:pPr>
            <a:r>
              <a:rPr lang="fr-FR" sz="4400" b="1" u="sng" dirty="0" smtClean="0">
                <a:solidFill>
                  <a:srgbClr val="FF7F00"/>
                </a:solidFill>
              </a:rPr>
              <a:t> </a:t>
            </a:r>
            <a:endParaRPr lang="fr-FR" dirty="0" smtClean="0"/>
          </a:p>
          <a:p>
            <a:pPr algn="ctr">
              <a:buNone/>
            </a:pPr>
            <a:r>
              <a:rPr lang="fr-FR" sz="4000" dirty="0" smtClean="0">
                <a:solidFill>
                  <a:srgbClr val="FF7F00"/>
                </a:solidFill>
              </a:rPr>
              <a:t>Les 3 modèles d’import réception</a:t>
            </a:r>
            <a:br>
              <a:rPr lang="fr-FR" sz="4000" dirty="0" smtClean="0">
                <a:solidFill>
                  <a:srgbClr val="FF7F00"/>
                </a:solidFill>
              </a:rPr>
            </a:br>
            <a:endParaRPr lang="fr-FR" sz="4000" dirty="0" smtClean="0">
              <a:solidFill>
                <a:srgbClr val="FF7F00"/>
              </a:solidFill>
            </a:endParaRPr>
          </a:p>
          <a:p>
            <a:pPr algn="ctr">
              <a:buNone/>
            </a:pPr>
            <a:r>
              <a:rPr lang="fr-FR" sz="2800" dirty="0" smtClean="0">
                <a:solidFill>
                  <a:srgbClr val="FF7F00"/>
                </a:solidFill>
              </a:rPr>
              <a:t>Collecte</a:t>
            </a:r>
          </a:p>
          <a:p>
            <a:pPr algn="ctr">
              <a:buNone/>
            </a:pPr>
            <a:r>
              <a:rPr lang="fr-FR" sz="2800" dirty="0" smtClean="0">
                <a:solidFill>
                  <a:srgbClr val="FF7F00"/>
                </a:solidFill>
              </a:rPr>
              <a:t>Ramasse</a:t>
            </a:r>
          </a:p>
          <a:p>
            <a:pPr algn="ctr">
              <a:buNone/>
            </a:pPr>
            <a:r>
              <a:rPr lang="fr-FR" sz="2800" dirty="0" smtClean="0">
                <a:solidFill>
                  <a:srgbClr val="FF7F00"/>
                </a:solidFill>
              </a:rPr>
              <a:t>Produits UE / Dons</a:t>
            </a:r>
            <a:endParaRPr lang="fr-FR" sz="2800" dirty="0">
              <a:solidFill>
                <a:srgbClr val="FF7F00"/>
              </a:solidFill>
            </a:endParaRPr>
          </a:p>
        </p:txBody>
      </p:sp>
      <p:pic>
        <p:nvPicPr>
          <p:cNvPr id="3" name="Image 2" descr="LOGO_Orange_FFB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16" y="5072074"/>
            <a:ext cx="2943226" cy="9382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642910" y="857232"/>
            <a:ext cx="8229600" cy="5000660"/>
          </a:xfrm>
          <a:noFill/>
        </p:spPr>
        <p:txBody>
          <a:bodyPr/>
          <a:lstStyle/>
          <a:p>
            <a:pPr algn="ctr">
              <a:buNone/>
            </a:pPr>
            <a:r>
              <a:rPr lang="fr-FR" sz="4000" dirty="0" smtClean="0">
                <a:solidFill>
                  <a:srgbClr val="FF7F00"/>
                </a:solidFill>
              </a:rPr>
              <a:t/>
            </a:r>
            <a:br>
              <a:rPr lang="fr-FR" sz="4000" dirty="0" smtClean="0">
                <a:solidFill>
                  <a:srgbClr val="FF7F00"/>
                </a:solidFill>
              </a:rPr>
            </a:br>
            <a:r>
              <a:rPr lang="fr-FR" sz="4000" dirty="0" smtClean="0">
                <a:solidFill>
                  <a:srgbClr val="FF7F00"/>
                </a:solidFill>
              </a:rPr>
              <a:t>Saisie et exploitation avec Excel</a:t>
            </a:r>
            <a:br>
              <a:rPr lang="fr-FR" sz="4000" dirty="0" smtClean="0">
                <a:solidFill>
                  <a:srgbClr val="FF7F00"/>
                </a:solidFill>
              </a:rPr>
            </a:br>
            <a:r>
              <a:rPr lang="fr-FR" sz="4000" dirty="0" smtClean="0">
                <a:solidFill>
                  <a:srgbClr val="FF7F00"/>
                </a:solidFill>
              </a:rPr>
              <a:t/>
            </a:r>
            <a:br>
              <a:rPr lang="fr-FR" sz="4000" dirty="0" smtClean="0">
                <a:solidFill>
                  <a:srgbClr val="FF7F00"/>
                </a:solidFill>
              </a:rPr>
            </a:br>
            <a:r>
              <a:rPr lang="fr-FR" sz="2800" dirty="0" smtClean="0">
                <a:solidFill>
                  <a:srgbClr val="FF7F00"/>
                </a:solidFill>
              </a:rPr>
              <a:t>Le modèle collecte</a:t>
            </a:r>
          </a:p>
          <a:p>
            <a:pPr algn="ctr">
              <a:buNone/>
            </a:pPr>
            <a:r>
              <a:rPr lang="fr-FR" sz="2800" dirty="0" smtClean="0">
                <a:solidFill>
                  <a:srgbClr val="FF7F00"/>
                </a:solidFill>
              </a:rPr>
              <a:t>     Les contrôles à faire</a:t>
            </a:r>
          </a:p>
          <a:p>
            <a:pPr algn="ctr">
              <a:buNone/>
            </a:pPr>
            <a:r>
              <a:rPr lang="fr-FR" sz="2800" dirty="0" smtClean="0">
                <a:solidFill>
                  <a:srgbClr val="FF7F00"/>
                </a:solidFill>
              </a:rPr>
              <a:t>   Créer le fichier d’import au format csv</a:t>
            </a:r>
            <a:endParaRPr lang="fr-FR" sz="2800" dirty="0">
              <a:solidFill>
                <a:srgbClr val="FF7F00"/>
              </a:solidFill>
            </a:endParaRPr>
          </a:p>
        </p:txBody>
      </p:sp>
      <p:pic>
        <p:nvPicPr>
          <p:cNvPr id="3" name="Image 2" descr="kisspng-microsoft-excel-microsoft-project-logo-microsoft-w-excel-5abfec588a8948.023068741522527320567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2" y="4538679"/>
            <a:ext cx="2643206" cy="1247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642910" y="857232"/>
            <a:ext cx="8229600" cy="5000660"/>
          </a:xfrm>
          <a:noFill/>
        </p:spPr>
        <p:txBody>
          <a:bodyPr/>
          <a:lstStyle/>
          <a:p>
            <a:pPr algn="ctr">
              <a:buNone/>
            </a:pPr>
            <a:r>
              <a:rPr lang="fr-FR" sz="4000" dirty="0" smtClean="0">
                <a:solidFill>
                  <a:srgbClr val="FF7F00"/>
                </a:solidFill>
              </a:rPr>
              <a:t/>
            </a:r>
            <a:br>
              <a:rPr lang="fr-FR" sz="4000" dirty="0" smtClean="0">
                <a:solidFill>
                  <a:srgbClr val="FF7F00"/>
                </a:solidFill>
              </a:rPr>
            </a:br>
            <a:r>
              <a:rPr lang="fr-FR" sz="4000" dirty="0" smtClean="0">
                <a:solidFill>
                  <a:srgbClr val="FF7F00"/>
                </a:solidFill>
              </a:rPr>
              <a:t>Saisie et exploitation avec Excel</a:t>
            </a:r>
            <a:br>
              <a:rPr lang="fr-FR" sz="4000" dirty="0" smtClean="0">
                <a:solidFill>
                  <a:srgbClr val="FF7F00"/>
                </a:solidFill>
              </a:rPr>
            </a:br>
            <a:r>
              <a:rPr lang="fr-FR" sz="4000" dirty="0" smtClean="0">
                <a:solidFill>
                  <a:srgbClr val="FF7F00"/>
                </a:solidFill>
              </a:rPr>
              <a:t/>
            </a:r>
            <a:br>
              <a:rPr lang="fr-FR" sz="4000" dirty="0" smtClean="0">
                <a:solidFill>
                  <a:srgbClr val="FF7F00"/>
                </a:solidFill>
              </a:rPr>
            </a:br>
            <a:r>
              <a:rPr lang="fr-FR" sz="2800" dirty="0" smtClean="0">
                <a:solidFill>
                  <a:srgbClr val="FF7F00"/>
                </a:solidFill>
              </a:rPr>
              <a:t> </a:t>
            </a:r>
          </a:p>
          <a:p>
            <a:pPr algn="ctr">
              <a:buNone/>
            </a:pPr>
            <a:r>
              <a:rPr lang="fr-FR" sz="2800" dirty="0" smtClean="0">
                <a:solidFill>
                  <a:srgbClr val="FF7F00"/>
                </a:solidFill>
              </a:rPr>
              <a:t>   Créer le fichier d’import au format csv</a:t>
            </a:r>
            <a:endParaRPr lang="fr-FR" sz="2800" dirty="0">
              <a:solidFill>
                <a:srgbClr val="FF7F00"/>
              </a:solidFill>
            </a:endParaRPr>
          </a:p>
        </p:txBody>
      </p:sp>
      <p:pic>
        <p:nvPicPr>
          <p:cNvPr id="3" name="Image 2" descr="kisspng-microsoft-excel-microsoft-project-logo-microsoft-w-excel-5abfec588a8948.023068741522527320567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2" y="4538679"/>
            <a:ext cx="2643206" cy="1247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214282" y="214290"/>
            <a:ext cx="8786874" cy="6286544"/>
          </a:xfrm>
        </p:spPr>
        <p:txBody>
          <a:bodyPr/>
          <a:lstStyle/>
          <a:p>
            <a:pPr algn="ctr">
              <a:buNone/>
            </a:pPr>
            <a:endParaRPr lang="fr-FR" sz="4000" dirty="0" smtClean="0">
              <a:solidFill>
                <a:srgbClr val="FF7F00"/>
              </a:solidFill>
            </a:endParaRPr>
          </a:p>
          <a:p>
            <a:pPr algn="ctr">
              <a:buNone/>
            </a:pPr>
            <a:r>
              <a:rPr lang="fr-FR" sz="4000" dirty="0" smtClean="0">
                <a:solidFill>
                  <a:srgbClr val="FF7F00"/>
                </a:solidFill>
              </a:rPr>
              <a:t/>
            </a:r>
            <a:br>
              <a:rPr lang="fr-FR" sz="4000" dirty="0" smtClean="0">
                <a:solidFill>
                  <a:srgbClr val="FF7F00"/>
                </a:solidFill>
              </a:rPr>
            </a:br>
            <a:r>
              <a:rPr lang="fr-FR" sz="2800" dirty="0" smtClean="0">
                <a:solidFill>
                  <a:srgbClr val="FF7F00"/>
                </a:solidFill>
              </a:rPr>
              <a:t>  </a:t>
            </a:r>
            <a:endParaRPr lang="fr-FR" sz="2800" dirty="0">
              <a:solidFill>
                <a:srgbClr val="FF7F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285852" y="571480"/>
            <a:ext cx="321471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Tableau Excel pour la collecte</a:t>
            </a:r>
          </a:p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714348" y="3732258"/>
            <a:ext cx="12144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Votre banque</a:t>
            </a:r>
          </a:p>
          <a:p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428728" y="4232324"/>
            <a:ext cx="15716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Les fournisseurs GMS</a:t>
            </a:r>
          </a:p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2928926" y="4660952"/>
            <a:ext cx="1714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Réception en </a:t>
            </a:r>
            <a:r>
              <a:rPr lang="fr-FR" sz="1400" b="1" dirty="0" smtClean="0">
                <a:solidFill>
                  <a:srgbClr val="FF0000"/>
                </a:solidFill>
              </a:rPr>
              <a:t>dépôt 05</a:t>
            </a:r>
            <a:endParaRPr lang="fr-FR" sz="1200" b="1" dirty="0" smtClean="0">
              <a:solidFill>
                <a:srgbClr val="FF0000"/>
              </a:solidFill>
            </a:endParaRPr>
          </a:p>
          <a:p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857620" y="3929066"/>
            <a:ext cx="19288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u="sng" dirty="0" smtClean="0">
                <a:solidFill>
                  <a:srgbClr val="FF0000"/>
                </a:solidFill>
              </a:rPr>
              <a:t>Code 5010000</a:t>
            </a:r>
          </a:p>
          <a:p>
            <a:endParaRPr lang="fr-FR" sz="1200" dirty="0" smtClean="0"/>
          </a:p>
          <a:p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5572132" y="3517944"/>
            <a:ext cx="17145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rgbClr val="FF0000"/>
                </a:solidFill>
              </a:rPr>
              <a:t>Origine CO</a:t>
            </a:r>
            <a:r>
              <a:rPr lang="fr-FR" sz="1400" b="1" dirty="0" smtClean="0"/>
              <a:t>=collecte</a:t>
            </a:r>
          </a:p>
          <a:p>
            <a:endParaRPr lang="fr-FR" sz="1200" dirty="0" smtClean="0"/>
          </a:p>
          <a:p>
            <a:endParaRPr lang="fr-FR" dirty="0"/>
          </a:p>
        </p:txBody>
      </p:sp>
      <p:cxnSp>
        <p:nvCxnSpPr>
          <p:cNvPr id="15" name="Connecteur droit avec flèche 14"/>
          <p:cNvCxnSpPr/>
          <p:nvPr/>
        </p:nvCxnSpPr>
        <p:spPr>
          <a:xfrm rot="5400000" flipH="1" flipV="1">
            <a:off x="973488" y="3509544"/>
            <a:ext cx="517572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rot="5400000" flipH="1" flipV="1">
            <a:off x="2000232" y="3786190"/>
            <a:ext cx="92869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rot="5400000" flipH="1" flipV="1">
            <a:off x="3142445" y="4071148"/>
            <a:ext cx="128588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rot="5400000" flipH="1" flipV="1">
            <a:off x="3857620" y="364252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rot="5400000" flipH="1" flipV="1">
            <a:off x="6036479" y="339248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 23" descr="Capture d’écran 2020-11-24 20404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1500174"/>
            <a:ext cx="6072230" cy="1729740"/>
          </a:xfrm>
          <a:prstGeom prst="rect">
            <a:avLst/>
          </a:prstGeom>
        </p:spPr>
      </p:pic>
      <p:sp>
        <p:nvSpPr>
          <p:cNvPr id="25" name="ZoneTexte 24"/>
          <p:cNvSpPr txBox="1"/>
          <p:nvPr/>
        </p:nvSpPr>
        <p:spPr>
          <a:xfrm>
            <a:off x="571472" y="5643578"/>
            <a:ext cx="6733382" cy="369332"/>
          </a:xfrm>
          <a:prstGeom prst="rect">
            <a:avLst/>
          </a:prstGeom>
          <a:solidFill>
            <a:srgbClr val="FF7F00"/>
          </a:solidFill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Particularités : Une ligne par fournisseur ,  article 5010000,   </a:t>
            </a:r>
            <a:r>
              <a:rPr lang="fr-FR" b="1" dirty="0" err="1" smtClean="0">
                <a:solidFill>
                  <a:schemeClr val="bg1"/>
                </a:solidFill>
              </a:rPr>
              <a:t>depot</a:t>
            </a:r>
            <a:r>
              <a:rPr lang="fr-FR" b="1" dirty="0" smtClean="0">
                <a:solidFill>
                  <a:schemeClr val="bg1"/>
                </a:solidFill>
              </a:rPr>
              <a:t> 05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71472" y="1285860"/>
            <a:ext cx="8229600" cy="4525963"/>
          </a:xfrm>
        </p:spPr>
        <p:txBody>
          <a:bodyPr/>
          <a:lstStyle/>
          <a:p>
            <a:pPr>
              <a:buNone/>
            </a:pPr>
            <a:endParaRPr lang="fr-FR" dirty="0" smtClean="0"/>
          </a:p>
          <a:p>
            <a:pPr algn="ctr">
              <a:buNone/>
            </a:pPr>
            <a:r>
              <a:rPr lang="fr-FR" sz="4000" dirty="0" smtClean="0">
                <a:solidFill>
                  <a:srgbClr val="FF7F00"/>
                </a:solidFill>
              </a:rPr>
              <a:t>Dépôt du fichier d’import dans Vif</a:t>
            </a:r>
          </a:p>
          <a:p>
            <a:endParaRPr lang="fr-FR" dirty="0" smtClean="0"/>
          </a:p>
          <a:p>
            <a:pPr algn="ctr">
              <a:buNone/>
            </a:pPr>
            <a:r>
              <a:rPr lang="fr-FR" sz="2800" dirty="0" smtClean="0">
                <a:solidFill>
                  <a:srgbClr val="FF7F00"/>
                </a:solidFill>
              </a:rPr>
              <a:t>Copier le fichier local</a:t>
            </a:r>
            <a:br>
              <a:rPr lang="fr-FR" sz="2800" dirty="0" smtClean="0">
                <a:solidFill>
                  <a:srgbClr val="FF7F00"/>
                </a:solidFill>
              </a:rPr>
            </a:br>
            <a:r>
              <a:rPr lang="fr-FR" sz="2800" dirty="0" smtClean="0">
                <a:solidFill>
                  <a:srgbClr val="FF7F00"/>
                </a:solidFill>
              </a:rPr>
              <a:t>explorer le répertoire d’accueil</a:t>
            </a:r>
          </a:p>
          <a:p>
            <a:pPr algn="ctr">
              <a:buNone/>
            </a:pPr>
            <a:r>
              <a:rPr lang="fr-FR" sz="2800" dirty="0" smtClean="0">
                <a:solidFill>
                  <a:srgbClr val="FF7F00"/>
                </a:solidFill>
              </a:rPr>
              <a:t>Coller le fichier</a:t>
            </a:r>
            <a:endParaRPr lang="fr-FR" sz="2800" dirty="0">
              <a:solidFill>
                <a:srgbClr val="FF7F00"/>
              </a:solidFill>
            </a:endParaRPr>
          </a:p>
        </p:txBody>
      </p:sp>
      <p:pic>
        <p:nvPicPr>
          <p:cNvPr id="3" name="Image 2" descr="LOGO_Orange_FFB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802" y="5072074"/>
            <a:ext cx="2943226" cy="9382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71472" y="1285860"/>
            <a:ext cx="8229600" cy="4525963"/>
          </a:xfrm>
        </p:spPr>
        <p:txBody>
          <a:bodyPr/>
          <a:lstStyle/>
          <a:p>
            <a:pPr>
              <a:buNone/>
            </a:pPr>
            <a:endParaRPr lang="fr-FR" dirty="0" smtClean="0"/>
          </a:p>
          <a:p>
            <a:pPr algn="ctr">
              <a:buNone/>
            </a:pPr>
            <a:r>
              <a:rPr lang="fr-FR" sz="4000" dirty="0" smtClean="0">
                <a:solidFill>
                  <a:srgbClr val="FF7F00"/>
                </a:solidFill>
              </a:rPr>
              <a:t>Exécuter l’import dans VIF</a:t>
            </a:r>
          </a:p>
          <a:p>
            <a:pPr>
              <a:buNone/>
            </a:pPr>
            <a:endParaRPr lang="fr-FR" dirty="0" smtClean="0"/>
          </a:p>
        </p:txBody>
      </p:sp>
      <p:pic>
        <p:nvPicPr>
          <p:cNvPr id="3" name="Image 2" descr="LOGO_Orange_FFB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802" y="5072074"/>
            <a:ext cx="2943226" cy="9382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1.1|0.9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2194</TotalTime>
  <Words>193</Words>
  <Application>Microsoft Office PowerPoint</Application>
  <PresentationFormat>Affichage à l'écran (4:3)</PresentationFormat>
  <Paragraphs>154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Thème Office</vt:lpstr>
      <vt:lpstr>Les tutoriels de la FFBA</vt:lpstr>
      <vt:lpstr> Les objectifs de ce tutoriel </vt:lpstr>
      <vt:lpstr>Plan de la cession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Merci de votre attention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yves vallet</dc:creator>
  <cp:lastModifiedBy>yves vallet</cp:lastModifiedBy>
  <cp:revision>118</cp:revision>
  <dcterms:created xsi:type="dcterms:W3CDTF">2020-11-21T08:37:40Z</dcterms:created>
  <dcterms:modified xsi:type="dcterms:W3CDTF">2020-12-01T15:38:46Z</dcterms:modified>
</cp:coreProperties>
</file>