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8" r:id="rId7"/>
    <p:sldId id="269" r:id="rId8"/>
    <p:sldId id="270" r:id="rId9"/>
    <p:sldId id="265" r:id="rId10"/>
    <p:sldId id="266" r:id="rId11"/>
    <p:sldId id="267" r:id="rId12"/>
    <p:sldId id="263" r:id="rId13"/>
    <p:sldId id="26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11/01/2021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11/01/2021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11/01/2021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85852" y="2643182"/>
            <a:ext cx="6429420" cy="1357322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>La fonction IMPORT </a:t>
            </a:r>
            <a:br>
              <a:rPr lang="fr-FR" sz="4400" b="1" dirty="0" smtClean="0">
                <a:solidFill>
                  <a:srgbClr val="FF7F00"/>
                </a:solidFill>
              </a:rPr>
            </a:br>
            <a:r>
              <a:rPr lang="fr-FR" sz="4400" b="1" dirty="0" smtClean="0">
                <a:solidFill>
                  <a:srgbClr val="FF7F00"/>
                </a:solidFill>
              </a:rPr>
              <a:t>réception dans VIF</a:t>
            </a:r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Exécuter l’import dans VIF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Contrôle du bon déroulement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 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 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1026" name="Imag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783" y="714356"/>
            <a:ext cx="6772365" cy="1881109"/>
          </a:xfrm>
          <a:prstGeom prst="rect">
            <a:avLst/>
          </a:prstGeom>
          <a:noFill/>
        </p:spPr>
      </p:pic>
      <p:pic>
        <p:nvPicPr>
          <p:cNvPr id="1025" name="Imag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342" y="2571744"/>
            <a:ext cx="6772806" cy="878869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000101" y="4750891"/>
          <a:ext cx="7000923" cy="1107001"/>
        </p:xfrm>
        <a:graphic>
          <a:graphicData uri="http://schemas.openxmlformats.org/drawingml/2006/table">
            <a:tbl>
              <a:tblPr/>
              <a:tblGrid>
                <a:gridCol w="254242"/>
                <a:gridCol w="324831"/>
                <a:gridCol w="741788"/>
                <a:gridCol w="741788"/>
                <a:gridCol w="304492"/>
                <a:gridCol w="413367"/>
                <a:gridCol w="741788"/>
                <a:gridCol w="557537"/>
                <a:gridCol w="377474"/>
                <a:gridCol w="586252"/>
                <a:gridCol w="473788"/>
                <a:gridCol w="741788"/>
                <a:gridCol w="741788"/>
              </a:tblGrid>
              <a:tr h="1581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Ste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Etab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Date cde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Fournisseur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Lieu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Depot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Article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Quantité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Unite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Lot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Origine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DLUO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DLC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4220011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4320021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4220011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4320021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57224" y="3714752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7F00"/>
                </a:solidFill>
              </a:rPr>
              <a:t>Les colonnes du tableau doivent correspondre, dans le même ordre, aux champs paramétrés à l’étape précédente</a:t>
            </a:r>
            <a:endParaRPr lang="fr-FR" b="1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ffba.formation-informatique@banquealimentaire.org</a:t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r>
              <a:rPr lang="fr-FR" sz="1800" b="1" dirty="0" smtClean="0"/>
              <a:t>Comprendre la notion d’import dans Vif</a:t>
            </a:r>
          </a:p>
          <a:p>
            <a:pPr lvl="0"/>
            <a:r>
              <a:rPr lang="fr-FR" sz="1800" b="1" dirty="0" smtClean="0"/>
              <a:t>Savoir Réaliser une opération d’import</a:t>
            </a:r>
            <a:br>
              <a:rPr lang="fr-FR" sz="1800" b="1" dirty="0" smtClean="0"/>
            </a:br>
            <a:endParaRPr lang="fr-FR" sz="1800" b="1" dirty="0" smtClean="0"/>
          </a:p>
          <a:p>
            <a:pPr>
              <a:buNone/>
            </a:pPr>
            <a:r>
              <a:rPr lang="fr-FR" sz="2800" b="1" dirty="0" smtClean="0"/>
              <a:t>Pré-requis</a:t>
            </a:r>
            <a:br>
              <a:rPr lang="fr-FR" sz="2800" b="1" dirty="0" smtClean="0"/>
            </a:br>
            <a:endParaRPr lang="fr-FR" sz="2800" b="1" dirty="0" smtClean="0"/>
          </a:p>
          <a:p>
            <a:pPr lvl="0"/>
            <a:r>
              <a:rPr lang="fr-FR" sz="1800" b="1" dirty="0" smtClean="0"/>
              <a:t>Maitrise de Vif – Poste administratif</a:t>
            </a:r>
            <a:endParaRPr lang="fr-FR" sz="1800" dirty="0" smtClean="0"/>
          </a:p>
          <a:p>
            <a:pPr lvl="0"/>
            <a:r>
              <a:rPr lang="fr-FR" sz="1800" b="1" dirty="0" smtClean="0"/>
              <a:t>Connaissance des procédures de réception</a:t>
            </a:r>
            <a:endParaRPr lang="fr-FR" sz="1800" dirty="0" smtClean="0"/>
          </a:p>
          <a:p>
            <a:pPr lvl="0"/>
            <a:r>
              <a:rPr lang="fr-FR" sz="1800" b="1" dirty="0" smtClean="0"/>
              <a:t>Utilisation &amp; maitrise d’</a:t>
            </a:r>
            <a:r>
              <a:rPr lang="fr-FR" sz="1800" b="1" dirty="0" err="1" smtClean="0"/>
              <a:t>eXcel</a:t>
            </a:r>
            <a:endParaRPr lang="fr-FR" sz="1800" dirty="0" smtClean="0"/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cession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428736"/>
            <a:ext cx="8186766" cy="5143536"/>
          </a:xfrm>
        </p:spPr>
        <p:txBody>
          <a:bodyPr>
            <a:normAutofit/>
          </a:bodyPr>
          <a:lstStyle/>
          <a:p>
            <a:pPr marL="514350" lvl="0" indent="-514350">
              <a:buAutoNum type="arabicParenR"/>
            </a:pPr>
            <a:r>
              <a:rPr lang="fr-FR" sz="2800" dirty="0" smtClean="0"/>
              <a:t>Les 3 modèles d’import de réception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Saisie et exploitation avec </a:t>
            </a:r>
            <a:r>
              <a:rPr lang="fr-FR" sz="2800" dirty="0" err="1" smtClean="0"/>
              <a:t>excel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Dépose du fichier d’import dans VIF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Exécution de l’import dans VIF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Contrôles du bon déroulement de l’import</a:t>
            </a:r>
            <a:br>
              <a:rPr lang="fr-FR" sz="2800" dirty="0" smtClean="0"/>
            </a:b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5500726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 </a:t>
            </a: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Les 3 modèles d’import réception</a:t>
            </a:r>
            <a:br>
              <a:rPr lang="fr-FR" sz="4000" dirty="0" smtClean="0">
                <a:solidFill>
                  <a:srgbClr val="FF7F00"/>
                </a:solidFill>
              </a:rPr>
            </a:b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Collecte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Ramasse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Produits UE / Dons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Saisie et exploitation avec Excel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Les modèles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Les contrôles à faire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Créer le fichier d’import au format csv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kisspng-microsoft-excel-microsoft-project-logo-microsoft-w-excel-5abfec588a8948.02306874152252732056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4538679"/>
            <a:ext cx="2643206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14282" y="214290"/>
            <a:ext cx="8786874" cy="6286544"/>
          </a:xfrm>
        </p:spPr>
        <p:txBody>
          <a:bodyPr/>
          <a:lstStyle/>
          <a:p>
            <a:pPr algn="ctr">
              <a:buNone/>
            </a:pP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 </a:t>
            </a:r>
            <a:endParaRPr lang="fr-FR" sz="2800" dirty="0">
              <a:solidFill>
                <a:srgbClr val="FF7F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85852" y="571480"/>
            <a:ext cx="32147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Tableau Excel pour la collecte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14348" y="3732258"/>
            <a:ext cx="1214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Votre banque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428728" y="4232324"/>
            <a:ext cx="1571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Les fournisseurs GMS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857488" y="4660952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Réception en </a:t>
            </a:r>
            <a:r>
              <a:rPr lang="fr-FR" sz="1400" b="1" dirty="0" smtClean="0">
                <a:solidFill>
                  <a:srgbClr val="FF0000"/>
                </a:solidFill>
              </a:rPr>
              <a:t>dépôt 05</a:t>
            </a:r>
            <a:endParaRPr lang="fr-FR" sz="1200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857620" y="3929066"/>
            <a:ext cx="1928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>
                <a:solidFill>
                  <a:srgbClr val="FF0000"/>
                </a:solidFill>
              </a:rPr>
              <a:t>Code 5010000</a:t>
            </a:r>
          </a:p>
          <a:p>
            <a:endParaRPr lang="fr-FR" sz="1200" dirty="0" smtClean="0"/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572132" y="3517944"/>
            <a:ext cx="1714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Origine CO</a:t>
            </a:r>
            <a:r>
              <a:rPr lang="fr-FR" sz="1400" b="1" dirty="0" smtClean="0"/>
              <a:t>=collecte</a:t>
            </a:r>
          </a:p>
          <a:p>
            <a:endParaRPr lang="fr-FR" sz="1200" dirty="0" smtClean="0"/>
          </a:p>
          <a:p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rot="5400000" flipH="1" flipV="1">
            <a:off x="973488" y="3509544"/>
            <a:ext cx="51757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H="1" flipV="1">
            <a:off x="2000232" y="3786190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5400000" flipH="1" flipV="1">
            <a:off x="3071007" y="407114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rot="5400000" flipH="1" flipV="1">
            <a:off x="3857620" y="364252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5400000" flipH="1" flipV="1">
            <a:off x="6036479" y="339248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 descr="Capture d’écran 2020-11-24 2040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500174"/>
            <a:ext cx="5989320" cy="172974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571472" y="5643578"/>
            <a:ext cx="6627584" cy="369332"/>
          </a:xfrm>
          <a:prstGeom prst="rect">
            <a:avLst/>
          </a:prstGeom>
          <a:solidFill>
            <a:srgbClr val="FF7F00"/>
          </a:solidFill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Particularités : Une ligne par fournisseur , article 5010000, </a:t>
            </a:r>
            <a:r>
              <a:rPr lang="fr-FR" b="1" dirty="0" err="1" smtClean="0">
                <a:solidFill>
                  <a:schemeClr val="bg1"/>
                </a:solidFill>
              </a:rPr>
              <a:t>depot</a:t>
            </a:r>
            <a:r>
              <a:rPr lang="fr-FR" b="1" dirty="0" smtClean="0">
                <a:solidFill>
                  <a:schemeClr val="bg1"/>
                </a:solidFill>
              </a:rPr>
              <a:t> 05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14282" y="214290"/>
            <a:ext cx="8786874" cy="6286544"/>
          </a:xfrm>
        </p:spPr>
        <p:txBody>
          <a:bodyPr/>
          <a:lstStyle/>
          <a:p>
            <a:pPr algn="ctr">
              <a:buNone/>
            </a:pP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 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4" name="Image 3" descr="Capture d’écran 2020-11-24 1950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714488"/>
            <a:ext cx="7223760" cy="127254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85852" y="785794"/>
            <a:ext cx="32147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Tableau Excel pour la ramasse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14348" y="3517944"/>
            <a:ext cx="1214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Votre banque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428728" y="3857628"/>
            <a:ext cx="1571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Les fournisseurs GMS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500298" y="4357694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Réception en </a:t>
            </a:r>
            <a:r>
              <a:rPr lang="fr-FR" sz="1400" b="1" dirty="0" smtClean="0"/>
              <a:t>dépôt 03</a:t>
            </a:r>
            <a:endParaRPr lang="fr-FR" sz="1200" b="1" dirty="0" smtClean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786182" y="3714752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Les codes </a:t>
            </a:r>
            <a:r>
              <a:rPr lang="fr-FR" sz="1400" b="1" dirty="0" smtClean="0"/>
              <a:t>article ramasse</a:t>
            </a:r>
            <a:endParaRPr lang="fr-FR" sz="1200" b="1" dirty="0" smtClean="0"/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572132" y="3286124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Origine R</a:t>
            </a:r>
            <a:r>
              <a:rPr lang="fr-FR" sz="1200" b="1" dirty="0" smtClean="0"/>
              <a:t>A</a:t>
            </a:r>
            <a:r>
              <a:rPr lang="fr-FR" sz="1200" dirty="0" smtClean="0"/>
              <a:t>=Ramasse</a:t>
            </a:r>
          </a:p>
          <a:p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rot="5400000" flipH="1" flipV="1">
            <a:off x="973488" y="3241299"/>
            <a:ext cx="51757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H="1" flipV="1">
            <a:off x="2000232" y="3429000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5400000" flipH="1" flipV="1">
            <a:off x="2857488" y="3714752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rot="5400000" flipH="1" flipV="1">
            <a:off x="3857620" y="335756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5400000" flipH="1" flipV="1">
            <a:off x="6036479" y="317896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14348" y="5500702"/>
            <a:ext cx="6572296" cy="369332"/>
          </a:xfrm>
          <a:prstGeom prst="rect">
            <a:avLst/>
          </a:prstGeom>
          <a:solidFill>
            <a:srgbClr val="FF7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Si la zone lot est vide, VIF  générera un numéro automatique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0" y="214290"/>
            <a:ext cx="9001156" cy="6286544"/>
          </a:xfrm>
        </p:spPr>
        <p:txBody>
          <a:bodyPr/>
          <a:lstStyle/>
          <a:p>
            <a:pPr algn="ctr">
              <a:buNone/>
            </a:pP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 </a:t>
            </a:r>
            <a:endParaRPr lang="fr-FR" sz="2800" dirty="0">
              <a:solidFill>
                <a:srgbClr val="FF7F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85852" y="785794"/>
            <a:ext cx="364333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Tableau Excel réception UE / Don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1406" y="3517944"/>
            <a:ext cx="1214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Votre banque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71538" y="3857628"/>
            <a:ext cx="1571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Les fournisseurs UE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928794" y="4357694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Réception en </a:t>
            </a:r>
            <a:r>
              <a:rPr lang="fr-FR" sz="1400" b="1" dirty="0" smtClean="0"/>
              <a:t>dépôt 02</a:t>
            </a:r>
            <a:endParaRPr lang="fr-FR" sz="1200" b="1" dirty="0" smtClean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928926" y="3714752"/>
            <a:ext cx="1928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Les codes </a:t>
            </a:r>
            <a:r>
              <a:rPr lang="fr-FR" sz="1200" b="1" dirty="0" smtClean="0"/>
              <a:t>article UE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572132" y="3286124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Origine </a:t>
            </a:r>
            <a:r>
              <a:rPr lang="fr-FR" sz="1400" b="1" dirty="0" smtClean="0"/>
              <a:t>EU </a:t>
            </a:r>
            <a:r>
              <a:rPr lang="fr-FR" sz="1200" b="1" dirty="0" smtClean="0"/>
              <a:t>ou DO</a:t>
            </a:r>
          </a:p>
          <a:p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rot="5400000" flipH="1" flipV="1">
            <a:off x="259108" y="3241299"/>
            <a:ext cx="51757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H="1" flipV="1">
            <a:off x="1357290" y="3429000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5400000" flipH="1" flipV="1">
            <a:off x="2072464" y="3714752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rot="5400000" flipH="1" flipV="1">
            <a:off x="3072596" y="335756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5400000" flipH="1" flipV="1">
            <a:off x="5894397" y="317896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857224" y="5572140"/>
            <a:ext cx="6572296" cy="369332"/>
          </a:xfrm>
          <a:prstGeom prst="rect">
            <a:avLst/>
          </a:prstGeom>
          <a:solidFill>
            <a:srgbClr val="FF7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Zones en plus : lot fournisseur,   Lot d’achat,  référence commande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500826" y="4214818"/>
            <a:ext cx="2571768" cy="553998"/>
          </a:xfrm>
          <a:prstGeom prst="rect">
            <a:avLst/>
          </a:prstGeom>
          <a:solidFill>
            <a:srgbClr val="FF7F00"/>
          </a:solidFill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2"/>
                </a:solidFill>
              </a:rPr>
              <a:t>         </a:t>
            </a:r>
            <a:r>
              <a:rPr lang="fr-FR" sz="1200" b="1" dirty="0" smtClean="0"/>
              <a:t>Lot d’achat pour la traçabilité</a:t>
            </a:r>
          </a:p>
          <a:p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 rot="5400000" flipH="1" flipV="1">
            <a:off x="7358082" y="3571876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 descr="Capture d’écran 2021-01-11 1318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785926"/>
            <a:ext cx="9001156" cy="1068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Dépôt du fichier d’import dans Vif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Copier le fichier local</a:t>
            </a:r>
            <a:br>
              <a:rPr lang="fr-FR" sz="28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explorer le répertoire d’accueil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Coller le fichier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2186</TotalTime>
  <Words>263</Words>
  <Application>Microsoft Office PowerPoint</Application>
  <PresentationFormat>Affichage à l'écran (4:3)</PresentationFormat>
  <Paragraphs>169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Les tutoriels de la FFBA</vt:lpstr>
      <vt:lpstr> Les objectifs de ce tutoriel </vt:lpstr>
      <vt:lpstr>Plan de la cession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112</cp:revision>
  <dcterms:created xsi:type="dcterms:W3CDTF">2020-11-21T08:37:40Z</dcterms:created>
  <dcterms:modified xsi:type="dcterms:W3CDTF">2021-01-11T13:06:21Z</dcterms:modified>
</cp:coreProperties>
</file>