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61" r:id="rId7"/>
    <p:sldId id="262" r:id="rId8"/>
    <p:sldId id="269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785786" y="2643182"/>
            <a:ext cx="6929486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Réceptions sur commande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 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9005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Comprendre les principes de gestion liés aux réceptions sur commande</a:t>
            </a:r>
          </a:p>
          <a:p>
            <a:pPr lvl="0"/>
            <a:r>
              <a:rPr lang="fr-FR" sz="1800" b="1" dirty="0" smtClean="0"/>
              <a:t>Être autonome dans la réalisation des transactions</a:t>
            </a:r>
          </a:p>
          <a:p>
            <a:pPr lvl="0"/>
            <a:r>
              <a:rPr lang="fr-FR" sz="1800" b="1" dirty="0" smtClean="0"/>
              <a:t>Contribuer à la traçabilité des denrées</a:t>
            </a:r>
          </a:p>
          <a:p>
            <a:pPr lvl="0"/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atelier ou de putty</a:t>
            </a:r>
            <a:endParaRPr lang="fr-FR" sz="1800" dirty="0" smtClean="0"/>
          </a:p>
          <a:p>
            <a:pPr lvl="0"/>
            <a:r>
              <a:rPr lang="fr-FR" sz="1800" b="1" dirty="0" smtClean="0"/>
              <a:t>Maitriser la notion de fournisseur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705433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Règles de gestion des articles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428736"/>
            <a:ext cx="8572560" cy="4714908"/>
          </a:xfrm>
        </p:spPr>
        <p:txBody>
          <a:bodyPr>
            <a:normAutofit lnSpcReduction="10000"/>
          </a:bodyPr>
          <a:lstStyle/>
          <a:p>
            <a:pPr marL="514350" lvl="0" indent="-514350">
              <a:buNone/>
            </a:pPr>
            <a:r>
              <a:rPr lang="fr-FR" sz="2400" dirty="0" smtClean="0"/>
              <a:t>Il faut distinguer plusieurs catégories d’articles :</a:t>
            </a:r>
            <a:br>
              <a:rPr lang="fr-FR" sz="2400" dirty="0" smtClean="0"/>
            </a:br>
            <a:endParaRPr lang="fr-FR" sz="2400" dirty="0" smtClean="0"/>
          </a:p>
          <a:p>
            <a:pPr marL="514350" lvl="0" indent="-514350">
              <a:buFontTx/>
              <a:buChar char="-"/>
            </a:pPr>
            <a:r>
              <a:rPr lang="fr-FR" sz="2400" b="1" dirty="0" smtClean="0"/>
              <a:t>Les articles non lotis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800" dirty="0" smtClean="0"/>
              <a:t>par exemple fruits frais (442000), leur code se termine par zéro</a:t>
            </a:r>
          </a:p>
          <a:p>
            <a:pPr marL="514350" lvl="0" indent="-514350">
              <a:buFontTx/>
              <a:buChar char="-"/>
            </a:pPr>
            <a:r>
              <a:rPr lang="fr-FR" sz="2400" b="1" dirty="0" smtClean="0"/>
              <a:t>Les articles lotis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800" dirty="0" smtClean="0"/>
              <a:t>dont les produits dits FEAD (financés par l’UE), code terminé par 9,</a:t>
            </a:r>
            <a:br>
              <a:rPr lang="fr-FR" sz="1800" dirty="0" smtClean="0"/>
            </a:br>
            <a:r>
              <a:rPr lang="fr-FR" sz="1800" dirty="0" smtClean="0"/>
              <a:t>les produits CNES (financés par l’état), réservés aux épiceries sociales,</a:t>
            </a:r>
          </a:p>
          <a:p>
            <a:pPr marL="514350" lvl="0" indent="-514350">
              <a:buNone/>
            </a:pPr>
            <a:r>
              <a:rPr lang="fr-FR" sz="1800" dirty="0" smtClean="0"/>
              <a:t>	Tous les autres produits avec date de péremption (DLUO ou DLC)</a:t>
            </a:r>
          </a:p>
          <a:p>
            <a:pPr marL="514350" lvl="0" indent="-514350">
              <a:buNone/>
            </a:pPr>
            <a:endParaRPr lang="fr-FR" sz="1800" dirty="0" smtClean="0"/>
          </a:p>
          <a:p>
            <a:pPr marL="514350" lvl="0" indent="-514350">
              <a:buNone/>
            </a:pPr>
            <a:r>
              <a:rPr lang="fr-FR" sz="2400" dirty="0" smtClean="0"/>
              <a:t>Dans le cadre de </a:t>
            </a:r>
            <a:r>
              <a:rPr lang="fr-FR" sz="2400" b="1" dirty="0" smtClean="0"/>
              <a:t>la traçabilité</a:t>
            </a:r>
            <a:r>
              <a:rPr lang="fr-FR" sz="1800" dirty="0" smtClean="0"/>
              <a:t>, </a:t>
            </a:r>
            <a:br>
              <a:rPr lang="fr-FR" sz="1800" dirty="0" smtClean="0"/>
            </a:br>
            <a:endParaRPr lang="fr-FR" sz="1800" dirty="0" smtClean="0"/>
          </a:p>
          <a:p>
            <a:pPr marL="514350" lvl="0" indent="-514350">
              <a:buNone/>
            </a:pPr>
            <a:r>
              <a:rPr lang="fr-FR" sz="1800" dirty="0" smtClean="0"/>
              <a:t>tous les produits lotis sont suivis avec un ou deux numéros de lot</a:t>
            </a:r>
          </a:p>
          <a:p>
            <a:pPr marL="514350" lvl="0" indent="-514350">
              <a:buFontTx/>
              <a:buChar char="-"/>
            </a:pPr>
            <a:r>
              <a:rPr lang="fr-FR" sz="1800" dirty="0" smtClean="0"/>
              <a:t>Un numéro de lot propre au fournisseur</a:t>
            </a:r>
          </a:p>
          <a:p>
            <a:pPr marL="514350" lvl="0" indent="-514350">
              <a:buFontTx/>
              <a:buChar char="-"/>
            </a:pPr>
            <a:r>
              <a:rPr lang="fr-FR" sz="1800" dirty="0" smtClean="0"/>
              <a:t>Un numéro de lot interne généré automatiquement par VIF</a:t>
            </a:r>
          </a:p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Plan de la session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b="1" dirty="0" smtClean="0"/>
              <a:t>la saisie des réceptions </a:t>
            </a:r>
            <a:r>
              <a:rPr lang="fr-FR" sz="2000" b="1" dirty="0" smtClean="0"/>
              <a:t>sur </a:t>
            </a:r>
            <a:r>
              <a:rPr lang="fr-FR" sz="2000" b="1" dirty="0" smtClean="0"/>
              <a:t>commande se déroule en 4 étapes :</a:t>
            </a:r>
          </a:p>
          <a:p>
            <a:pPr>
              <a:buNone/>
            </a:pPr>
            <a:endParaRPr lang="fr-FR" sz="2000" b="1" dirty="0" smtClean="0"/>
          </a:p>
          <a:p>
            <a:pPr>
              <a:buFontTx/>
              <a:buChar char="-"/>
            </a:pPr>
            <a:r>
              <a:rPr lang="fr-FR" sz="2000" b="1" dirty="0" smtClean="0"/>
              <a:t>La sélection du menu de saisie</a:t>
            </a:r>
            <a:br>
              <a:rPr lang="fr-FR" sz="2000" b="1" dirty="0" smtClean="0"/>
            </a:br>
            <a:endParaRPr lang="fr-FR" sz="2000" b="1" dirty="0" smtClean="0"/>
          </a:p>
          <a:p>
            <a:pPr>
              <a:buFontTx/>
              <a:buChar char="-"/>
            </a:pPr>
            <a:r>
              <a:rPr lang="fr-FR" sz="2000" b="1" dirty="0" smtClean="0"/>
              <a:t>La saisie des critères de l’entête de réception</a:t>
            </a:r>
            <a:br>
              <a:rPr lang="fr-FR" sz="2000" b="1" dirty="0" smtClean="0"/>
            </a:br>
            <a:endParaRPr lang="fr-FR" sz="2000" b="1" dirty="0" smtClean="0"/>
          </a:p>
          <a:p>
            <a:pPr>
              <a:buFontTx/>
              <a:buChar char="-"/>
            </a:pPr>
            <a:r>
              <a:rPr lang="fr-FR" sz="2000" b="1" dirty="0" smtClean="0"/>
              <a:t>La saisie des lignes articles</a:t>
            </a:r>
            <a:br>
              <a:rPr lang="fr-FR" sz="2000" b="1" dirty="0" smtClean="0"/>
            </a:br>
            <a:endParaRPr lang="fr-FR" sz="2000" b="1" dirty="0" smtClean="0"/>
          </a:p>
          <a:p>
            <a:pPr>
              <a:buFontTx/>
              <a:buChar char="-"/>
            </a:pPr>
            <a:r>
              <a:rPr lang="fr-FR" sz="2000" b="1" dirty="0" smtClean="0"/>
              <a:t>La clôture de la réception</a:t>
            </a:r>
          </a:p>
          <a:p>
            <a:pPr>
              <a:buNone/>
            </a:pPr>
            <a:endParaRPr lang="fr-FR" sz="24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500702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58204" cy="642942"/>
          </a:xfrm>
          <a:solidFill>
            <a:srgbClr val="FF7F00"/>
          </a:solidFill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chemeClr val="bg1"/>
                </a:solidFill>
              </a:rPr>
              <a:t>putty et les touches de fonction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39290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b="1" dirty="0" smtClean="0"/>
              <a:t>F2</a:t>
            </a:r>
            <a:r>
              <a:rPr lang="fr-FR" sz="1800" dirty="0" smtClean="0"/>
              <a:t>  pour valider un écran et passer au suivant</a:t>
            </a:r>
          </a:p>
          <a:p>
            <a:pPr>
              <a:buNone/>
            </a:pPr>
            <a:r>
              <a:rPr lang="fr-FR" sz="1800" b="1" dirty="0" smtClean="0"/>
              <a:t>F3</a:t>
            </a:r>
            <a:r>
              <a:rPr lang="fr-FR" sz="1800" dirty="0" smtClean="0"/>
              <a:t>  pour créer une nouvelle ligne de saisie</a:t>
            </a:r>
          </a:p>
          <a:p>
            <a:pPr>
              <a:buNone/>
            </a:pPr>
            <a:r>
              <a:rPr lang="fr-FR" sz="1800" b="1" dirty="0" smtClean="0"/>
              <a:t>F4</a:t>
            </a:r>
            <a:r>
              <a:rPr lang="fr-FR" sz="1800" dirty="0" smtClean="0"/>
              <a:t>  pour revenir à l’écran précédent, ou au menu</a:t>
            </a:r>
          </a:p>
          <a:p>
            <a:pPr>
              <a:buNone/>
            </a:pPr>
            <a:r>
              <a:rPr lang="fr-FR" sz="1800" b="1" dirty="0" smtClean="0"/>
              <a:t>F5</a:t>
            </a:r>
            <a:r>
              <a:rPr lang="fr-FR" sz="1800" dirty="0" smtClean="0"/>
              <a:t>  ouvre une fenêtre de sélection des valeurs possibles</a:t>
            </a:r>
          </a:p>
          <a:p>
            <a:pPr>
              <a:buNone/>
            </a:pPr>
            <a:r>
              <a:rPr lang="fr-FR" sz="1800" b="1" dirty="0" smtClean="0"/>
              <a:t>F6 </a:t>
            </a:r>
            <a:r>
              <a:rPr lang="fr-FR" sz="1800" dirty="0" smtClean="0"/>
              <a:t> annulation de la saisie en cours</a:t>
            </a:r>
          </a:p>
          <a:p>
            <a:pPr>
              <a:buNone/>
            </a:pPr>
            <a:r>
              <a:rPr lang="fr-FR" sz="1800" b="1" dirty="0" smtClean="0"/>
              <a:t>F7 </a:t>
            </a:r>
            <a:r>
              <a:rPr lang="fr-FR" sz="1800" dirty="0" smtClean="0"/>
              <a:t> suppression d’un mouvement</a:t>
            </a:r>
          </a:p>
          <a:p>
            <a:pPr>
              <a:buNone/>
            </a:pPr>
            <a:r>
              <a:rPr lang="fr-FR" sz="1800" dirty="0" smtClean="0"/>
              <a:t> </a:t>
            </a:r>
          </a:p>
          <a:p>
            <a:pPr>
              <a:buNone/>
            </a:pPr>
            <a:r>
              <a:rPr lang="fr-FR" sz="1800" b="1" dirty="0" smtClean="0"/>
              <a:t>Ctrl + U  </a:t>
            </a:r>
            <a:r>
              <a:rPr lang="fr-FR" sz="1800" dirty="0" smtClean="0"/>
              <a:t>retour arrière (zone précédente)</a:t>
            </a:r>
          </a:p>
          <a:p>
            <a:pPr>
              <a:buNone/>
            </a:pPr>
            <a:r>
              <a:rPr lang="fr-FR" sz="1800" b="1" dirty="0" smtClean="0"/>
              <a:t>Ctrl + Z   </a:t>
            </a:r>
            <a:r>
              <a:rPr lang="fr-FR" sz="1800" dirty="0" smtClean="0"/>
              <a:t>remise à zéro de la zone en cours de saisie</a:t>
            </a:r>
          </a:p>
          <a:p>
            <a:pPr>
              <a:buNone/>
            </a:pPr>
            <a:r>
              <a:rPr lang="fr-FR" sz="1800" b="1" dirty="0" smtClean="0"/>
              <a:t>Entrée</a:t>
            </a:r>
            <a:r>
              <a:rPr lang="fr-FR" sz="1800" dirty="0" smtClean="0"/>
              <a:t>    validation d’un champ de saisie</a:t>
            </a:r>
          </a:p>
          <a:p>
            <a:pPr>
              <a:buNone/>
            </a:pPr>
            <a:r>
              <a:rPr lang="fr-FR" sz="1800" b="1" dirty="0" smtClean="0"/>
              <a:t>Flèches</a:t>
            </a:r>
            <a:r>
              <a:rPr lang="fr-FR" sz="1800" dirty="0" smtClean="0"/>
              <a:t>  directionnelles droite-gauche , haut-bas pour déplacer le curseur</a:t>
            </a:r>
          </a:p>
          <a:p>
            <a:pPr>
              <a:buNone/>
            </a:pPr>
            <a:endParaRPr lang="fr-FR" sz="1800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500702"/>
            <a:ext cx="2586036" cy="824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500726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1ere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Mise au rebut avec fournisseur</a:t>
            </a: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2eme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b="1" dirty="0" smtClean="0">
                <a:solidFill>
                  <a:srgbClr val="FF7F00"/>
                </a:solidFill>
              </a:rPr>
              <a:t>Mise au rebut sans fournisseur</a:t>
            </a: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3eme partie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Modifier un mouvement de rebut</a:t>
            </a:r>
            <a:endParaRPr lang="fr-FR" b="1" dirty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2771</TotalTime>
  <Words>140</Words>
  <Application>Microsoft Office PowerPoint</Application>
  <PresentationFormat>Affichage à l'écran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Les tutoriels de la FFBA</vt:lpstr>
      <vt:lpstr> Les objectifs de ce tutoriel </vt:lpstr>
      <vt:lpstr>Règles de gestion des articles</vt:lpstr>
      <vt:lpstr> Plan de la session </vt:lpstr>
      <vt:lpstr>putty et les touches de fonction</vt:lpstr>
      <vt:lpstr>Diapositive 6</vt:lpstr>
      <vt:lpstr>Diapositive 7</vt:lpstr>
      <vt:lpstr>Diapositive 8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171</cp:revision>
  <dcterms:created xsi:type="dcterms:W3CDTF">2020-11-21T08:37:40Z</dcterms:created>
  <dcterms:modified xsi:type="dcterms:W3CDTF">2020-12-07T09:53:48Z</dcterms:modified>
</cp:coreProperties>
</file>