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0"/>
  </p:notesMasterIdLst>
  <p:sldIdLst>
    <p:sldId id="256" r:id="rId2"/>
    <p:sldId id="257" r:id="rId3"/>
    <p:sldId id="258" r:id="rId4"/>
    <p:sldId id="259" r:id="rId5"/>
    <p:sldId id="260" r:id="rId6"/>
    <p:sldId id="262" r:id="rId7"/>
    <p:sldId id="263" r:id="rId8"/>
    <p:sldId id="264" r:id="rId9"/>
    <p:sldId id="265" r:id="rId10"/>
    <p:sldId id="266" r:id="rId11"/>
    <p:sldId id="274"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9847F-97EB-443C-9F5E-7B207A1A5735}"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0BB14-2542-45E7-A3D2-666069DC8942}" type="slidenum">
              <a:rPr lang="en-US" smtClean="0"/>
              <a:t>‹#›</a:t>
            </a:fld>
            <a:endParaRPr lang="en-US"/>
          </a:p>
        </p:txBody>
      </p:sp>
    </p:spTree>
    <p:extLst>
      <p:ext uri="{BB962C8B-B14F-4D97-AF65-F5344CB8AC3E}">
        <p14:creationId xmlns:p14="http://schemas.microsoft.com/office/powerpoint/2010/main" val="218241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B14-2542-45E7-A3D2-666069DC8942}" type="slidenum">
              <a:rPr lang="en-US" smtClean="0"/>
              <a:t>1</a:t>
            </a:fld>
            <a:endParaRPr lang="en-US"/>
          </a:p>
        </p:txBody>
      </p:sp>
    </p:spTree>
    <p:extLst>
      <p:ext uri="{BB962C8B-B14F-4D97-AF65-F5344CB8AC3E}">
        <p14:creationId xmlns:p14="http://schemas.microsoft.com/office/powerpoint/2010/main" val="3195601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9A9E477-9871-44E3-8BEF-7AB1D74138C7}" type="datetimeFigureOut">
              <a:rPr lang="en-US" smtClean="0"/>
              <a:t>12/13/2024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E45698E-24DD-4A47-95C3-CD49CFEB608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692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A9E477-9871-44E3-8BEF-7AB1D74138C7}"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5698E-24DD-4A47-95C3-CD49CFEB608D}" type="slidenum">
              <a:rPr lang="en-US" smtClean="0"/>
              <a:t>‹#›</a:t>
            </a:fld>
            <a:endParaRPr lang="en-US"/>
          </a:p>
        </p:txBody>
      </p:sp>
    </p:spTree>
    <p:extLst>
      <p:ext uri="{BB962C8B-B14F-4D97-AF65-F5344CB8AC3E}">
        <p14:creationId xmlns:p14="http://schemas.microsoft.com/office/powerpoint/2010/main" val="2994588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9E477-9871-44E3-8BEF-7AB1D74138C7}"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5698E-24DD-4A47-95C3-CD49CFEB608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3730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9E477-9871-44E3-8BEF-7AB1D74138C7}"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5698E-24DD-4A47-95C3-CD49CFEB608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0431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9E477-9871-44E3-8BEF-7AB1D74138C7}"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5698E-24DD-4A47-95C3-CD49CFEB608D}" type="slidenum">
              <a:rPr lang="en-US" smtClean="0"/>
              <a:t>‹#›</a:t>
            </a:fld>
            <a:endParaRPr lang="en-US"/>
          </a:p>
        </p:txBody>
      </p:sp>
    </p:spTree>
    <p:extLst>
      <p:ext uri="{BB962C8B-B14F-4D97-AF65-F5344CB8AC3E}">
        <p14:creationId xmlns:p14="http://schemas.microsoft.com/office/powerpoint/2010/main" val="192927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9E477-9871-44E3-8BEF-7AB1D74138C7}"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5698E-24DD-4A47-95C3-CD49CFEB608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4537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9E477-9871-44E3-8BEF-7AB1D74138C7}"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5698E-24DD-4A47-95C3-CD49CFEB608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5659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9E477-9871-44E3-8BEF-7AB1D74138C7}"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5698E-24DD-4A47-95C3-CD49CFEB60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318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9E477-9871-44E3-8BEF-7AB1D74138C7}"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5698E-24DD-4A47-95C3-CD49CFEB608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6149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9E477-9871-44E3-8BEF-7AB1D74138C7}"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5698E-24DD-4A47-95C3-CD49CFEB608D}" type="slidenum">
              <a:rPr lang="en-US" smtClean="0"/>
              <a:t>‹#›</a:t>
            </a:fld>
            <a:endParaRPr lang="en-US"/>
          </a:p>
        </p:txBody>
      </p:sp>
    </p:spTree>
    <p:extLst>
      <p:ext uri="{BB962C8B-B14F-4D97-AF65-F5344CB8AC3E}">
        <p14:creationId xmlns:p14="http://schemas.microsoft.com/office/powerpoint/2010/main" val="1365079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9E477-9871-44E3-8BEF-7AB1D74138C7}"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45698E-24DD-4A47-95C3-CD49CFEB608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5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A9E477-9871-44E3-8BEF-7AB1D74138C7}"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5698E-24DD-4A47-95C3-CD49CFEB608D}" type="slidenum">
              <a:rPr lang="en-US" smtClean="0"/>
              <a:t>‹#›</a:t>
            </a:fld>
            <a:endParaRPr lang="en-US"/>
          </a:p>
        </p:txBody>
      </p:sp>
    </p:spTree>
    <p:extLst>
      <p:ext uri="{BB962C8B-B14F-4D97-AF65-F5344CB8AC3E}">
        <p14:creationId xmlns:p14="http://schemas.microsoft.com/office/powerpoint/2010/main" val="422624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A9E477-9871-44E3-8BEF-7AB1D74138C7}" type="datetimeFigureOut">
              <a:rPr lang="en-US" smtClean="0"/>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45698E-24DD-4A47-95C3-CD49CFEB608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951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A9E477-9871-44E3-8BEF-7AB1D74138C7}"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45698E-24DD-4A47-95C3-CD49CFEB608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534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9E477-9871-44E3-8BEF-7AB1D74138C7}" type="datetimeFigureOut">
              <a:rPr lang="en-US" smtClean="0"/>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45698E-24DD-4A47-95C3-CD49CFEB608D}" type="slidenum">
              <a:rPr lang="en-US" smtClean="0"/>
              <a:t>‹#›</a:t>
            </a:fld>
            <a:endParaRPr lang="en-US"/>
          </a:p>
        </p:txBody>
      </p:sp>
    </p:spTree>
    <p:extLst>
      <p:ext uri="{BB962C8B-B14F-4D97-AF65-F5344CB8AC3E}">
        <p14:creationId xmlns:p14="http://schemas.microsoft.com/office/powerpoint/2010/main" val="7419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A9E477-9871-44E3-8BEF-7AB1D74138C7}"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5698E-24DD-4A47-95C3-CD49CFEB608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8646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A9E477-9871-44E3-8BEF-7AB1D74138C7}"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45698E-24DD-4A47-95C3-CD49CFEB608D}" type="slidenum">
              <a:rPr lang="en-US" smtClean="0"/>
              <a:t>‹#›</a:t>
            </a:fld>
            <a:endParaRPr lang="en-US"/>
          </a:p>
        </p:txBody>
      </p:sp>
    </p:spTree>
    <p:extLst>
      <p:ext uri="{BB962C8B-B14F-4D97-AF65-F5344CB8AC3E}">
        <p14:creationId xmlns:p14="http://schemas.microsoft.com/office/powerpoint/2010/main" val="203692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A9E477-9871-44E3-8BEF-7AB1D74138C7}" type="datetimeFigureOut">
              <a:rPr lang="en-US" smtClean="0"/>
              <a:t>12/13/2024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45698E-24DD-4A47-95C3-CD49CFEB608D}" type="slidenum">
              <a:rPr lang="en-US" smtClean="0"/>
              <a:t>‹#›</a:t>
            </a:fld>
            <a:endParaRPr lang="en-US"/>
          </a:p>
        </p:txBody>
      </p:sp>
    </p:spTree>
    <p:extLst>
      <p:ext uri="{BB962C8B-B14F-4D97-AF65-F5344CB8AC3E}">
        <p14:creationId xmlns:p14="http://schemas.microsoft.com/office/powerpoint/2010/main" val="242571062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6B21-6F3D-4311-3A61-B2965FC70830}"/>
              </a:ext>
            </a:extLst>
          </p:cNvPr>
          <p:cNvSpPr>
            <a:spLocks noGrp="1"/>
          </p:cNvSpPr>
          <p:nvPr>
            <p:ph type="ctrTitle"/>
          </p:nvPr>
        </p:nvSpPr>
        <p:spPr>
          <a:xfrm>
            <a:off x="2106386" y="1439127"/>
            <a:ext cx="7979228" cy="2133599"/>
          </a:xfrm>
        </p:spPr>
        <p:txBody>
          <a:bodyPr/>
          <a:lstStyle/>
          <a:p>
            <a:br>
              <a:rPr lang="en-US" sz="1800" dirty="0">
                <a:solidFill>
                  <a:srgbClr val="000000"/>
                </a:solidFill>
                <a:latin typeface="Times New Roman" panose="02020603050405020304" pitchFamily="18" charset="0"/>
              </a:rPr>
            </a:br>
            <a:r>
              <a:rPr lang="en-US" sz="1800" dirty="0">
                <a:solidFill>
                  <a:srgbClr val="000000"/>
                </a:solidFill>
                <a:latin typeface="Times New Roman" panose="02020603050405020304" pitchFamily="18" charset="0"/>
              </a:rPr>
              <a:t> </a:t>
            </a:r>
            <a:r>
              <a:rPr lang="en-US" sz="2800" b="1" dirty="0">
                <a:solidFill>
                  <a:srgbClr val="000000"/>
                </a:solidFill>
                <a:latin typeface="Calibri" panose="020F0502020204030204" pitchFamily="34" charset="0"/>
                <a:ea typeface="Calibri" panose="020F0502020204030204" pitchFamily="34" charset="0"/>
                <a:cs typeface="Calibri" panose="020F0502020204030204" pitchFamily="34" charset="0"/>
              </a:rPr>
              <a:t>Dataset of real-world industrial vibration data collected from a brownfield CNC milling machine</a:t>
            </a:r>
            <a:r>
              <a:rPr lang="en-US" sz="1800" b="1" dirty="0">
                <a:solidFill>
                  <a:srgbClr val="000000"/>
                </a:solidFill>
                <a:latin typeface="Times New Roman" panose="02020603050405020304" pitchFamily="18" charset="0"/>
              </a:rPr>
              <a:t>. </a:t>
            </a:r>
            <a:endParaRPr lang="en-US" dirty="0"/>
          </a:p>
        </p:txBody>
      </p:sp>
      <p:sp>
        <p:nvSpPr>
          <p:cNvPr id="3" name="Subtitle 2">
            <a:extLst>
              <a:ext uri="{FF2B5EF4-FFF2-40B4-BE49-F238E27FC236}">
                <a16:creationId xmlns:a16="http://schemas.microsoft.com/office/drawing/2014/main" id="{3077A06E-C17E-729E-EA8E-987E2C41ED17}"/>
              </a:ext>
            </a:extLst>
          </p:cNvPr>
          <p:cNvSpPr>
            <a:spLocks noGrp="1"/>
          </p:cNvSpPr>
          <p:nvPr>
            <p:ph type="subTitle" idx="1"/>
          </p:nvPr>
        </p:nvSpPr>
        <p:spPr>
          <a:xfrm>
            <a:off x="1524000" y="4482700"/>
            <a:ext cx="9144000" cy="936173"/>
          </a:xfrm>
        </p:spPr>
        <p:txBody>
          <a:bodyPr>
            <a:normAutofit fontScale="70000" lnSpcReduction="20000"/>
          </a:bodyPr>
          <a:lstStyle/>
          <a:p>
            <a:r>
              <a:rPr lang="en-US" sz="3600" i="1" dirty="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rPr>
              <a:t>Using Vibration Data for Anomaly Detection and</a:t>
            </a:r>
          </a:p>
          <a:p>
            <a:r>
              <a:rPr lang="en-US" sz="3600" i="1" dirty="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rPr>
              <a:t> Maintenance Optimization</a:t>
            </a:r>
          </a:p>
          <a:p>
            <a:endParaRPr lang="en-US" dirty="0"/>
          </a:p>
        </p:txBody>
      </p:sp>
      <p:sp>
        <p:nvSpPr>
          <p:cNvPr id="4" name="Rectangle 1">
            <a:extLst>
              <a:ext uri="{FF2B5EF4-FFF2-40B4-BE49-F238E27FC236}">
                <a16:creationId xmlns:a16="http://schemas.microsoft.com/office/drawing/2014/main" id="{2696FCBB-5356-A378-29C0-0E275237CC89}"/>
              </a:ext>
            </a:extLst>
          </p:cNvPr>
          <p:cNvSpPr>
            <a:spLocks noChangeArrowheads="1"/>
          </p:cNvSpPr>
          <p:nvPr/>
        </p:nvSpPr>
        <p:spPr bwMode="auto">
          <a:xfrm>
            <a:off x="0" y="208021"/>
            <a:ext cx="433251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377" eaLnBrk="0" fontAlgn="base" hangingPunct="0">
              <a:spcBef>
                <a:spcPct val="0"/>
              </a:spcBef>
              <a:spcAft>
                <a:spcPct val="0"/>
              </a:spcAft>
            </a:pPr>
            <a:endParaRPr lang="en-US" altLang="en-US" dirty="0">
              <a:latin typeface="Arial" panose="020B0604020202020204" pitchFamily="34" charset="0"/>
            </a:endParaRPr>
          </a:p>
          <a:p>
            <a:pPr defTabSz="914377" eaLnBrk="0" fontAlgn="base" hangingPunct="0">
              <a:spcBef>
                <a:spcPct val="0"/>
              </a:spcBef>
              <a:spcAft>
                <a:spcPct val="0"/>
              </a:spcAft>
            </a:pPr>
            <a:r>
              <a:rPr lang="en-US" altLang="en-US" dirty="0">
                <a:latin typeface="Arial" panose="020B0604020202020204" pitchFamily="34" charset="0"/>
              </a:rPr>
              <a:t> </a:t>
            </a:r>
            <a:r>
              <a:rPr lang="en-US" altLang="en-US" sz="2800" b="1" dirty="0">
                <a:latin typeface="Calibri" panose="020F0502020204030204" pitchFamily="34" charset="0"/>
                <a:ea typeface="Calibri" panose="020F0502020204030204" pitchFamily="34" charset="0"/>
                <a:cs typeface="Calibri" panose="020F0502020204030204" pitchFamily="34" charset="0"/>
              </a:rPr>
              <a:t>Name: Yvan Ntabashwa.</a:t>
            </a:r>
          </a:p>
          <a:p>
            <a:pPr defTabSz="914377"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Calibri" panose="020F0502020204030204" pitchFamily="34" charset="0"/>
              </a:rPr>
              <a:t>Course: MEM 679 </a:t>
            </a:r>
          </a:p>
        </p:txBody>
      </p:sp>
    </p:spTree>
    <p:extLst>
      <p:ext uri="{BB962C8B-B14F-4D97-AF65-F5344CB8AC3E}">
        <p14:creationId xmlns:p14="http://schemas.microsoft.com/office/powerpoint/2010/main" val="9767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BA5F-DD3C-B5F8-D41A-1D319D5B18F6}"/>
              </a:ext>
            </a:extLst>
          </p:cNvPr>
          <p:cNvSpPr>
            <a:spLocks noGrp="1"/>
          </p:cNvSpPr>
          <p:nvPr>
            <p:ph type="title"/>
          </p:nvPr>
        </p:nvSpPr>
        <p:spPr>
          <a:xfrm>
            <a:off x="223652" y="1282976"/>
            <a:ext cx="10515600" cy="1325563"/>
          </a:xfrm>
        </p:spPr>
        <p:txBody>
          <a:bodyPr/>
          <a:lstStyle/>
          <a:p>
            <a:r>
              <a:rPr lang="en-US" b="1" dirty="0"/>
              <a:t>Insights from the Plot</a:t>
            </a:r>
          </a:p>
        </p:txBody>
      </p:sp>
      <p:sp>
        <p:nvSpPr>
          <p:cNvPr id="4" name="Rectangle 1">
            <a:extLst>
              <a:ext uri="{FF2B5EF4-FFF2-40B4-BE49-F238E27FC236}">
                <a16:creationId xmlns:a16="http://schemas.microsoft.com/office/drawing/2014/main" id="{F8D14732-C07D-316B-6A0B-E0713A9580C3}"/>
              </a:ext>
            </a:extLst>
          </p:cNvPr>
          <p:cNvSpPr>
            <a:spLocks noGrp="1" noChangeArrowheads="1"/>
          </p:cNvSpPr>
          <p:nvPr>
            <p:ph idx="1"/>
          </p:nvPr>
        </p:nvSpPr>
        <p:spPr bwMode="auto">
          <a:xfrm>
            <a:off x="858983" y="2608539"/>
            <a:ext cx="1556657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Regular patterns in the vibration magnitude indicate normal machine operation.</a:t>
            </a:r>
          </a:p>
          <a:p>
            <a:pPr marL="0"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Spikes above the mean line represent potential anomalies or irregular behavior, </a:t>
            </a:r>
          </a:p>
          <a:p>
            <a:pPr marL="0" indent="0" eaLnBrk="0" fontAlgn="base" hangingPunct="0">
              <a:lnSpc>
                <a:spcPct val="100000"/>
              </a:lnSpc>
              <a:spcBef>
                <a:spcPct val="0"/>
              </a:spcBef>
              <a:spcAft>
                <a:spcPct val="0"/>
              </a:spcAft>
              <a:buNone/>
            </a:pPr>
            <a:r>
              <a:rPr lang="en-US" altLang="en-US" dirty="0"/>
              <a:t>w</a:t>
            </a:r>
            <a:r>
              <a:rPr kumimoji="0" lang="en-US" altLang="en-US" b="0" i="0" u="none" strike="noStrike" cap="none" normalizeH="0" baseline="0" dirty="0">
                <a:ln>
                  <a:noFill/>
                </a:ln>
                <a:solidFill>
                  <a:schemeClr val="tx1"/>
                </a:solidFill>
                <a:effectLst/>
              </a:rPr>
              <a:t>hich could indicate mechanical wear, misalignment, or other issues.</a:t>
            </a:r>
          </a:p>
          <a:p>
            <a:pPr marL="0" indent="0" eaLnBrk="0" fontAlgn="base" hangingPunct="0">
              <a:lnSpc>
                <a:spcPct val="100000"/>
              </a:lnSpc>
              <a:spcBef>
                <a:spcPct val="0"/>
              </a:spcBef>
              <a:spcAft>
                <a:spcPct val="0"/>
              </a:spcAft>
              <a:buNone/>
            </a:pPr>
            <a:endParaRPr kumimoji="0" lang="en-US" altLang="en-US"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chemeClr val="tx1"/>
                </a:solidFill>
                <a:effectLst/>
              </a:rPr>
              <a:t>Why This Visualization Matters:</a:t>
            </a:r>
            <a:endParaRPr kumimoji="0" lang="en-US" altLang="en-US"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It provides a clear, visual representation of the machine's behavior over time.</a:t>
            </a:r>
          </a:p>
          <a:p>
            <a:pPr marL="0"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Helps maintenance teams quickly identify periods of abnormal vibration, </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rPr>
              <a:t>enabling proactive interventions to prevent breakdowns.</a:t>
            </a:r>
          </a:p>
          <a:p>
            <a:pPr marL="0" indent="0" eaLnBrk="0" fontAlgn="base" hangingPunct="0">
              <a:lnSpc>
                <a:spcPct val="100000"/>
              </a:lnSpc>
              <a:spcBef>
                <a:spcPct val="0"/>
              </a:spcBef>
              <a:spcAft>
                <a:spcPct val="0"/>
              </a:spcAft>
              <a:buNone/>
            </a:pPr>
            <a:endParaRPr kumimoji="0" lang="en-US" altLang="en-US"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115829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95D7E-7154-75BA-0DA2-ADFA7397BFE8}"/>
              </a:ext>
            </a:extLst>
          </p:cNvPr>
          <p:cNvSpPr>
            <a:spLocks noGrp="1"/>
          </p:cNvSpPr>
          <p:nvPr>
            <p:ph type="title"/>
          </p:nvPr>
        </p:nvSpPr>
        <p:spPr>
          <a:xfrm>
            <a:off x="1208316" y="1406675"/>
            <a:ext cx="9601196" cy="1303867"/>
          </a:xfrm>
        </p:spPr>
        <p:txBody>
          <a:bodyPr/>
          <a:lstStyle/>
          <a:p>
            <a:r>
              <a:rPr kumimoji="0" lang="en-US" altLang="en-US" b="1" i="0" u="none" strike="noStrike" cap="none" normalizeH="0" baseline="0" dirty="0">
                <a:ln>
                  <a:noFill/>
                </a:ln>
                <a:solidFill>
                  <a:schemeClr val="tx1"/>
                </a:solidFill>
                <a:effectLst/>
              </a:rPr>
              <a:t>How It Supports the Project Goals</a:t>
            </a:r>
            <a:endParaRPr lang="en-US" dirty="0"/>
          </a:p>
        </p:txBody>
      </p:sp>
      <p:sp>
        <p:nvSpPr>
          <p:cNvPr id="3" name="Content Placeholder 2">
            <a:extLst>
              <a:ext uri="{FF2B5EF4-FFF2-40B4-BE49-F238E27FC236}">
                <a16:creationId xmlns:a16="http://schemas.microsoft.com/office/drawing/2014/main" id="{D49672F4-977E-7C81-C9D7-FFF765D60019}"/>
              </a:ext>
            </a:extLst>
          </p:cNvPr>
          <p:cNvSpPr>
            <a:spLocks noGrp="1"/>
          </p:cNvSpPr>
          <p:nvPr>
            <p:ph idx="1"/>
          </p:nvPr>
        </p:nvSpPr>
        <p:spPr/>
        <p:txBody>
          <a:bodyPr/>
          <a:lstStyle/>
          <a:p>
            <a:pPr marL="0" indent="0" eaLnBrk="0" fontAlgn="base" hangingPunct="0">
              <a:lnSpc>
                <a:spcPct val="100000"/>
              </a:lnSpc>
              <a:spcBef>
                <a:spcPct val="0"/>
              </a:spcBef>
              <a:spcAft>
                <a:spcPct val="0"/>
              </a:spcAft>
              <a:buNone/>
            </a:pPr>
            <a:endParaRPr kumimoji="0" lang="en-US" altLang="en-US"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The line plot is a foundational tool for understanding vibration trends.</a:t>
            </a:r>
          </a:p>
          <a:p>
            <a:pPr marL="0"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rPr>
              <a:t>It complements advanced machine learning models by visualizing the raw data </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rPr>
              <a:t>used for training and anomaly detection.</a:t>
            </a:r>
          </a:p>
          <a:p>
            <a:endParaRPr lang="en-US" dirty="0"/>
          </a:p>
        </p:txBody>
      </p:sp>
    </p:spTree>
    <p:extLst>
      <p:ext uri="{BB962C8B-B14F-4D97-AF65-F5344CB8AC3E}">
        <p14:creationId xmlns:p14="http://schemas.microsoft.com/office/powerpoint/2010/main" val="2270987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D99B-36C6-88C9-92FA-045F80E06077}"/>
              </a:ext>
            </a:extLst>
          </p:cNvPr>
          <p:cNvSpPr>
            <a:spLocks noGrp="1"/>
          </p:cNvSpPr>
          <p:nvPr>
            <p:ph type="title"/>
          </p:nvPr>
        </p:nvSpPr>
        <p:spPr>
          <a:xfrm>
            <a:off x="1027548" y="1443950"/>
            <a:ext cx="9601196" cy="1303867"/>
          </a:xfrm>
        </p:spPr>
        <p:txBody>
          <a:bodyPr/>
          <a:lstStyle/>
          <a:p>
            <a:r>
              <a:rPr lang="en-US" b="1" dirty="0"/>
              <a:t>Histogram </a:t>
            </a:r>
          </a:p>
        </p:txBody>
      </p:sp>
      <p:sp>
        <p:nvSpPr>
          <p:cNvPr id="3" name="Content Placeholder 2">
            <a:extLst>
              <a:ext uri="{FF2B5EF4-FFF2-40B4-BE49-F238E27FC236}">
                <a16:creationId xmlns:a16="http://schemas.microsoft.com/office/drawing/2014/main" id="{8D1BFE60-80C0-E379-0E38-9EBA0A7C7652}"/>
              </a:ext>
            </a:extLst>
          </p:cNvPr>
          <p:cNvSpPr>
            <a:spLocks noGrp="1"/>
          </p:cNvSpPr>
          <p:nvPr>
            <p:ph idx="1"/>
          </p:nvPr>
        </p:nvSpPr>
        <p:spPr/>
        <p:txBody>
          <a:bodyPr/>
          <a:lstStyle/>
          <a:p>
            <a:pPr marL="0" indent="0">
              <a:buNone/>
            </a:pPr>
            <a:r>
              <a:rPr lang="en-US" b="1" dirty="0"/>
              <a:t>Purpose:</a:t>
            </a:r>
            <a:endParaRPr lang="en-US" dirty="0"/>
          </a:p>
          <a:p>
            <a:pPr>
              <a:buFont typeface="Arial" panose="020B0604020202020204" pitchFamily="34" charset="0"/>
              <a:buChar char="•"/>
            </a:pPr>
            <a:r>
              <a:rPr lang="en-US" dirty="0"/>
              <a:t>The histogram visualizes the distribution of vibration magnitudes, helping to identify the most common vibration levels and potential outliers.</a:t>
            </a:r>
          </a:p>
          <a:p>
            <a:pPr>
              <a:buFont typeface="Arial" panose="020B0604020202020204" pitchFamily="34" charset="0"/>
              <a:buChar char="•"/>
            </a:pPr>
            <a:r>
              <a:rPr lang="en-US" dirty="0"/>
              <a:t>This supports understanding normal machine behavior and detecting irregularities.</a:t>
            </a:r>
          </a:p>
          <a:p>
            <a:endParaRPr lang="en-US" dirty="0"/>
          </a:p>
        </p:txBody>
      </p:sp>
    </p:spTree>
    <p:extLst>
      <p:ext uri="{BB962C8B-B14F-4D97-AF65-F5344CB8AC3E}">
        <p14:creationId xmlns:p14="http://schemas.microsoft.com/office/powerpoint/2010/main" val="2401407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D57AAC-0684-596E-1E8B-66B7C9FA3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 y="0"/>
            <a:ext cx="12420535" cy="6858000"/>
          </a:xfrm>
          <a:prstGeom prst="rect">
            <a:avLst/>
          </a:prstGeom>
        </p:spPr>
      </p:pic>
    </p:spTree>
    <p:extLst>
      <p:ext uri="{BB962C8B-B14F-4D97-AF65-F5344CB8AC3E}">
        <p14:creationId xmlns:p14="http://schemas.microsoft.com/office/powerpoint/2010/main" val="266987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BFE60-5EFA-FA34-6E30-EA8F3B46C8B7}"/>
              </a:ext>
            </a:extLst>
          </p:cNvPr>
          <p:cNvSpPr>
            <a:spLocks noGrp="1"/>
          </p:cNvSpPr>
          <p:nvPr>
            <p:ph type="title"/>
          </p:nvPr>
        </p:nvSpPr>
        <p:spPr>
          <a:xfrm>
            <a:off x="1055257" y="1370059"/>
            <a:ext cx="9601196" cy="1303867"/>
          </a:xfrm>
        </p:spPr>
        <p:txBody>
          <a:bodyPr/>
          <a:lstStyle/>
          <a:p>
            <a:r>
              <a:rPr lang="en-US" b="1" dirty="0"/>
              <a:t>Code </a:t>
            </a:r>
            <a:r>
              <a:rPr lang="en-US" b="1" dirty="0" err="1"/>
              <a:t>explainations</a:t>
            </a:r>
            <a:endParaRPr lang="en-US" b="1" dirty="0"/>
          </a:p>
        </p:txBody>
      </p:sp>
      <p:sp>
        <p:nvSpPr>
          <p:cNvPr id="3" name="Content Placeholder 2">
            <a:extLst>
              <a:ext uri="{FF2B5EF4-FFF2-40B4-BE49-F238E27FC236}">
                <a16:creationId xmlns:a16="http://schemas.microsoft.com/office/drawing/2014/main" id="{9C816351-CFA1-C6C6-054B-9339E7891A7C}"/>
              </a:ext>
            </a:extLst>
          </p:cNvPr>
          <p:cNvSpPr>
            <a:spLocks noGrp="1"/>
          </p:cNvSpPr>
          <p:nvPr>
            <p:ph idx="1"/>
          </p:nvPr>
        </p:nvSpPr>
        <p:spPr/>
        <p:txBody>
          <a:bodyPr>
            <a:normAutofit lnSpcReduction="10000"/>
          </a:bodyPr>
          <a:lstStyle/>
          <a:p>
            <a:pPr marL="0" indent="0">
              <a:buNone/>
            </a:pPr>
            <a:r>
              <a:rPr lang="en-US" b="1" dirty="0"/>
              <a:t>Plotted Histogram:</a:t>
            </a:r>
            <a:endParaRPr lang="en-US" dirty="0"/>
          </a:p>
          <a:p>
            <a:pPr>
              <a:buFont typeface="Arial" panose="020B0604020202020204" pitchFamily="34" charset="0"/>
              <a:buChar char="•"/>
            </a:pPr>
            <a:r>
              <a:rPr lang="en-US" dirty="0"/>
              <a:t>Divided the magnitude data into 50 bins to represent the frequency distribution of vibration magnitudes.</a:t>
            </a:r>
          </a:p>
          <a:p>
            <a:pPr>
              <a:buFont typeface="Arial" panose="020B0604020202020204" pitchFamily="34" charset="0"/>
              <a:buChar char="•"/>
            </a:pPr>
            <a:r>
              <a:rPr lang="en-US" dirty="0"/>
              <a:t>Highlighted key statistical thresholds:</a:t>
            </a:r>
          </a:p>
          <a:p>
            <a:pPr lvl="1">
              <a:buFont typeface="Wingdings" panose="05000000000000000000" pitchFamily="2" charset="2"/>
              <a:buChar char="Ø"/>
            </a:pPr>
            <a:r>
              <a:rPr lang="en-US" sz="2800" b="1" dirty="0"/>
              <a:t>Red dashed line</a:t>
            </a:r>
            <a:r>
              <a:rPr lang="en-US" sz="2800" dirty="0"/>
              <a:t>: Mean vibration magnitude.</a:t>
            </a:r>
          </a:p>
          <a:p>
            <a:pPr lvl="1">
              <a:buFont typeface="Wingdings" panose="05000000000000000000" pitchFamily="2" charset="2"/>
              <a:buChar char="Ø"/>
            </a:pPr>
            <a:r>
              <a:rPr lang="en-US" sz="2800" b="1" dirty="0"/>
              <a:t>Orange dashed lines</a:t>
            </a:r>
            <a:r>
              <a:rPr lang="en-US" sz="2800" dirty="0"/>
              <a:t>: ±1 standard deviation from the mean, indicating the range of typical variations.</a:t>
            </a:r>
          </a:p>
          <a:p>
            <a:endParaRPr lang="en-US" dirty="0"/>
          </a:p>
        </p:txBody>
      </p:sp>
    </p:spTree>
    <p:extLst>
      <p:ext uri="{BB962C8B-B14F-4D97-AF65-F5344CB8AC3E}">
        <p14:creationId xmlns:p14="http://schemas.microsoft.com/office/powerpoint/2010/main" val="1719129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BE1B54-C008-F6EA-DC3D-8E209039B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34200"/>
          </a:xfrm>
          <a:prstGeom prst="rect">
            <a:avLst/>
          </a:prstGeom>
        </p:spPr>
      </p:pic>
    </p:spTree>
    <p:extLst>
      <p:ext uri="{BB962C8B-B14F-4D97-AF65-F5344CB8AC3E}">
        <p14:creationId xmlns:p14="http://schemas.microsoft.com/office/powerpoint/2010/main" val="1149364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A87F-0714-6B2E-B097-5F46FC147C7B}"/>
              </a:ext>
            </a:extLst>
          </p:cNvPr>
          <p:cNvSpPr>
            <a:spLocks noGrp="1"/>
          </p:cNvSpPr>
          <p:nvPr>
            <p:ph type="title"/>
          </p:nvPr>
        </p:nvSpPr>
        <p:spPr>
          <a:xfrm>
            <a:off x="1060209" y="1351586"/>
            <a:ext cx="9601196" cy="1303867"/>
          </a:xfrm>
        </p:spPr>
        <p:txBody>
          <a:bodyPr/>
          <a:lstStyle/>
          <a:p>
            <a:r>
              <a:rPr lang="en-US" dirty="0"/>
              <a:t>Insights from the Histogram</a:t>
            </a:r>
          </a:p>
        </p:txBody>
      </p:sp>
      <p:sp>
        <p:nvSpPr>
          <p:cNvPr id="4" name="Rectangle 1">
            <a:extLst>
              <a:ext uri="{FF2B5EF4-FFF2-40B4-BE49-F238E27FC236}">
                <a16:creationId xmlns:a16="http://schemas.microsoft.com/office/drawing/2014/main" id="{BB66078D-0CDF-0A09-BA82-FBEA66B7F2B7}"/>
              </a:ext>
            </a:extLst>
          </p:cNvPr>
          <p:cNvSpPr>
            <a:spLocks noGrp="1" noChangeArrowheads="1"/>
          </p:cNvSpPr>
          <p:nvPr>
            <p:ph idx="1"/>
          </p:nvPr>
        </p:nvSpPr>
        <p:spPr bwMode="auto">
          <a:xfrm>
            <a:off x="1060209" y="2768943"/>
            <a:ext cx="861877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marL="0"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majority of vibration magnitudes cluster around the mean, showing </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consistent normal operation.</a:t>
            </a:r>
          </a:p>
          <a:p>
            <a:pPr marL="0"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Values beyond ±1 standard deviation represent potential outliers, indicating </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unusual or anomalous behavior that might require attention.</a:t>
            </a:r>
          </a:p>
          <a:p>
            <a:pPr marL="0"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visualization helps identify thresholds for normal vs. anomalous vibrations, </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which is critical for anomaly detection </a:t>
            </a:r>
          </a:p>
        </p:txBody>
      </p:sp>
    </p:spTree>
    <p:extLst>
      <p:ext uri="{BB962C8B-B14F-4D97-AF65-F5344CB8AC3E}">
        <p14:creationId xmlns:p14="http://schemas.microsoft.com/office/powerpoint/2010/main" val="1385971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66B7-D331-C992-A047-780482F1E7A0}"/>
              </a:ext>
            </a:extLst>
          </p:cNvPr>
          <p:cNvSpPr>
            <a:spLocks noGrp="1"/>
          </p:cNvSpPr>
          <p:nvPr>
            <p:ph type="title"/>
          </p:nvPr>
        </p:nvSpPr>
        <p:spPr>
          <a:xfrm>
            <a:off x="1295401" y="1388532"/>
            <a:ext cx="9601196" cy="1303867"/>
          </a:xfrm>
        </p:spPr>
        <p:txBody>
          <a:bodyPr/>
          <a:lstStyle/>
          <a:p>
            <a:r>
              <a:rPr lang="en-US" dirty="0"/>
              <a:t>Vibration Dashboard</a:t>
            </a:r>
          </a:p>
        </p:txBody>
      </p:sp>
      <p:sp>
        <p:nvSpPr>
          <p:cNvPr id="3" name="Content Placeholder 2">
            <a:extLst>
              <a:ext uri="{FF2B5EF4-FFF2-40B4-BE49-F238E27FC236}">
                <a16:creationId xmlns:a16="http://schemas.microsoft.com/office/drawing/2014/main" id="{DFD5108C-D79A-4D66-CE96-6FF97C9C8B38}"/>
              </a:ext>
            </a:extLst>
          </p:cNvPr>
          <p:cNvSpPr>
            <a:spLocks noGrp="1"/>
          </p:cNvSpPr>
          <p:nvPr>
            <p:ph idx="1"/>
          </p:nvPr>
        </p:nvSpPr>
        <p:spPr/>
        <p:txBody>
          <a:bodyPr/>
          <a:lstStyle/>
          <a:p>
            <a:r>
              <a:rPr lang="en-US" dirty="0"/>
              <a:t>http://127.0.0.1:8050</a:t>
            </a:r>
          </a:p>
        </p:txBody>
      </p:sp>
    </p:spTree>
    <p:extLst>
      <p:ext uri="{BB962C8B-B14F-4D97-AF65-F5344CB8AC3E}">
        <p14:creationId xmlns:p14="http://schemas.microsoft.com/office/powerpoint/2010/main" val="431275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DB2D-DCDA-6781-5CC0-A314580584C4}"/>
              </a:ext>
            </a:extLst>
          </p:cNvPr>
          <p:cNvSpPr>
            <a:spLocks noGrp="1"/>
          </p:cNvSpPr>
          <p:nvPr>
            <p:ph type="title"/>
          </p:nvPr>
        </p:nvSpPr>
        <p:spPr/>
        <p:txBody>
          <a:bodyPr/>
          <a:lstStyle/>
          <a:p>
            <a:r>
              <a:rPr lang="en-US" dirty="0"/>
              <a:t> </a:t>
            </a:r>
            <a:r>
              <a:rPr lang="en-US" b="1" dirty="0"/>
              <a:t>Conclusion</a:t>
            </a:r>
            <a:endParaRPr lang="en-US" dirty="0"/>
          </a:p>
        </p:txBody>
      </p:sp>
      <p:sp>
        <p:nvSpPr>
          <p:cNvPr id="3" name="Content Placeholder 2">
            <a:extLst>
              <a:ext uri="{FF2B5EF4-FFF2-40B4-BE49-F238E27FC236}">
                <a16:creationId xmlns:a16="http://schemas.microsoft.com/office/drawing/2014/main" id="{4A653EBA-A2A5-3872-9BC3-D657AD61EEB2}"/>
              </a:ext>
            </a:extLst>
          </p:cNvPr>
          <p:cNvSpPr>
            <a:spLocks noGrp="1"/>
          </p:cNvSpPr>
          <p:nvPr>
            <p:ph idx="1"/>
          </p:nvPr>
        </p:nvSpPr>
        <p:spPr/>
        <p:txBody>
          <a:bodyPr>
            <a:normAutofit fontScale="92500" lnSpcReduction="20000"/>
          </a:bodyPr>
          <a:lstStyle/>
          <a:p>
            <a:pPr marL="0" indent="0">
              <a:buNone/>
            </a:pPr>
            <a:r>
              <a:rPr lang="en-US" dirty="0"/>
              <a:t>The Data analysis through visualization of </a:t>
            </a:r>
            <a:r>
              <a:rPr lang="en-US" dirty="0" err="1"/>
              <a:t>datas</a:t>
            </a:r>
            <a:r>
              <a:rPr lang="en-US" dirty="0"/>
              <a:t> will have a big operational impact in manufacturing where :</a:t>
            </a:r>
          </a:p>
          <a:p>
            <a:pPr marL="514338" indent="-514338">
              <a:buFont typeface="+mj-lt"/>
              <a:buAutoNum type="arabicPeriod"/>
            </a:pPr>
            <a:r>
              <a:rPr lang="en-US" dirty="0"/>
              <a:t>There will be a reduced downtime and maintenance costs.</a:t>
            </a:r>
          </a:p>
          <a:p>
            <a:pPr marL="514338" indent="-514338">
              <a:buFont typeface="+mj-lt"/>
              <a:buAutoNum type="arabicPeriod"/>
            </a:pPr>
            <a:r>
              <a:rPr lang="en-US" dirty="0"/>
              <a:t>Extended equipment lifespan.</a:t>
            </a:r>
          </a:p>
          <a:p>
            <a:pPr marL="514338" indent="-514338">
              <a:buFont typeface="+mj-lt"/>
              <a:buAutoNum type="arabicPeriod"/>
            </a:pPr>
            <a:r>
              <a:rPr lang="en-US" dirty="0"/>
              <a:t>Improved production efficiency</a:t>
            </a:r>
          </a:p>
          <a:p>
            <a:pPr marL="0" indent="0">
              <a:buNone/>
            </a:pPr>
            <a:endParaRPr lang="en-US" dirty="0"/>
          </a:p>
          <a:p>
            <a:pPr marL="0" indent="0">
              <a:buNone/>
            </a:pPr>
            <a:endParaRPr lang="en-US" dirty="0"/>
          </a:p>
          <a:p>
            <a:pPr marL="0" indent="0">
              <a:buNone/>
            </a:pPr>
            <a:r>
              <a:rPr lang="en-US" dirty="0"/>
              <a:t>                                                   </a:t>
            </a:r>
            <a:endParaRPr lang="en-US" sz="3600" b="1" dirty="0"/>
          </a:p>
        </p:txBody>
      </p:sp>
    </p:spTree>
    <p:extLst>
      <p:ext uri="{BB962C8B-B14F-4D97-AF65-F5344CB8AC3E}">
        <p14:creationId xmlns:p14="http://schemas.microsoft.com/office/powerpoint/2010/main" val="384513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946C-41C7-5AC5-5E51-1561215F2DF3}"/>
              </a:ext>
            </a:extLst>
          </p:cNvPr>
          <p:cNvSpPr>
            <a:spLocks noGrp="1"/>
          </p:cNvSpPr>
          <p:nvPr>
            <p:ph type="title"/>
          </p:nvPr>
        </p:nvSpPr>
        <p:spPr>
          <a:xfrm>
            <a:off x="370116" y="1430677"/>
            <a:ext cx="10515600" cy="1325563"/>
          </a:xfrm>
        </p:spPr>
        <p:txBody>
          <a:bodyPr/>
          <a:lstStyle/>
          <a:p>
            <a:r>
              <a:rPr lang="en-US" dirty="0"/>
              <a:t>Introduction</a:t>
            </a:r>
          </a:p>
        </p:txBody>
      </p:sp>
      <p:sp>
        <p:nvSpPr>
          <p:cNvPr id="3" name="Content Placeholder 2">
            <a:extLst>
              <a:ext uri="{FF2B5EF4-FFF2-40B4-BE49-F238E27FC236}">
                <a16:creationId xmlns:a16="http://schemas.microsoft.com/office/drawing/2014/main" id="{BEE237C0-AA7D-8DA3-A7C4-6EF72E23780F}"/>
              </a:ext>
            </a:extLst>
          </p:cNvPr>
          <p:cNvSpPr>
            <a:spLocks noGrp="1"/>
          </p:cNvSpPr>
          <p:nvPr>
            <p:ph idx="1"/>
          </p:nvPr>
        </p:nvSpPr>
        <p:spPr>
          <a:xfrm>
            <a:off x="838199" y="2093459"/>
            <a:ext cx="10983685" cy="6955972"/>
          </a:xfrm>
        </p:spPr>
        <p:txBody>
          <a:bodyPr>
            <a:noAutofit/>
          </a:bodyPr>
          <a:lstStyle/>
          <a:p>
            <a:pPr algn="l"/>
            <a:endParaRPr lang="en-US" dirty="0">
              <a:solidFill>
                <a:srgbClr val="000000"/>
              </a:solidFill>
            </a:endParaRPr>
          </a:p>
          <a:p>
            <a:r>
              <a:rPr lang="en-US" dirty="0">
                <a:solidFill>
                  <a:srgbClr val="000000"/>
                </a:solidFill>
              </a:rPr>
              <a:t> Brownfield CNC milling machines are older, pre-existing machines in manufacturing plants that have been integrated into modern systems rather than being newly installed. These machines are essential in production lines where they execute precise material cutting, shaping, and finishing, contributing to the manufacture of complex parts across sectors like automotive, aerospace, and electronics. </a:t>
            </a:r>
          </a:p>
          <a:p>
            <a:r>
              <a:rPr lang="en-US" dirty="0">
                <a:solidFill>
                  <a:srgbClr val="000000"/>
                </a:solidFill>
              </a:rPr>
              <a:t>However, as they age, brownfield CNC machines are more prone to failures due to wear and outdated components. Machine failures disrupt production, leading to unplanned downtime, lower productivity, and increased operational costs due to repair needs and delayed manufacturing schedules. </a:t>
            </a:r>
          </a:p>
        </p:txBody>
      </p:sp>
    </p:spTree>
    <p:extLst>
      <p:ext uri="{BB962C8B-B14F-4D97-AF65-F5344CB8AC3E}">
        <p14:creationId xmlns:p14="http://schemas.microsoft.com/office/powerpoint/2010/main" val="130105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097A-23F3-342C-2A6D-F5A81CCA45E5}"/>
              </a:ext>
            </a:extLst>
          </p:cNvPr>
          <p:cNvSpPr>
            <a:spLocks noGrp="1"/>
          </p:cNvSpPr>
          <p:nvPr>
            <p:ph type="title"/>
          </p:nvPr>
        </p:nvSpPr>
        <p:spPr>
          <a:xfrm>
            <a:off x="1055916" y="1591732"/>
            <a:ext cx="9601196" cy="1303867"/>
          </a:xfrm>
        </p:spPr>
        <p:txBody>
          <a:bodyPr>
            <a:normAutofit fontScale="90000"/>
          </a:bodyPr>
          <a:lstStyle/>
          <a:p>
            <a:br>
              <a:rPr lang="en-US" sz="1800" dirty="0">
                <a:solidFill>
                  <a:srgbClr val="000000"/>
                </a:solidFill>
                <a:latin typeface="Times New Roman" panose="02020603050405020304" pitchFamily="18" charset="0"/>
              </a:rPr>
            </a:br>
            <a:r>
              <a:rPr lang="en-US" sz="1800" dirty="0">
                <a:solidFill>
                  <a:srgbClr val="000000"/>
                </a:solidFill>
                <a:latin typeface="Times New Roman" panose="02020603050405020304" pitchFamily="18" charset="0"/>
              </a:rPr>
              <a:t> </a:t>
            </a:r>
            <a:br>
              <a:rPr lang="en-US" sz="1800" dirty="0">
                <a:solidFill>
                  <a:srgbClr val="000000"/>
                </a:solidFill>
                <a:latin typeface="Times New Roman" panose="02020603050405020304" pitchFamily="18" charset="0"/>
              </a:rPr>
            </a:br>
            <a:r>
              <a:rPr lang="en-US" sz="3100" b="1" dirty="0">
                <a:solidFill>
                  <a:srgbClr val="000000"/>
                </a:solidFill>
                <a:latin typeface="+mn-lt"/>
              </a:rPr>
              <a:t>Dataset description </a:t>
            </a:r>
            <a:br>
              <a:rPr lang="en-US" sz="1800" dirty="0">
                <a:solidFill>
                  <a:srgbClr val="000000"/>
                </a:solidFill>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70240A0-DE33-7A51-BC61-AD76A80A92F5}"/>
              </a:ext>
            </a:extLst>
          </p:cNvPr>
          <p:cNvSpPr>
            <a:spLocks noGrp="1"/>
          </p:cNvSpPr>
          <p:nvPr>
            <p:ph idx="1"/>
          </p:nvPr>
        </p:nvSpPr>
        <p:spPr>
          <a:xfrm>
            <a:off x="816428" y="2068285"/>
            <a:ext cx="10885715" cy="4424597"/>
          </a:xfrm>
        </p:spPr>
        <p:txBody>
          <a:bodyPr>
            <a:normAutofit fontScale="85000" lnSpcReduction="20000"/>
          </a:bodyPr>
          <a:lstStyle/>
          <a:p>
            <a:pPr algn="l"/>
            <a:endParaRPr lang="en-US" sz="1800" dirty="0">
              <a:solidFill>
                <a:srgbClr val="000000"/>
              </a:solidFill>
              <a:latin typeface="Times New Roman" panose="02020603050405020304" pitchFamily="18" charset="0"/>
            </a:endParaRPr>
          </a:p>
          <a:p>
            <a:r>
              <a:rPr lang="en-US" sz="3000" dirty="0">
                <a:solidFill>
                  <a:srgbClr val="000000"/>
                </a:solidFill>
              </a:rPr>
              <a:t> The dataset provided is a collection of real-world industrial vibration data collected from a brownfield CNC milling machine. The acceleration has been measured using a tri-axial accelerometer (Bosch CISS Sensor) mounted inside the machine. The X- Y- and Z-axes of the accelerometer have been recorded using a sampling rate equal to 2 kHz. Thereby normal as well as </a:t>
            </a:r>
            <a:r>
              <a:rPr lang="en-US" sz="3000" dirty="0" err="1">
                <a:solidFill>
                  <a:srgbClr val="000000"/>
                </a:solidFill>
              </a:rPr>
              <a:t>anomoulous</a:t>
            </a:r>
            <a:r>
              <a:rPr lang="en-US" sz="3000" dirty="0">
                <a:solidFill>
                  <a:srgbClr val="000000"/>
                </a:solidFill>
              </a:rPr>
              <a:t> data have been collected for 6 different timeframes, each lasting 6 months from October 2018 until August 2021 and labelled accordingly. It can be used to investigate the scalability of models and research process variations as the anomaly impact differs. In total there is data from three different CNC milling machines each executing 15 processes. For a detailed description of the data and experimental set-up, </a:t>
            </a:r>
          </a:p>
          <a:p>
            <a:pPr marL="0" indent="0">
              <a:buNone/>
            </a:pPr>
            <a:r>
              <a:rPr lang="fr-FR" sz="1800" b="1" dirty="0">
                <a:solidFill>
                  <a:srgbClr val="000000"/>
                </a:solidFill>
                <a:latin typeface="Times New Roman" panose="02020603050405020304" pitchFamily="18" charset="0"/>
              </a:rPr>
              <a:t>Source </a:t>
            </a:r>
            <a:r>
              <a:rPr lang="fr-FR" sz="1800" dirty="0">
                <a:solidFill>
                  <a:srgbClr val="000000"/>
                </a:solidFill>
                <a:latin typeface="Times New Roman" panose="02020603050405020304" pitchFamily="18" charset="0"/>
              </a:rPr>
              <a:t>: </a:t>
            </a:r>
            <a:r>
              <a:rPr lang="fr-FR" sz="1800" dirty="0">
                <a:solidFill>
                  <a:srgbClr val="0462C1"/>
                </a:solidFill>
                <a:latin typeface="Times New Roman" panose="02020603050405020304" pitchFamily="18" charset="0"/>
              </a:rPr>
              <a:t>https://www.kaggle.com/datasets/maximilianfellhuber/cnc-machining-data?resource=download </a:t>
            </a:r>
            <a:endParaRPr lang="en-US" dirty="0"/>
          </a:p>
        </p:txBody>
      </p:sp>
    </p:spTree>
    <p:extLst>
      <p:ext uri="{BB962C8B-B14F-4D97-AF65-F5344CB8AC3E}">
        <p14:creationId xmlns:p14="http://schemas.microsoft.com/office/powerpoint/2010/main" val="80242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5539-024E-92C9-50FC-81B23F75DD67}"/>
              </a:ext>
            </a:extLst>
          </p:cNvPr>
          <p:cNvSpPr>
            <a:spLocks noGrp="1"/>
          </p:cNvSpPr>
          <p:nvPr>
            <p:ph type="title"/>
          </p:nvPr>
        </p:nvSpPr>
        <p:spPr>
          <a:xfrm>
            <a:off x="1295402" y="1504646"/>
            <a:ext cx="9601196" cy="1303867"/>
          </a:xfrm>
        </p:spPr>
        <p:txBody>
          <a:bodyPr/>
          <a:lstStyle/>
          <a:p>
            <a:r>
              <a:rPr lang="en-US" b="1" dirty="0"/>
              <a:t>Data Visualization</a:t>
            </a:r>
          </a:p>
        </p:txBody>
      </p:sp>
      <p:sp>
        <p:nvSpPr>
          <p:cNvPr id="3" name="Content Placeholder 2">
            <a:extLst>
              <a:ext uri="{FF2B5EF4-FFF2-40B4-BE49-F238E27FC236}">
                <a16:creationId xmlns:a16="http://schemas.microsoft.com/office/drawing/2014/main" id="{3D79A84E-AA8C-F4C5-A06C-B1269C750FE9}"/>
              </a:ext>
            </a:extLst>
          </p:cNvPr>
          <p:cNvSpPr>
            <a:spLocks noGrp="1"/>
          </p:cNvSpPr>
          <p:nvPr>
            <p:ph idx="1"/>
          </p:nvPr>
        </p:nvSpPr>
        <p:spPr>
          <a:xfrm>
            <a:off x="859981" y="2476502"/>
            <a:ext cx="10776857" cy="4191000"/>
          </a:xfrm>
        </p:spPr>
        <p:txBody>
          <a:bodyPr>
            <a:normAutofit/>
          </a:bodyPr>
          <a:lstStyle/>
          <a:p>
            <a:r>
              <a:rPr lang="en-US" b="1" dirty="0"/>
              <a:t>Static Visualizations</a:t>
            </a:r>
            <a:r>
              <a:rPr lang="en-US" dirty="0"/>
              <a:t> </a:t>
            </a:r>
          </a:p>
          <a:p>
            <a:pPr marL="0" indent="0">
              <a:buNone/>
            </a:pPr>
            <a:r>
              <a:rPr lang="en-US" dirty="0"/>
              <a:t>For static visualization I used :</a:t>
            </a:r>
          </a:p>
          <a:p>
            <a:pPr marL="457200" indent="-457200">
              <a:buFont typeface="+mj-lt"/>
              <a:buAutoNum type="arabicPeriod"/>
            </a:pPr>
            <a:r>
              <a:rPr lang="en-US" b="1" dirty="0"/>
              <a:t>Line Plot</a:t>
            </a:r>
            <a:r>
              <a:rPr lang="en-US" dirty="0"/>
              <a:t>: The line plot will help us visualize the vibration magnitude over time and also to observe trends and anomalies by :</a:t>
            </a:r>
          </a:p>
          <a:p>
            <a:pPr marL="0" indent="0">
              <a:buNone/>
            </a:pPr>
            <a:r>
              <a:rPr lang="en-US" dirty="0"/>
              <a:t>    Highlighting abnormal spikes and deviations where such spikes might indicate   potential failure.</a:t>
            </a:r>
          </a:p>
          <a:p>
            <a:pPr marL="0" indent="0">
              <a:buNone/>
            </a:pPr>
            <a:r>
              <a:rPr lang="en-US" b="1" dirty="0">
                <a:solidFill>
                  <a:schemeClr val="accent1">
                    <a:lumMod val="75000"/>
                  </a:schemeClr>
                </a:solidFill>
              </a:rPr>
              <a:t>2. </a:t>
            </a:r>
            <a:r>
              <a:rPr lang="en-US" b="1" dirty="0"/>
              <a:t> </a:t>
            </a:r>
            <a:r>
              <a:rPr lang="en-US" b="1" dirty="0" err="1"/>
              <a:t>Histogram</a:t>
            </a:r>
            <a:r>
              <a:rPr lang="en-US" dirty="0" err="1"/>
              <a:t>:Will</a:t>
            </a:r>
            <a:r>
              <a:rPr lang="en-US" dirty="0"/>
              <a:t> help us visualize the  distribution of vibration magnitudes by showing thresholds for "normal" vs. "anomalous" magnitudes</a:t>
            </a:r>
          </a:p>
          <a:p>
            <a:pPr marL="0" indent="0">
              <a:buNone/>
            </a:pPr>
            <a:endParaRPr lang="en-US" dirty="0"/>
          </a:p>
          <a:p>
            <a:pPr marL="514338" indent="-514338">
              <a:buFont typeface="+mj-lt"/>
              <a:buAutoNum type="arabicPeriod"/>
            </a:pPr>
            <a:endParaRPr lang="en-US" dirty="0"/>
          </a:p>
        </p:txBody>
      </p:sp>
    </p:spTree>
    <p:extLst>
      <p:ext uri="{BB962C8B-B14F-4D97-AF65-F5344CB8AC3E}">
        <p14:creationId xmlns:p14="http://schemas.microsoft.com/office/powerpoint/2010/main" val="263122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6094-7103-B0E2-23BC-EEDB67419C7F}"/>
              </a:ext>
            </a:extLst>
          </p:cNvPr>
          <p:cNvSpPr>
            <a:spLocks noGrp="1"/>
          </p:cNvSpPr>
          <p:nvPr>
            <p:ph type="title"/>
          </p:nvPr>
        </p:nvSpPr>
        <p:spPr>
          <a:xfrm>
            <a:off x="1295402" y="1240225"/>
            <a:ext cx="9601196" cy="1303867"/>
          </a:xfrm>
        </p:spPr>
        <p:txBody>
          <a:bodyPr>
            <a:normAutofit fontScale="90000"/>
          </a:bodyPr>
          <a:lstStyle/>
          <a:p>
            <a:r>
              <a:rPr lang="en-US" b="1" dirty="0"/>
              <a:t>Line Plot of Vibration Magnitude Over Sample Index</a:t>
            </a:r>
          </a:p>
        </p:txBody>
      </p:sp>
      <p:sp>
        <p:nvSpPr>
          <p:cNvPr id="3" name="Content Placeholder 2">
            <a:extLst>
              <a:ext uri="{FF2B5EF4-FFF2-40B4-BE49-F238E27FC236}">
                <a16:creationId xmlns:a16="http://schemas.microsoft.com/office/drawing/2014/main" id="{769F3820-AC7C-1A85-996C-0A481141E602}"/>
              </a:ext>
            </a:extLst>
          </p:cNvPr>
          <p:cNvSpPr>
            <a:spLocks noGrp="1"/>
          </p:cNvSpPr>
          <p:nvPr>
            <p:ph idx="1"/>
          </p:nvPr>
        </p:nvSpPr>
        <p:spPr>
          <a:xfrm>
            <a:off x="925285" y="2544092"/>
            <a:ext cx="10515600" cy="2887889"/>
          </a:xfrm>
        </p:spPr>
        <p:txBody>
          <a:bodyPr/>
          <a:lstStyle/>
          <a:p>
            <a:pPr marL="0" indent="0">
              <a:buNone/>
            </a:pPr>
            <a:r>
              <a:rPr lang="en-US" b="1" dirty="0"/>
              <a:t>Objective</a:t>
            </a:r>
            <a:r>
              <a:rPr lang="en-US" dirty="0"/>
              <a:t>:</a:t>
            </a:r>
          </a:p>
          <a:p>
            <a:pPr>
              <a:buFont typeface="Arial" panose="020B0604020202020204" pitchFamily="34" charset="0"/>
              <a:buChar char="•"/>
            </a:pPr>
            <a:r>
              <a:rPr lang="en-US" dirty="0"/>
              <a:t>Visualize trends in vibration magnitude to detect anomalies or irregular patterns.</a:t>
            </a:r>
          </a:p>
          <a:p>
            <a:pPr>
              <a:buFont typeface="Arial" panose="020B0604020202020204" pitchFamily="34" charset="0"/>
              <a:buChar char="•"/>
            </a:pPr>
            <a:endParaRPr lang="en-US" dirty="0"/>
          </a:p>
          <a:p>
            <a:pPr>
              <a:buFont typeface="Arial" panose="020B0604020202020204" pitchFamily="34" charset="0"/>
              <a:buChar char="•"/>
            </a:pPr>
            <a:r>
              <a:rPr lang="en-US" dirty="0"/>
              <a:t>Provide insights into how machine vibrations fluctuate during operation.</a:t>
            </a:r>
          </a:p>
          <a:p>
            <a:endParaRPr lang="en-US" dirty="0"/>
          </a:p>
        </p:txBody>
      </p:sp>
    </p:spTree>
    <p:extLst>
      <p:ext uri="{BB962C8B-B14F-4D97-AF65-F5344CB8AC3E}">
        <p14:creationId xmlns:p14="http://schemas.microsoft.com/office/powerpoint/2010/main" val="309846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9FA502-6625-432B-953B-D733E60A6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56906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5EF6-358B-BFF8-DC2F-DF899E29D0FD}"/>
              </a:ext>
            </a:extLst>
          </p:cNvPr>
          <p:cNvSpPr>
            <a:spLocks noGrp="1"/>
          </p:cNvSpPr>
          <p:nvPr>
            <p:ph type="title"/>
          </p:nvPr>
        </p:nvSpPr>
        <p:spPr>
          <a:xfrm>
            <a:off x="1115785" y="1471989"/>
            <a:ext cx="9601196" cy="1303867"/>
          </a:xfrm>
        </p:spPr>
        <p:txBody>
          <a:bodyPr/>
          <a:lstStyle/>
          <a:p>
            <a:r>
              <a:rPr lang="en-US" b="1" dirty="0"/>
              <a:t>Code Explanation</a:t>
            </a:r>
          </a:p>
        </p:txBody>
      </p:sp>
      <mc:AlternateContent xmlns:mc="http://schemas.openxmlformats.org/markup-compatibility/2006" xmlns:a14="http://schemas.microsoft.com/office/drawing/2010/main">
        <mc:Choice Requires="a14">
          <p:sp>
            <p:nvSpPr>
              <p:cNvPr id="5" name="Rectangle 2">
                <a:extLst>
                  <a:ext uri="{FF2B5EF4-FFF2-40B4-BE49-F238E27FC236}">
                    <a16:creationId xmlns:a16="http://schemas.microsoft.com/office/drawing/2014/main" id="{29C9D20E-9420-EA7F-7479-AD610709A442}"/>
                  </a:ext>
                </a:extLst>
              </p:cNvPr>
              <p:cNvSpPr>
                <a:spLocks noGrp="1" noChangeArrowheads="1"/>
              </p:cNvSpPr>
              <p:nvPr>
                <p:ph idx="1"/>
              </p:nvPr>
            </p:nvSpPr>
            <p:spPr bwMode="auto">
              <a:xfrm>
                <a:off x="1115785" y="2548249"/>
                <a:ext cx="9960429" cy="431599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0" fontAlgn="base" hangingPunct="0">
                  <a:lnSpc>
                    <a:spcPct val="100000"/>
                  </a:lnSpc>
                  <a:spcBef>
                    <a:spcPct val="0"/>
                  </a:spcBef>
                  <a:spcAft>
                    <a:spcPct val="0"/>
                  </a:spcAft>
                </a:pPr>
                <a:r>
                  <a:rPr lang="en-US" b="1" dirty="0"/>
                  <a:t>Dataset Loading</a:t>
                </a:r>
                <a:r>
                  <a:rPr lang="en-US" dirty="0"/>
                  <a:t>: </a:t>
                </a:r>
                <a:r>
                  <a:rPr kumimoji="0" lang="en-US" altLang="en-US" b="0" i="0" u="none" strike="noStrike" cap="none" normalizeH="0" baseline="0" dirty="0">
                    <a:ln>
                      <a:noFill/>
                    </a:ln>
                    <a:solidFill>
                      <a:schemeClr val="tx1"/>
                    </a:solidFill>
                    <a:effectLst/>
                  </a:rPr>
                  <a:t>The vibration data was loaded from a CSV file using pandas</a:t>
                </a:r>
              </a:p>
              <a:p>
                <a:pPr eaLnBrk="0" fontAlgn="base" hangingPunct="0">
                  <a:lnSpc>
                    <a:spcPct val="100000"/>
                  </a:lnSpc>
                  <a:spcBef>
                    <a:spcPct val="0"/>
                  </a:spcBef>
                  <a:spcAft>
                    <a:spcPct val="0"/>
                  </a:spcAft>
                </a:pPr>
                <a:r>
                  <a:rPr lang="en-US" b="1" dirty="0"/>
                  <a:t>Data Processing</a:t>
                </a:r>
                <a:r>
                  <a:rPr lang="en-US" dirty="0"/>
                  <a:t>: We calculated the vibration magnitude using the formula:</a:t>
                </a:r>
              </a:p>
              <a:p>
                <a:pPr marL="0" indent="0" eaLnBrk="0" fontAlgn="base" hangingPunct="0">
                  <a:lnSpc>
                    <a:spcPct val="100000"/>
                  </a:lnSpc>
                  <a:spcBef>
                    <a:spcPct val="0"/>
                  </a:spcBef>
                  <a:spcAft>
                    <a:spcPct val="0"/>
                  </a:spcAft>
                  <a:buNone/>
                </a:pPr>
                <a:r>
                  <a:rPr lang="en-US" altLang="en-US" dirty="0"/>
                  <a:t>       </a:t>
                </a:r>
                <a14:m>
                  <m:oMath xmlns:m="http://schemas.openxmlformats.org/officeDocument/2006/math">
                    <m:r>
                      <a:rPr lang="en-US" altLang="en-US" b="0" i="0" smtClean="0">
                        <a:latin typeface="Cambria Math" panose="02040503050406030204" pitchFamily="18" charset="0"/>
                      </a:rPr>
                      <m:t>                                          </m:t>
                    </m:r>
                    <m:r>
                      <a:rPr lang="en-US" altLang="en-US" b="0" i="1" smtClean="0">
                        <a:latin typeface="Cambria Math" panose="02040503050406030204" pitchFamily="18" charset="0"/>
                      </a:rPr>
                      <m:t>𝑚𝑎𝑔𝑛𝑖𝑡𝑢𝑑𝑒</m:t>
                    </m:r>
                    <m:r>
                      <a:rPr lang="en-US" altLang="en-US" b="0" i="1" smtClean="0">
                        <a:latin typeface="Cambria Math" panose="02040503050406030204" pitchFamily="18" charset="0"/>
                      </a:rPr>
                      <m:t>= </m:t>
                    </m:r>
                    <m:rad>
                      <m:radPr>
                        <m:degHide m:val="on"/>
                        <m:ctrlPr>
                          <a:rPr kumimoji="0" lang="en-US" altLang="en-US" b="0" i="1" u="none" strike="noStrike" cap="none" normalizeH="0" baseline="0" dirty="0" smtClean="0">
                            <a:ln>
                              <a:noFill/>
                            </a:ln>
                            <a:solidFill>
                              <a:schemeClr val="tx1"/>
                            </a:solidFill>
                            <a:effectLst/>
                            <a:latin typeface="Cambria Math" panose="02040503050406030204" pitchFamily="18" charset="0"/>
                          </a:rPr>
                        </m:ctrlPr>
                      </m:radPr>
                      <m:deg/>
                      <m:e>
                        <m:sSup>
                          <m:sSupPr>
                            <m:ctrlPr>
                              <a:rPr kumimoji="0" lang="en-US" altLang="en-US" b="0" i="1" u="none" strike="noStrike" cap="none" normalizeH="0" baseline="0" dirty="0" smtClean="0">
                                <a:ln>
                                  <a:noFill/>
                                </a:ln>
                                <a:solidFill>
                                  <a:schemeClr val="tx1"/>
                                </a:solidFill>
                                <a:effectLst/>
                                <a:latin typeface="Cambria Math" panose="02040503050406030204" pitchFamily="18" charset="0"/>
                              </a:rPr>
                            </m:ctrlPr>
                          </m:sSupPr>
                          <m:e>
                            <m:r>
                              <a:rPr kumimoji="0" lang="en-US" altLang="en-US" b="0" i="0" u="none" strike="noStrike" cap="none" normalizeH="0" baseline="0" dirty="0" smtClean="0">
                                <a:ln>
                                  <a:noFill/>
                                </a:ln>
                                <a:solidFill>
                                  <a:schemeClr val="tx1"/>
                                </a:solidFill>
                                <a:effectLst/>
                                <a:latin typeface="Cambria Math" panose="02040503050406030204" pitchFamily="18" charset="0"/>
                              </a:rPr>
                              <m:t>𝑥</m:t>
                            </m:r>
                          </m:e>
                          <m:sup>
                            <m:r>
                              <a:rPr kumimoji="0" lang="en-US" altLang="en-US" b="0" i="0" u="none" strike="noStrike" cap="none" normalizeH="0" baseline="0" dirty="0" smtClean="0">
                                <a:ln>
                                  <a:noFill/>
                                </a:ln>
                                <a:solidFill>
                                  <a:schemeClr val="tx1"/>
                                </a:solidFill>
                                <a:effectLst/>
                                <a:latin typeface="Cambria Math" panose="02040503050406030204" pitchFamily="18" charset="0"/>
                              </a:rPr>
                              <m:t>2</m:t>
                            </m:r>
                          </m:sup>
                        </m:sSup>
                        <m:r>
                          <a:rPr kumimoji="0" lang="en-US" altLang="en-US" b="0" i="0" u="none" strike="noStrike" cap="none" normalizeH="0" baseline="0" dirty="0" smtClean="0">
                            <a:ln>
                              <a:noFill/>
                            </a:ln>
                            <a:solidFill>
                              <a:schemeClr val="tx1"/>
                            </a:solidFill>
                            <a:effectLst/>
                            <a:latin typeface="Cambria Math" panose="02040503050406030204" pitchFamily="18" charset="0"/>
                          </a:rPr>
                          <m:t>+</m:t>
                        </m:r>
                        <m:sSup>
                          <m:sSupPr>
                            <m:ctrlPr>
                              <a:rPr kumimoji="0" lang="en-US" altLang="en-US" b="0" i="1" u="none" strike="noStrike" cap="none" normalizeH="0" baseline="0" dirty="0" smtClean="0">
                                <a:ln>
                                  <a:noFill/>
                                </a:ln>
                                <a:solidFill>
                                  <a:schemeClr val="tx1"/>
                                </a:solidFill>
                                <a:effectLst/>
                                <a:latin typeface="Cambria Math" panose="02040503050406030204" pitchFamily="18" charset="0"/>
                              </a:rPr>
                            </m:ctrlPr>
                          </m:sSupPr>
                          <m:e>
                            <m:r>
                              <a:rPr kumimoji="0" lang="en-US" altLang="en-US" b="0" i="0" u="none" strike="noStrike" cap="none" normalizeH="0" baseline="0" dirty="0" smtClean="0">
                                <a:ln>
                                  <a:noFill/>
                                </a:ln>
                                <a:solidFill>
                                  <a:schemeClr val="tx1"/>
                                </a:solidFill>
                                <a:effectLst/>
                                <a:latin typeface="Cambria Math" panose="02040503050406030204" pitchFamily="18" charset="0"/>
                              </a:rPr>
                              <m:t>𝑦</m:t>
                            </m:r>
                          </m:e>
                          <m:sup>
                            <m:r>
                              <a:rPr kumimoji="0" lang="en-US" altLang="en-US" b="0" i="0" u="none" strike="noStrike" cap="none" normalizeH="0" baseline="0" dirty="0" smtClean="0">
                                <a:ln>
                                  <a:noFill/>
                                </a:ln>
                                <a:solidFill>
                                  <a:schemeClr val="tx1"/>
                                </a:solidFill>
                                <a:effectLst/>
                                <a:latin typeface="Cambria Math" panose="02040503050406030204" pitchFamily="18" charset="0"/>
                              </a:rPr>
                              <m:t>2</m:t>
                            </m:r>
                          </m:sup>
                        </m:sSup>
                        <m:r>
                          <a:rPr kumimoji="0" lang="en-US" altLang="en-US" b="0" i="0" u="none" strike="noStrike" cap="none" normalizeH="0" baseline="0" dirty="0" smtClean="0">
                            <a:ln>
                              <a:noFill/>
                            </a:ln>
                            <a:solidFill>
                              <a:schemeClr val="tx1"/>
                            </a:solidFill>
                            <a:effectLst/>
                            <a:latin typeface="Cambria Math" panose="02040503050406030204" pitchFamily="18" charset="0"/>
                          </a:rPr>
                          <m:t>+</m:t>
                        </m:r>
                        <m:sSup>
                          <m:sSupPr>
                            <m:ctrlPr>
                              <a:rPr kumimoji="0" lang="en-US" altLang="en-US" b="0" i="1" u="none" strike="noStrike" cap="none" normalizeH="0" baseline="0" dirty="0" smtClean="0">
                                <a:ln>
                                  <a:noFill/>
                                </a:ln>
                                <a:solidFill>
                                  <a:schemeClr val="tx1"/>
                                </a:solidFill>
                                <a:effectLst/>
                                <a:latin typeface="Cambria Math" panose="02040503050406030204" pitchFamily="18" charset="0"/>
                              </a:rPr>
                            </m:ctrlPr>
                          </m:sSupPr>
                          <m:e>
                            <m:r>
                              <a:rPr kumimoji="0" lang="en-US" altLang="en-US" b="0" i="0" u="none" strike="noStrike" cap="none" normalizeH="0" baseline="0" dirty="0" smtClean="0">
                                <a:ln>
                                  <a:noFill/>
                                </a:ln>
                                <a:solidFill>
                                  <a:schemeClr val="tx1"/>
                                </a:solidFill>
                                <a:effectLst/>
                                <a:latin typeface="Cambria Math" panose="02040503050406030204" pitchFamily="18" charset="0"/>
                              </a:rPr>
                              <m:t>𝑧</m:t>
                            </m:r>
                          </m:e>
                          <m:sup>
                            <m:r>
                              <a:rPr kumimoji="0" lang="en-US" altLang="en-US" b="0" i="0" u="none" strike="noStrike" cap="none" normalizeH="0" baseline="0" dirty="0" smtClean="0">
                                <a:ln>
                                  <a:noFill/>
                                </a:ln>
                                <a:solidFill>
                                  <a:schemeClr val="tx1"/>
                                </a:solidFill>
                                <a:effectLst/>
                                <a:latin typeface="Cambria Math" panose="02040503050406030204" pitchFamily="18" charset="0"/>
                              </a:rPr>
                              <m:t>2</m:t>
                            </m:r>
                          </m:sup>
                        </m:sSup>
                      </m:e>
                    </m:rad>
                  </m:oMath>
                </a14:m>
                <a:endParaRPr kumimoji="0" lang="en-US" altLang="en-US"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r>
                  <a:rPr lang="en-US" dirty="0"/>
                  <a:t>This represents the combined intensity of vibrations across all three axes.</a:t>
                </a:r>
              </a:p>
              <a:p>
                <a:pPr>
                  <a:buFont typeface="Arial" panose="020B0604020202020204" pitchFamily="34" charset="0"/>
                  <a:buChar char="•"/>
                </a:pPr>
                <a:r>
                  <a:rPr lang="en-US" b="1" dirty="0"/>
                  <a:t>Plot</a:t>
                </a:r>
                <a:r>
                  <a:rPr lang="en-US" dirty="0"/>
                  <a:t>:</a:t>
                </a:r>
              </a:p>
              <a:p>
                <a:pPr marL="0" indent="0">
                  <a:buNone/>
                </a:pPr>
                <a:r>
                  <a:rPr lang="en-US" dirty="0"/>
                  <a:t>    -we displayed the first 1,000 data points for clarity.</a:t>
                </a:r>
              </a:p>
              <a:p>
                <a:pPr marL="0" indent="0">
                  <a:buNone/>
                </a:pPr>
                <a:r>
                  <a:rPr lang="en-US" dirty="0"/>
                  <a:t>    -We added a red dashed line to represent the mean vibration magnitude as a        reference point.</a:t>
                </a:r>
              </a:p>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rPr>
                  <a:t> </a:t>
                </a:r>
              </a:p>
            </p:txBody>
          </p:sp>
        </mc:Choice>
        <mc:Fallback xmlns="">
          <p:sp>
            <p:nvSpPr>
              <p:cNvPr id="5" name="Rectangle 2">
                <a:extLst>
                  <a:ext uri="{FF2B5EF4-FFF2-40B4-BE49-F238E27FC236}">
                    <a16:creationId xmlns:a16="http://schemas.microsoft.com/office/drawing/2014/main" id="{29C9D20E-9420-EA7F-7479-AD610709A442}"/>
                  </a:ext>
                </a:extLst>
              </p:cNvPr>
              <p:cNvSpPr>
                <a:spLocks noGrp="1" noRot="1" noChangeAspect="1" noMove="1" noResize="1" noEditPoints="1" noAdjustHandles="1" noChangeArrowheads="1" noChangeShapeType="1" noTextEdit="1"/>
              </p:cNvSpPr>
              <p:nvPr>
                <p:ph idx="1"/>
              </p:nvPr>
            </p:nvSpPr>
            <p:spPr bwMode="auto">
              <a:xfrm>
                <a:off x="1115785" y="2548249"/>
                <a:ext cx="9960429" cy="4315990"/>
              </a:xfrm>
              <a:prstGeom prst="rect">
                <a:avLst/>
              </a:prstGeom>
              <a:blipFill>
                <a:blip r:embed="rId2"/>
                <a:stretch>
                  <a:fillRect l="-1102" t="-1836" r="-165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18248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B47A05-5AC7-143C-7F9C-48CCFF11F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26807"/>
          </a:xfrm>
          <a:prstGeom prst="rect">
            <a:avLst/>
          </a:prstGeom>
        </p:spPr>
      </p:pic>
    </p:spTree>
    <p:extLst>
      <p:ext uri="{BB962C8B-B14F-4D97-AF65-F5344CB8AC3E}">
        <p14:creationId xmlns:p14="http://schemas.microsoft.com/office/powerpoint/2010/main" val="10238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1329-3B46-E2BD-B555-25184A22A94F}"/>
              </a:ext>
            </a:extLst>
          </p:cNvPr>
          <p:cNvSpPr>
            <a:spLocks noGrp="1"/>
          </p:cNvSpPr>
          <p:nvPr>
            <p:ph type="title"/>
          </p:nvPr>
        </p:nvSpPr>
        <p:spPr>
          <a:xfrm>
            <a:off x="664026" y="1464582"/>
            <a:ext cx="10515600" cy="1325563"/>
          </a:xfrm>
        </p:spPr>
        <p:txBody>
          <a:bodyPr/>
          <a:lstStyle/>
          <a:p>
            <a:r>
              <a:rPr lang="en-US" b="1" dirty="0"/>
              <a:t>Graph Details</a:t>
            </a:r>
          </a:p>
        </p:txBody>
      </p:sp>
      <p:sp>
        <p:nvSpPr>
          <p:cNvPr id="4" name="Rectangle 1">
            <a:extLst>
              <a:ext uri="{FF2B5EF4-FFF2-40B4-BE49-F238E27FC236}">
                <a16:creationId xmlns:a16="http://schemas.microsoft.com/office/drawing/2014/main" id="{BAFB956D-8596-72BB-51B8-674228622EF0}"/>
              </a:ext>
            </a:extLst>
          </p:cNvPr>
          <p:cNvSpPr>
            <a:spLocks noGrp="1" noChangeArrowheads="1"/>
          </p:cNvSpPr>
          <p:nvPr>
            <p:ph idx="1"/>
          </p:nvPr>
        </p:nvSpPr>
        <p:spPr bwMode="auto">
          <a:xfrm>
            <a:off x="860864" y="2652335"/>
            <a:ext cx="840024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marL="0"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X-axis: </a:t>
            </a:r>
            <a:r>
              <a:rPr kumimoji="0" lang="en-US" altLang="en-US"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Sample Index</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(time sequence of vibration data points).</a:t>
            </a:r>
          </a:p>
          <a:p>
            <a:pPr marL="0" indent="0" eaLnBrk="0" fontAlgn="base" hangingPunct="0">
              <a:lnSpc>
                <a:spcPct val="100000"/>
              </a:lnSpc>
              <a:spcBef>
                <a:spcPct val="0"/>
              </a:spcBef>
              <a:spcAft>
                <a:spcPct val="0"/>
              </a:spcAft>
              <a:buFontTx/>
              <a:buChar char="•"/>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Y-axis: </a:t>
            </a:r>
            <a:r>
              <a:rPr kumimoji="0" lang="en-US" altLang="en-US"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Vibration Magnitude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(m/s²).</a:t>
            </a:r>
          </a:p>
          <a:p>
            <a:pPr marL="0" indent="0" eaLnBrk="0" fontAlgn="base" hangingPunct="0">
              <a:lnSpc>
                <a:spcPct val="100000"/>
              </a:lnSpc>
              <a:spcBef>
                <a:spcPct val="0"/>
              </a:spcBef>
              <a:spcAft>
                <a:spcPct val="0"/>
              </a:spcAft>
              <a:buFontTx/>
              <a:buChar char="•"/>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Red Dashed Line: Mean magnitude, to compare normal vs. anomalous values.</a:t>
            </a:r>
          </a:p>
          <a:p>
            <a:pPr marL="0" indent="0" eaLnBrk="0" fontAlgn="base" hangingPunct="0">
              <a:lnSpc>
                <a:spcPct val="100000"/>
              </a:lnSpc>
              <a:spcBef>
                <a:spcPct val="0"/>
              </a:spcBef>
              <a:spcAft>
                <a:spcPct val="0"/>
              </a:spcAft>
              <a:buFontTx/>
              <a:buChar char="•"/>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Grid: Included for better readability. </a:t>
            </a:r>
          </a:p>
        </p:txBody>
      </p:sp>
    </p:spTree>
    <p:extLst>
      <p:ext uri="{BB962C8B-B14F-4D97-AF65-F5344CB8AC3E}">
        <p14:creationId xmlns:p14="http://schemas.microsoft.com/office/powerpoint/2010/main" val="10550621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172</TotalTime>
  <Words>833</Words>
  <Application>Microsoft Office PowerPoint</Application>
  <PresentationFormat>Widescreen</PresentationFormat>
  <Paragraphs>87</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Garamond</vt:lpstr>
      <vt:lpstr>Times New Roman</vt:lpstr>
      <vt:lpstr>Wingdings</vt:lpstr>
      <vt:lpstr>Organic</vt:lpstr>
      <vt:lpstr>  Dataset of real-world industrial vibration data collected from a brownfield CNC milling machine. </vt:lpstr>
      <vt:lpstr>Introduction</vt:lpstr>
      <vt:lpstr>   Dataset description  </vt:lpstr>
      <vt:lpstr>Data Visualization</vt:lpstr>
      <vt:lpstr>Line Plot of Vibration Magnitude Over Sample Index</vt:lpstr>
      <vt:lpstr>PowerPoint Presentation</vt:lpstr>
      <vt:lpstr>Code Explanation</vt:lpstr>
      <vt:lpstr>PowerPoint Presentation</vt:lpstr>
      <vt:lpstr>Graph Details</vt:lpstr>
      <vt:lpstr>Insights from the Plot</vt:lpstr>
      <vt:lpstr>How It Supports the Project Goals</vt:lpstr>
      <vt:lpstr>Histogram </vt:lpstr>
      <vt:lpstr>PowerPoint Presentation</vt:lpstr>
      <vt:lpstr>Code explainations</vt:lpstr>
      <vt:lpstr>PowerPoint Presentation</vt:lpstr>
      <vt:lpstr>Insights from the Histogram</vt:lpstr>
      <vt:lpstr>Vibration Dashboard</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ntabashwa yvan</dc:creator>
  <cp:lastModifiedBy>ntabashwa yvan</cp:lastModifiedBy>
  <cp:revision>2</cp:revision>
  <dcterms:created xsi:type="dcterms:W3CDTF">2024-12-11T22:15:50Z</dcterms:created>
  <dcterms:modified xsi:type="dcterms:W3CDTF">2024-12-13T15:29:59Z</dcterms:modified>
</cp:coreProperties>
</file>